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326" r:id="rId5"/>
    <p:sldId id="268" r:id="rId6"/>
    <p:sldId id="272" r:id="rId7"/>
    <p:sldId id="270" r:id="rId8"/>
    <p:sldId id="312" r:id="rId9"/>
    <p:sldId id="322" r:id="rId10"/>
    <p:sldId id="328" r:id="rId11"/>
    <p:sldId id="327" r:id="rId12"/>
    <p:sldId id="311" r:id="rId13"/>
    <p:sldId id="317" r:id="rId14"/>
    <p:sldId id="330" r:id="rId15"/>
    <p:sldId id="320" r:id="rId16"/>
    <p:sldId id="32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4FF0"/>
    <a:srgbClr val="F0340A"/>
    <a:srgbClr val="1A8A9C"/>
    <a:srgbClr val="3ED8F0"/>
    <a:srgbClr val="CF40A1"/>
    <a:srgbClr val="DB2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 panose="02020603050405020304"/>
              <a:buNone/>
            </a:pPr>
            <a:endParaRPr sz="11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6" name="Google Shape;9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/>
          <p:nvPr/>
        </p:nvSpPr>
        <p:spPr>
          <a:xfrm>
            <a:off x="0" y="6345716"/>
            <a:ext cx="12192000" cy="501650"/>
          </a:xfrm>
          <a:prstGeom prst="rect">
            <a:avLst/>
          </a:prstGeom>
          <a:solidFill>
            <a:srgbClr val="E51837"/>
          </a:solidFill>
          <a:ln w="12700" cap="flat" cmpd="sng">
            <a:solidFill>
              <a:srgbClr val="E5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" name="Google Shape;17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>
            <a:spLocks noGrp="1"/>
          </p:cNvSpPr>
          <p:nvPr>
            <p:ph type="ftr" idx="11"/>
          </p:nvPr>
        </p:nvSpPr>
        <p:spPr>
          <a:xfrm>
            <a:off x="4038600" y="641003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cap="small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>
            <a:spLocks noGrp="1"/>
          </p:cNvSpPr>
          <p:nvPr>
            <p:ph type="sldNum" idx="12"/>
          </p:nvPr>
        </p:nvSpPr>
        <p:spPr>
          <a:xfrm>
            <a:off x="9077641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rgbClr val="FFF2CC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22" name="Google Shape;22;p9"/>
          <p:cNvSpPr/>
          <p:nvPr/>
        </p:nvSpPr>
        <p:spPr>
          <a:xfrm>
            <a:off x="0" y="470485"/>
            <a:ext cx="12192000" cy="132907"/>
          </a:xfrm>
          <a:prstGeom prst="rect">
            <a:avLst/>
          </a:prstGeom>
          <a:solidFill>
            <a:srgbClr val="E51837"/>
          </a:solidFill>
          <a:ln w="12700" cap="flat" cmpd="sng">
            <a:solidFill>
              <a:srgbClr val="E5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" name="Google Shape;23;p9"/>
          <p:cNvSpPr/>
          <p:nvPr/>
        </p:nvSpPr>
        <p:spPr>
          <a:xfrm>
            <a:off x="0" y="0"/>
            <a:ext cx="12192000" cy="4625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4" name="Google Shape;24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1732149" y="6374110"/>
            <a:ext cx="459851" cy="459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7030" y="78930"/>
            <a:ext cx="4105565" cy="345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/>
          <p:nvPr/>
        </p:nvSpPr>
        <p:spPr>
          <a:xfrm>
            <a:off x="0" y="6345716"/>
            <a:ext cx="12192000" cy="501650"/>
          </a:xfrm>
          <a:prstGeom prst="rect">
            <a:avLst/>
          </a:prstGeom>
          <a:solidFill>
            <a:srgbClr val="E51837"/>
          </a:solidFill>
          <a:ln w="12700" cap="flat" cmpd="sng">
            <a:solidFill>
              <a:srgbClr val="E5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" name="Google Shape;28;p10"/>
          <p:cNvSpPr/>
          <p:nvPr/>
        </p:nvSpPr>
        <p:spPr>
          <a:xfrm>
            <a:off x="0" y="470485"/>
            <a:ext cx="12192000" cy="132907"/>
          </a:xfrm>
          <a:prstGeom prst="rect">
            <a:avLst/>
          </a:prstGeom>
          <a:solidFill>
            <a:srgbClr val="E51837"/>
          </a:solidFill>
          <a:ln w="12700" cap="flat" cmpd="sng">
            <a:solidFill>
              <a:srgbClr val="E5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9" name="Google Shape;29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1732149" y="6374110"/>
            <a:ext cx="459851" cy="45985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4038600" y="64083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cap="small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5" name="Google Shape;35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7030" y="78930"/>
            <a:ext cx="4105565" cy="345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54" name="Google Shape;54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" name="Google Shape;70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microsoft.com/office/2007/relationships/media" Target="../media/media3.mp4"/><Relationship Id="rId7" Type="http://schemas.openxmlformats.org/officeDocument/2006/relationships/video" Target="../media/media3.mp4"/><Relationship Id="rId6" Type="http://schemas.openxmlformats.org/officeDocument/2006/relationships/image" Target="../media/image5.png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image" Target="../media/image4.png"/><Relationship Id="rId2" Type="http://schemas.microsoft.com/office/2007/relationships/media" Target="../media/media1.mp4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>
            <a:spLocks noGrp="1"/>
          </p:cNvSpPr>
          <p:nvPr>
            <p:ph type="ctrTitle"/>
          </p:nvPr>
        </p:nvSpPr>
        <p:spPr>
          <a:xfrm>
            <a:off x="1522841" y="1448487"/>
            <a:ext cx="9144000" cy="229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altLang="en-US" dirty="0" err="1"/>
              <a:t>StructuralGT</a:t>
            </a:r>
            <a:endParaRPr lang="en-US" altLang="en-US" dirty="0" err="1"/>
          </a:p>
        </p:txBody>
      </p:sp>
      <p:sp>
        <p:nvSpPr>
          <p:cNvPr id="100" name="Google Shape;100;p1"/>
          <p:cNvSpPr txBox="1">
            <a:spLocks noGrp="1"/>
          </p:cNvSpPr>
          <p:nvPr>
            <p:ph type="subTitle" idx="1"/>
          </p:nvPr>
        </p:nvSpPr>
        <p:spPr>
          <a:xfrm>
            <a:off x="1522608" y="4938772"/>
            <a:ext cx="9148756" cy="124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Daisy Kiptoo</a:t>
            </a:r>
            <a:endParaRPr lang="en-US"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Graduate Student</a:t>
            </a:r>
            <a:endParaRPr lang="en-US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Electrical and Computer Engineering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06/04/2025</a:t>
            </a:r>
            <a:endParaRPr lang="en-US" dirty="0"/>
          </a:p>
        </p:txBody>
      </p:sp>
      <p:sp>
        <p:nvSpPr>
          <p:cNvPr id="101" name="Google Shape;101;p1"/>
          <p:cNvSpPr txBox="1">
            <a:spLocks noGrp="1"/>
          </p:cNvSpPr>
          <p:nvPr>
            <p:ph type="ftr" idx="11"/>
          </p:nvPr>
        </p:nvSpPr>
        <p:spPr>
          <a:xfrm>
            <a:off x="4038600" y="641003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Soft Materials and Matter Transport Group</a:t>
            </a:r>
            <a:endParaRPr lang="en-US"/>
          </a:p>
        </p:txBody>
      </p:sp>
      <p:sp>
        <p:nvSpPr>
          <p:cNvPr id="102" name="Google Shape;102;p1"/>
          <p:cNvSpPr txBox="1">
            <a:spLocks noGrp="1"/>
          </p:cNvSpPr>
          <p:nvPr>
            <p:ph type="sldNum" idx="12"/>
          </p:nvPr>
        </p:nvSpPr>
        <p:spPr>
          <a:xfrm>
            <a:off x="9077641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7207"/>
            <a:ext cx="10515600" cy="6813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An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Theory</a:t>
            </a:r>
            <a:endParaRPr lang="en-US" dirty="0"/>
          </a:p>
          <a:p>
            <a:r>
              <a:rPr lang="en-US" dirty="0" err="1"/>
              <a:t>StructuralGT</a:t>
            </a:r>
            <a:endParaRPr lang="en-US" dirty="0"/>
          </a:p>
          <a:p>
            <a:r>
              <a:rPr lang="en-US" dirty="0"/>
              <a:t>Applications</a:t>
            </a:r>
            <a:endParaRPr lang="en-US" dirty="0"/>
          </a:p>
          <a:p>
            <a:r>
              <a:rPr lang="en-US" dirty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>
            <a:off x="4960377" y="3919789"/>
            <a:ext cx="1359031" cy="1312853"/>
          </a:xfrm>
          <a:prstGeom prst="straightConnector1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390774" y="3969795"/>
            <a:ext cx="1129971" cy="1131314"/>
          </a:xfrm>
          <a:prstGeom prst="straightConnector1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/>
              <a:t>Graph Theory - Terms</a:t>
            </a:r>
            <a:endParaRPr lang="en-US"/>
          </a:p>
        </p:txBody>
      </p:sp>
      <p:sp>
        <p:nvSpPr>
          <p:cNvPr id="194" name="Google Shape;194;p6"/>
          <p:cNvSpPr txBox="1">
            <a:spLocks noGrp="1"/>
          </p:cNvSpPr>
          <p:nvPr>
            <p:ph type="body" idx="1"/>
          </p:nvPr>
        </p:nvSpPr>
        <p:spPr>
          <a:xfrm>
            <a:off x="837565" y="1596438"/>
            <a:ext cx="10516235" cy="4545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800" dirty="0"/>
              <a:t>A </a:t>
            </a:r>
            <a:r>
              <a:rPr lang="en-US" sz="1800" dirty="0">
                <a:solidFill>
                  <a:srgbClr val="FF0000"/>
                </a:solidFill>
              </a:rPr>
              <a:t>graph </a:t>
            </a:r>
            <a:r>
              <a:rPr lang="en-US" sz="1800" dirty="0"/>
              <a:t>is just a way to show connections between entities.</a:t>
            </a:r>
            <a:endParaRPr lang="en-US"/>
          </a:p>
          <a:p>
            <a:pPr algn="just">
              <a:lnSpc>
                <a:spcPct val="100000"/>
              </a:lnSpc>
            </a:pPr>
            <a:r>
              <a:rPr lang="en-US" sz="1800" dirty="0"/>
              <a:t>It is comprised of 2 main components; edges and vertices (nodes):</a:t>
            </a:r>
            <a:endParaRPr lang="en-US" sz="1800" dirty="0"/>
          </a:p>
          <a:p>
            <a:pPr lvl="1" algn="just">
              <a:lnSpc>
                <a:spcPct val="100000"/>
              </a:lnSpc>
              <a:buFont typeface="Courier New" panose="02070309020205020404"/>
              <a:buChar char="o"/>
            </a:pPr>
            <a:r>
              <a:rPr lang="en-US" sz="1800" b="1" dirty="0"/>
              <a:t>Vertices</a:t>
            </a:r>
            <a:r>
              <a:rPr lang="en-US" sz="1800" dirty="0"/>
              <a:t>: These are the entities in the graph</a:t>
            </a:r>
            <a:endParaRPr lang="en-US" sz="1800" dirty="0"/>
          </a:p>
          <a:p>
            <a:pPr lvl="1" algn="just">
              <a:lnSpc>
                <a:spcPct val="100000"/>
              </a:lnSpc>
              <a:buFont typeface="Courier New" panose="02070309020205020404"/>
              <a:buChar char="o"/>
            </a:pPr>
            <a:r>
              <a:rPr lang="en-US" sz="1800" b="1" dirty="0"/>
              <a:t>Edges</a:t>
            </a:r>
            <a:r>
              <a:rPr lang="en-US" sz="1800" dirty="0"/>
              <a:t>: These are the connections between the entities in the graph</a:t>
            </a:r>
            <a:endParaRPr lang="en-US" sz="1800" dirty="0"/>
          </a:p>
          <a:p>
            <a:pPr algn="just">
              <a:buNone/>
            </a:pPr>
            <a:endParaRPr lang="en-US" sz="1600" dirty="0">
              <a:solidFill>
                <a:srgbClr val="000000"/>
              </a:solidFill>
            </a:endParaRPr>
          </a:p>
          <a:p>
            <a:pPr algn="just">
              <a:buNone/>
            </a:pPr>
            <a:endParaRPr lang="en-US" sz="1600" dirty="0"/>
          </a:p>
          <a:p>
            <a:pPr algn="just">
              <a:buNone/>
            </a:pPr>
            <a:endParaRPr lang="en-US" sz="1600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2" name="Flowchart: Connector 1"/>
          <p:cNvSpPr/>
          <p:nvPr/>
        </p:nvSpPr>
        <p:spPr>
          <a:xfrm>
            <a:off x="3042828" y="4956737"/>
            <a:ext cx="622705" cy="614944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464608" y="3572127"/>
            <a:ext cx="622705" cy="614944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5970023" y="4956737"/>
            <a:ext cx="622705" cy="614944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/>
              <a:t>Graph Theory – Important Types of Graphs</a:t>
            </a:r>
            <a:endParaRPr lang="en-US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008216" y="4837177"/>
            <a:ext cx="557560" cy="54826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834522" y="2385792"/>
            <a:ext cx="1812073" cy="2917902"/>
            <a:chOff x="834522" y="1969442"/>
            <a:chExt cx="1812073" cy="2917902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1077325" y="3179352"/>
              <a:ext cx="1350459" cy="17305"/>
            </a:xfrm>
            <a:prstGeom prst="straightConnector1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828839" y="2211051"/>
              <a:ext cx="566853" cy="808461"/>
            </a:xfrm>
            <a:prstGeom prst="straightConnector1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Flowchart: Connector 5"/>
            <p:cNvSpPr/>
            <p:nvPr/>
          </p:nvSpPr>
          <p:spPr>
            <a:xfrm>
              <a:off x="834522" y="2982344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2349230" y="2982344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1596522" y="3818686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2349230" y="4599271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927449" y="4599271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169058" y="4041712"/>
              <a:ext cx="464636" cy="5482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931056" y="4041710"/>
              <a:ext cx="464636" cy="54826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224814" y="4813004"/>
              <a:ext cx="11244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H="1">
              <a:off x="1082797" y="2215090"/>
              <a:ext cx="584429" cy="800179"/>
            </a:xfrm>
            <a:prstGeom prst="straightConnector1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" name="Flowchart: Connector 4"/>
            <p:cNvSpPr/>
            <p:nvPr/>
          </p:nvSpPr>
          <p:spPr>
            <a:xfrm>
              <a:off x="1596523" y="1969442"/>
              <a:ext cx="297365" cy="288073"/>
            </a:xfrm>
            <a:prstGeom prst="flowChart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A diagram of a graph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5630" y="1608679"/>
            <a:ext cx="7790985" cy="47000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/>
              <a:t>Graph Theory - Application</a:t>
            </a:r>
            <a:endParaRPr lang="en-US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2" name="Circling Molecule" descr="Circling Molecul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206501" y="1712160"/>
            <a:ext cx="3754601" cy="2099327"/>
          </a:xfrm>
          <a:prstGeom prst="rect">
            <a:avLst/>
          </a:prstGeom>
        </p:spPr>
      </p:pic>
      <p:pic>
        <p:nvPicPr>
          <p:cNvPr id="7" name="New York City Streets" descr="New York City Street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3317" y="1712160"/>
            <a:ext cx="3754601" cy="2099327"/>
          </a:xfrm>
          <a:prstGeom prst="rect">
            <a:avLst/>
          </a:prstGeom>
        </p:spPr>
      </p:pic>
      <p:pic>
        <p:nvPicPr>
          <p:cNvPr id="3" name="Diverse avatars of people" descr="Diverse avatars of people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20066" y="4150149"/>
            <a:ext cx="3751869" cy="2092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mute="1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2717224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/>
              <a:t>Graph Theory – M</a:t>
            </a:r>
            <a:r>
              <a:rPr lang="en-US" dirty="0"/>
              <a:t>etrics</a:t>
            </a:r>
            <a:endParaRPr lang="en-US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/>
          <p:nvPr/>
        </p:nvCxnSpPr>
        <p:spPr>
          <a:xfrm flipH="1">
            <a:off x="5502891" y="4775068"/>
            <a:ext cx="584429" cy="800179"/>
          </a:xfrm>
          <a:prstGeom prst="straightConnector1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/>
              <a:t>Graph Theory – </a:t>
            </a:r>
            <a:r>
              <a:rPr lang="en-US" dirty="0"/>
              <a:t>Degree Centrality</a:t>
            </a:r>
            <a:endParaRPr lang="en-US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82100"/>
            <a:ext cx="10515600" cy="160679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What it measures: </a:t>
            </a:r>
            <a:r>
              <a:rPr lang="en-US" dirty="0"/>
              <a:t>How many direct connections a node has.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Why it matters:</a:t>
            </a:r>
            <a:r>
              <a:rPr lang="en-US" dirty="0"/>
              <a:t> Nodes with many neighbors can spread information (or forces, currents, etc.) more quickly.</a:t>
            </a:r>
            <a:endParaRPr lang="en-US" dirty="0"/>
          </a:p>
        </p:txBody>
      </p:sp>
      <p:pic>
        <p:nvPicPr>
          <p:cNvPr id="2" name="Picture 1" descr="A black text on a white background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2545" y="3309144"/>
            <a:ext cx="8252824" cy="84398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497419" y="5739330"/>
            <a:ext cx="1350459" cy="17305"/>
          </a:xfrm>
          <a:prstGeom prst="straightConnector1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48933" y="4771028"/>
            <a:ext cx="566853" cy="808461"/>
          </a:xfrm>
          <a:prstGeom prst="straightConnector1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Flowchart: Connector 8"/>
          <p:cNvSpPr/>
          <p:nvPr/>
        </p:nvSpPr>
        <p:spPr>
          <a:xfrm>
            <a:off x="5254616" y="5542322"/>
            <a:ext cx="297365" cy="28807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 panose="020B0604020202020204"/>
              </a:rPr>
              <a:t>2</a:t>
            </a:r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6769324" y="5542322"/>
            <a:ext cx="297365" cy="28807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 panose="020B0604020202020204"/>
              </a:rPr>
              <a:t>3</a:t>
            </a:r>
            <a:endParaRPr lang="en-US" dirty="0"/>
          </a:p>
        </p:txBody>
      </p:sp>
      <p:sp>
        <p:nvSpPr>
          <p:cNvPr id="15" name="Flowchart: Connector 14"/>
          <p:cNvSpPr/>
          <p:nvPr/>
        </p:nvSpPr>
        <p:spPr>
          <a:xfrm>
            <a:off x="6016617" y="4529420"/>
            <a:ext cx="297365" cy="28807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 panose="020B0604020202020204"/>
              </a:rPr>
              <a:t>1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806777" y="640633"/>
            <a:ext cx="10515600" cy="6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  <a:defRPr sz="4400" b="0" i="0" u="none" strike="noStrike" kern="1200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buClr>
                <a:prstClr val="black"/>
              </a:buClr>
              <a:defRPr/>
            </a:pPr>
            <a:r>
              <a:rPr lang="en-US" altLang="en-US" dirty="0">
                <a:solidFill>
                  <a:prstClr val="black"/>
                </a:solidFill>
              </a:rPr>
              <a:t>Graph Theory: Average Degree</a:t>
            </a:r>
            <a:endParaRPr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2"/>
          <p:cNvSpPr>
            <a:spLocks noGrp="1"/>
          </p:cNvSpPr>
          <p:nvPr/>
        </p:nvSpPr>
        <p:spPr>
          <a:xfrm>
            <a:off x="810322" y="1582100"/>
            <a:ext cx="10506308" cy="4357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What it measures: </a:t>
            </a:r>
            <a:r>
              <a:rPr lang="en-US" sz="2400" dirty="0"/>
              <a:t>While the degree of a node shows how many direct connections a node has, the average degree summarizes the mean neighbors per node across the whole graph.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Why it matters:</a:t>
            </a:r>
            <a:r>
              <a:rPr lang="en-US" sz="2400" dirty="0"/>
              <a:t> Nodes with many neighbors can spread information (or forces, currents, etc.) more quickly.</a:t>
            </a:r>
            <a:endParaRPr lang="en-US" sz="2400" dirty="0"/>
          </a:p>
          <a:p>
            <a:pPr lvl="1">
              <a:lnSpc>
                <a:spcPct val="150000"/>
              </a:lnSpc>
              <a:buFont typeface="Courier New,monospace"/>
              <a:buChar char="o"/>
            </a:pPr>
            <a:r>
              <a:rPr lang="en-US" i="1" dirty="0"/>
              <a:t>n </a:t>
            </a:r>
            <a:r>
              <a:rPr lang="en-US" dirty="0"/>
              <a:t>= nodes</a:t>
            </a:r>
            <a:endParaRPr lang="en-US" dirty="0"/>
          </a:p>
          <a:p>
            <a:pPr lvl="1">
              <a:lnSpc>
                <a:spcPct val="150000"/>
              </a:lnSpc>
              <a:buFont typeface="Courier New,monospace"/>
              <a:buChar char="o"/>
            </a:pPr>
            <a:r>
              <a:rPr lang="en-US" i="1" dirty="0"/>
              <a:t>m </a:t>
            </a:r>
            <a:r>
              <a:rPr lang="en-US" dirty="0"/>
              <a:t>= edges</a:t>
            </a:r>
            <a:endParaRPr lang="en-US" dirty="0"/>
          </a:p>
        </p:txBody>
      </p:sp>
      <p:pic>
        <p:nvPicPr>
          <p:cNvPr id="7" name="Picture 6" descr="A black and white text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2627" y="4371574"/>
            <a:ext cx="436245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806777" y="656344"/>
            <a:ext cx="10515600" cy="6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  <a:defRPr sz="4400" b="0" i="0" u="none" strike="noStrike" kern="1200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kern="1200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buClr>
                <a:prstClr val="black"/>
              </a:buClr>
              <a:defRPr/>
            </a:pPr>
            <a:r>
              <a:rPr lang="en-US" altLang="en-US" dirty="0">
                <a:solidFill>
                  <a:prstClr val="black"/>
                </a:solidFill>
              </a:rPr>
              <a:t>Graph Theory: </a:t>
            </a:r>
            <a:r>
              <a:rPr lang="en-US" dirty="0">
                <a:solidFill>
                  <a:prstClr val="black"/>
                </a:solidFill>
              </a:rPr>
              <a:t>Density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Text Placeholder 2"/>
          <p:cNvSpPr>
            <a:spLocks noGrp="1"/>
          </p:cNvSpPr>
          <p:nvPr/>
        </p:nvSpPr>
        <p:spPr>
          <a:xfrm>
            <a:off x="810322" y="1582100"/>
            <a:ext cx="10506308" cy="444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What it measures: </a:t>
            </a:r>
            <a:r>
              <a:rPr lang="en-US" dirty="0">
                <a:solidFill>
                  <a:schemeClr val="tx1"/>
                </a:solidFill>
              </a:rPr>
              <a:t>This measures how “full” a graph is relative to the maximum number of edges it could have.</a:t>
            </a:r>
            <a:endParaRPr lang="en-US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Why it matters:</a:t>
            </a:r>
            <a:r>
              <a:rPr lang="en-US" dirty="0"/>
              <a:t> A low density means the graph is sparse (very </a:t>
            </a:r>
            <a:r>
              <a:rPr lang="en-US" dirty="0">
                <a:solidFill>
                  <a:srgbClr val="7030A0"/>
                </a:solidFill>
              </a:rPr>
              <a:t>few edges</a:t>
            </a:r>
            <a:r>
              <a:rPr lang="en-US" dirty="0"/>
              <a:t> compared to the maximum), while a high density means the graph is nearly complete.</a:t>
            </a:r>
            <a:endParaRPr lang="en-US" dirty="0"/>
          </a:p>
          <a:p>
            <a:pPr lvl="1">
              <a:lnSpc>
                <a:spcPct val="120000"/>
              </a:lnSpc>
              <a:buClr>
                <a:srgbClr val="000000"/>
              </a:buClr>
              <a:buFont typeface="Courier New" panose="02070309020205020404"/>
              <a:buChar char="o"/>
            </a:pPr>
            <a:r>
              <a:rPr lang="en-US" i="1" dirty="0"/>
              <a:t>n </a:t>
            </a:r>
            <a:r>
              <a:rPr lang="en-US" dirty="0"/>
              <a:t>= nodes</a:t>
            </a:r>
            <a:endParaRPr lang="en-US" dirty="0"/>
          </a:p>
          <a:p>
            <a:pPr lvl="1">
              <a:lnSpc>
                <a:spcPct val="120000"/>
              </a:lnSpc>
              <a:buClr>
                <a:srgbClr val="000000"/>
              </a:buClr>
              <a:buFont typeface="Courier New" panose="02070309020205020404"/>
              <a:buChar char="o"/>
            </a:pPr>
            <a:r>
              <a:rPr lang="en-US" i="1" dirty="0"/>
              <a:t>m </a:t>
            </a:r>
            <a:r>
              <a:rPr lang="en-US" dirty="0"/>
              <a:t>= edges</a:t>
            </a:r>
            <a:endParaRPr lang="en-US" dirty="0"/>
          </a:p>
          <a:p>
            <a:pPr>
              <a:lnSpc>
                <a:spcPct val="120000"/>
              </a:lnSpc>
              <a:buClr>
                <a:srgbClr val="000000"/>
              </a:buClr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5818" y="4286388"/>
            <a:ext cx="2171700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/>
              <a:t>Graph Theory – Closeness Centrality</a:t>
            </a:r>
            <a:endParaRPr lang="en-US" dirty="0"/>
          </a:p>
        </p:txBody>
      </p:sp>
      <p:sp>
        <p:nvSpPr>
          <p:cNvPr id="194" name="Google Shape;194;p6"/>
          <p:cNvSpPr txBox="1">
            <a:spLocks noGrp="1"/>
          </p:cNvSpPr>
          <p:nvPr>
            <p:ph type="body" idx="1"/>
          </p:nvPr>
        </p:nvSpPr>
        <p:spPr>
          <a:xfrm>
            <a:off x="837565" y="1611191"/>
            <a:ext cx="10516235" cy="453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What it measures:</a:t>
            </a:r>
            <a:r>
              <a:rPr lang="en-US" dirty="0"/>
              <a:t> How “near” a node is to all others, on average. </a:t>
            </a:r>
            <a:endParaRPr lang="en-US" dirty="0"/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Why it matters:</a:t>
            </a:r>
            <a:r>
              <a:rPr lang="en-US" dirty="0"/>
              <a:t> A node with high closeness can reach the rest of the network most efficiently; important for rapid communication or </a:t>
            </a:r>
            <a:r>
              <a:rPr lang="en-US" dirty="0">
                <a:solidFill>
                  <a:srgbClr val="874FF0"/>
                </a:solidFill>
              </a:rPr>
              <a:t>diffusion</a:t>
            </a:r>
            <a:r>
              <a:rPr lang="en-US" dirty="0"/>
              <a:t>.</a:t>
            </a:r>
            <a:endParaRPr lang="en-US" dirty="0"/>
          </a:p>
          <a:p>
            <a:pPr marL="114300" indent="0" algn="just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2" name="Picture 1" descr="A mathematical equation with numbers and symbols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321" y="3877412"/>
            <a:ext cx="4321503" cy="16955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2717224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 err="1"/>
              <a:t>StructuralGT</a:t>
            </a:r>
            <a:endParaRPr lang="en-US" dirty="0" err="1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3" name="Google Shape;193;p6"/>
          <p:cNvSpPr txBox="1"/>
          <p:nvPr/>
        </p:nvSpPr>
        <p:spPr>
          <a:xfrm>
            <a:off x="833487" y="3843727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en-US" altLang="en-US" sz="3200" dirty="0"/>
              <a:t>Demo</a:t>
            </a:r>
            <a:endParaRPr lang="en-US"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" name="Picture 2" descr="A collage of images and graphs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9512" y="-4762"/>
            <a:ext cx="47529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619760"/>
            <a:ext cx="10515600" cy="719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dirty="0"/>
              <a:t>Graph Theory – Summary</a:t>
            </a:r>
            <a:endParaRPr lang="en-US" dirty="0"/>
          </a:p>
        </p:txBody>
      </p:sp>
      <p:sp>
        <p:nvSpPr>
          <p:cNvPr id="194" name="Google Shape;194;p6"/>
          <p:cNvSpPr txBox="1">
            <a:spLocks noGrp="1"/>
          </p:cNvSpPr>
          <p:nvPr>
            <p:ph type="body" idx="1"/>
          </p:nvPr>
        </p:nvSpPr>
        <p:spPr>
          <a:xfrm>
            <a:off x="837565" y="1619047"/>
            <a:ext cx="10516235" cy="249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Graph‐theoretic tools</a:t>
            </a:r>
            <a:r>
              <a:rPr lang="en-US" dirty="0"/>
              <a:t>, from connectivity and centrality to clustering and curvature, offer a unified, quantitative framework for mapping </a:t>
            </a:r>
            <a:r>
              <a:rPr lang="en-US" dirty="0">
                <a:solidFill>
                  <a:srgbClr val="000000"/>
                </a:solidFill>
              </a:rPr>
              <a:t>all kinds of structures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>
            <a:spLocks noGrp="1"/>
          </p:cNvSpPr>
          <p:nvPr>
            <p:ph type="title"/>
          </p:nvPr>
        </p:nvSpPr>
        <p:spPr>
          <a:xfrm>
            <a:off x="838200" y="2717224"/>
            <a:ext cx="10515600" cy="1211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en-US" altLang="en-US" sz="5400" dirty="0"/>
              <a:t>Thank You</a:t>
            </a:r>
            <a:endParaRPr lang="en-US" sz="5400"/>
          </a:p>
        </p:txBody>
      </p:sp>
      <p:sp>
        <p:nvSpPr>
          <p:cNvPr id="195" name="Google Shape;195;p6"/>
          <p:cNvSpPr txBox="1">
            <a:spLocks noGrp="1"/>
          </p:cNvSpPr>
          <p:nvPr>
            <p:ph type="sldNum" idx="12"/>
          </p:nvPr>
        </p:nvSpPr>
        <p:spPr>
          <a:xfrm>
            <a:off x="9082790" y="64214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1811</Words>
  <Application>WPS Presentation</Application>
  <PresentationFormat>Widescreen</PresentationFormat>
  <Paragraphs>102</Paragraphs>
  <Slides>14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Arial</vt:lpstr>
      <vt:lpstr>Calibri</vt:lpstr>
      <vt:lpstr>Times New Roman</vt:lpstr>
      <vt:lpstr>Courier New</vt:lpstr>
      <vt:lpstr>Courier New,monospace</vt:lpstr>
      <vt:lpstr>Segoe Print</vt:lpstr>
      <vt:lpstr>Microsoft YaHei</vt:lpstr>
      <vt:lpstr>Arial Unicode MS</vt:lpstr>
      <vt:lpstr>Office Theme</vt:lpstr>
      <vt:lpstr>StructuralGT</vt:lpstr>
      <vt:lpstr>An Overview</vt:lpstr>
      <vt:lpstr>Graph Theory - Terms</vt:lpstr>
      <vt:lpstr>Graph Theory – Important Types of Graphs</vt:lpstr>
      <vt:lpstr>Graph Theory - Application</vt:lpstr>
      <vt:lpstr>Graph Theory – Metrics</vt:lpstr>
      <vt:lpstr>Graph Theory – Degree Centrality</vt:lpstr>
      <vt:lpstr>PowerPoint 演示文稿</vt:lpstr>
      <vt:lpstr>PowerPoint 演示文稿</vt:lpstr>
      <vt:lpstr>Graph Theory – Closeness Centrality</vt:lpstr>
      <vt:lpstr>StructuralGT</vt:lpstr>
      <vt:lpstr>PowerPoint 演示文稿</vt:lpstr>
      <vt:lpstr>Graph Theory – Summary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Meeting 12</dc:title>
  <dc:creator>Martin, Andrew [M S E]</dc:creator>
  <cp:lastModifiedBy>Valerie Wehiong Batta</cp:lastModifiedBy>
  <cp:revision>1479</cp:revision>
  <dcterms:created xsi:type="dcterms:W3CDTF">2025-04-09T20:56:00Z</dcterms:created>
  <dcterms:modified xsi:type="dcterms:W3CDTF">2025-06-04T19:17:31Z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1033-12.2.0.21179</vt:lpwstr>
  </property>
  <property fmtid="{D5CDD505-2E9C-101B-9397-08002B2CF9AE}" pid="3" name="ICV">
    <vt:lpwstr>7171740052264E1194018B69C087C9AA_13</vt:lpwstr>
  </property>
</Properties>
</file>