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gif" ContentType="image/gi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21.svg" ContentType="image/svg+xml"/>
  <Override PartName="/ppt/media/image123.svg" ContentType="image/svg+xml"/>
  <Override PartName="/ppt/media/image125.svg" ContentType="image/svg+xml"/>
  <Override PartName="/ppt/media/image127.svg" ContentType="image/svg+xml"/>
  <Override PartName="/ppt/media/image8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3"/>
  </p:sldMasterIdLst>
  <p:notesMasterIdLst>
    <p:notesMasterId r:id="rId5"/>
  </p:notesMasterIdLst>
  <p:handoutMasterIdLst>
    <p:handoutMasterId r:id="rId65"/>
  </p:handoutMasterIdLst>
  <p:sldIdLst>
    <p:sldId id="512" r:id="rId4"/>
    <p:sldId id="540" r:id="rId6"/>
    <p:sldId id="580" r:id="rId7"/>
    <p:sldId id="1242" r:id="rId8"/>
    <p:sldId id="581" r:id="rId9"/>
    <p:sldId id="582" r:id="rId10"/>
    <p:sldId id="583" r:id="rId11"/>
    <p:sldId id="584" r:id="rId12"/>
    <p:sldId id="602" r:id="rId13"/>
    <p:sldId id="541" r:id="rId14"/>
    <p:sldId id="543" r:id="rId15"/>
    <p:sldId id="544" r:id="rId16"/>
    <p:sldId id="545" r:id="rId17"/>
    <p:sldId id="603" r:id="rId18"/>
    <p:sldId id="546" r:id="rId19"/>
    <p:sldId id="547" r:id="rId20"/>
    <p:sldId id="579" r:id="rId21"/>
    <p:sldId id="594" r:id="rId22"/>
    <p:sldId id="595" r:id="rId23"/>
    <p:sldId id="596" r:id="rId24"/>
    <p:sldId id="567" r:id="rId25"/>
    <p:sldId id="1240" r:id="rId26"/>
    <p:sldId id="1160" r:id="rId27"/>
    <p:sldId id="1166" r:id="rId28"/>
    <p:sldId id="1161" r:id="rId29"/>
    <p:sldId id="1162" r:id="rId30"/>
    <p:sldId id="1163" r:id="rId31"/>
    <p:sldId id="542" r:id="rId32"/>
    <p:sldId id="1241" r:id="rId33"/>
    <p:sldId id="1243" r:id="rId34"/>
    <p:sldId id="1238" r:id="rId35"/>
    <p:sldId id="870" r:id="rId36"/>
    <p:sldId id="851" r:id="rId37"/>
    <p:sldId id="1132" r:id="rId38"/>
    <p:sldId id="1098" r:id="rId39"/>
    <p:sldId id="1158" r:id="rId40"/>
    <p:sldId id="1141" r:id="rId41"/>
    <p:sldId id="1099" r:id="rId42"/>
    <p:sldId id="1153" r:id="rId43"/>
    <p:sldId id="1142" r:id="rId44"/>
    <p:sldId id="1143" r:id="rId45"/>
    <p:sldId id="1146" r:id="rId46"/>
    <p:sldId id="1155" r:id="rId47"/>
    <p:sldId id="1156" r:id="rId48"/>
    <p:sldId id="1157" r:id="rId49"/>
    <p:sldId id="1097" r:id="rId50"/>
    <p:sldId id="942" r:id="rId51"/>
    <p:sldId id="943" r:id="rId52"/>
    <p:sldId id="1103" r:id="rId53"/>
    <p:sldId id="1131" r:id="rId54"/>
    <p:sldId id="1231" r:id="rId55"/>
    <p:sldId id="1232" r:id="rId56"/>
    <p:sldId id="1130" r:id="rId57"/>
    <p:sldId id="1170" r:id="rId58"/>
    <p:sldId id="1222" r:id="rId59"/>
    <p:sldId id="1223" r:id="rId60"/>
    <p:sldId id="1224" r:id="rId61"/>
    <p:sldId id="1234" r:id="rId62"/>
    <p:sldId id="1168" r:id="rId63"/>
    <p:sldId id="1239" r:id="rId64"/>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2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2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2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2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2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2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2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2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624" userDrawn="1">
          <p15:clr>
            <a:srgbClr val="A4A3A4"/>
          </p15:clr>
        </p15:guide>
        <p15:guide id="2" pos="2880" userDrawn="1">
          <p15:clr>
            <a:srgbClr val="A4A3A4"/>
          </p15:clr>
        </p15:guide>
        <p15:guide id="3" pos="29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6489"/>
    <p:restoredTop sz="96327"/>
  </p:normalViewPr>
  <p:slideViewPr>
    <p:cSldViewPr snapToGrid="0" showGuides="1">
      <p:cViewPr varScale="1">
        <p:scale>
          <a:sx n="127" d="100"/>
          <a:sy n="127" d="100"/>
        </p:scale>
        <p:origin x="2320" y="192"/>
      </p:cViewPr>
      <p:guideLst>
        <p:guide orient="horz" pos="624"/>
        <p:guide pos="2880"/>
        <p:guide pos="2976"/>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59" d="100"/>
          <a:sy n="59" d="100"/>
        </p:scale>
        <p:origin x="-255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8" Type="http://schemas.openxmlformats.org/officeDocument/2006/relationships/tableStyles" Target="tableStyles.xml"/><Relationship Id="rId67" Type="http://schemas.openxmlformats.org/officeDocument/2006/relationships/viewProps" Target="viewProps.xml"/><Relationship Id="rId66" Type="http://schemas.openxmlformats.org/officeDocument/2006/relationships/presProps" Target="presProps.xml"/><Relationship Id="rId65" Type="http://schemas.openxmlformats.org/officeDocument/2006/relationships/handoutMaster" Target="handoutMasters/handoutMaster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lstStyle>
            <a:lvl1pPr algn="r">
              <a:defRPr sz="1200"/>
            </a:lvl1pPr>
          </a:lstStyle>
          <a:p>
            <a:fld id="{C927951B-D765-7F4D-9C60-2778F0A482DF}" type="datetimeFigureOut">
              <a:rPr lang="en-US" altLang="en-US"/>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2AE8284E-A65D-204C-B303-E8C13AEE082A}" type="slidenum">
              <a:rPr lang="en-US" altLang="en-US"/>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atin typeface="Times New Roman" panose="02020603050405020304" pitchFamily="1" charset="0"/>
                <a:ea typeface="+mn-ea"/>
                <a:cs typeface="+mn-cs"/>
              </a:defRPr>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atin typeface="Times New Roman" panose="02020603050405020304" pitchFamily="1" charset="0"/>
                <a:ea typeface="+mn-ea"/>
                <a:cs typeface="+mn-cs"/>
              </a:defRPr>
            </a:lvl1pPr>
          </a:lstStyle>
          <a:p>
            <a:pPr>
              <a:defRPr/>
            </a:pPr>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ln>
          <a:effectLst/>
        </p:spPr>
        <p:txBody>
          <a:bodyPr vert="horz" wrap="square" lIns="91440" tIns="45720" rIns="91440" bIns="45720" numCol="1" anchor="t" anchorCtr="0" compatLnSpc="1"/>
          <a:lstStyle/>
          <a:p>
            <a:pPr lvl="0"/>
            <a:r>
              <a:rPr lang="en-US" noProof="0"/>
              <a:t>Click to edit Master text styles</a:t>
            </a:r>
            <a:endParaRPr lang="en-US" noProof="0"/>
          </a:p>
          <a:p>
            <a:pPr lvl="1"/>
            <a:r>
              <a:rPr lang="en-US" noProof="0"/>
              <a:t>Second level</a:t>
            </a:r>
            <a:endParaRPr lang="en-US" noProof="0"/>
          </a:p>
          <a:p>
            <a:pPr lvl="2"/>
            <a:r>
              <a:rPr lang="en-US" noProof="0"/>
              <a:t>Third level</a:t>
            </a:r>
            <a:endParaRPr lang="en-US" noProof="0"/>
          </a:p>
          <a:p>
            <a:pPr lvl="3"/>
            <a:r>
              <a:rPr lang="en-US" noProof="0"/>
              <a:t>Fourth level</a:t>
            </a:r>
            <a:endParaRPr lang="en-US" noProof="0"/>
          </a:p>
          <a:p>
            <a:pPr lvl="4"/>
            <a:r>
              <a:rPr lang="en-US" noProof="0"/>
              <a:t>Fifth level</a:t>
            </a:r>
            <a:endParaRPr lang="en-US" noProof="0"/>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atin typeface="Times New Roman" panose="02020603050405020304" pitchFamily="1" charset="0"/>
                <a:ea typeface="+mn-ea"/>
                <a:cs typeface="+mn-cs"/>
              </a:defRPr>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a:effectLst/>
        </p:spPr>
        <p:txBody>
          <a:bodyPr vert="horz" wrap="square" lIns="91440" tIns="45720" rIns="91440" bIns="45720" numCol="1" anchor="b" anchorCtr="0" compatLnSpc="1"/>
          <a:lstStyle>
            <a:lvl1pPr algn="r">
              <a:defRPr sz="1200">
                <a:latin typeface="Times New Roman" panose="02020603050405020304" pitchFamily="1" charset="0"/>
              </a:defRPr>
            </a:lvl1pPr>
          </a:lstStyle>
          <a:p>
            <a:fld id="{22E4005B-951D-714D-8E6F-E7C2DDBB943E}" type="slidenum">
              <a:rPr lang="en-US" altLang="en-US"/>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 charset="0"/>
        <a:ea typeface="MS PGothic" panose="020B0600070205080204" pitchFamily="34" charset="-128"/>
        <a:cs typeface="MS PGothic" panose="020B0600070205080204" pitchFamily="34" charset="-128"/>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44BAD59D-14F8-4E4E-90AB-7FDC1F2411F7}" type="slidenum">
              <a:rPr lang="en-US" altLang="en-US" sz="1200">
                <a:latin typeface="Times New Roman" panose="02020603050405020304" pitchFamily="1" charset="0"/>
              </a:rPr>
            </a:fld>
            <a:endParaRPr lang="en-US" altLang="en-US" sz="1200">
              <a:latin typeface="Times New Roman" panose="02020603050405020304" pitchFamily="1" charset="0"/>
            </a:endParaRPr>
          </a:p>
        </p:txBody>
      </p:sp>
      <p:sp>
        <p:nvSpPr>
          <p:cNvPr id="348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r" eaLnBrk="1" hangingPunct="1"/>
            <a:fld id="{7A301DB1-14D3-A74C-934D-3C4559E490CF}" type="slidenum">
              <a:rPr lang="en-US" altLang="en-US" sz="1200">
                <a:latin typeface="Times New Roman" panose="02020603050405020304" pitchFamily="1" charset="0"/>
              </a:rPr>
            </a:fld>
            <a:endParaRPr lang="en-US" altLang="en-US" sz="1200">
              <a:latin typeface="Times New Roman" panose="02020603050405020304" pitchFamily="1" charset="0"/>
            </a:endParaRPr>
          </a:p>
        </p:txBody>
      </p:sp>
      <p:sp>
        <p:nvSpPr>
          <p:cNvPr id="34819" name="Rectangle 2"/>
          <p:cNvSpPr>
            <a:spLocks noGrp="1" noRot="1" noChangeAspect="1" noChangeArrowheads="1" noTextEdit="1"/>
          </p:cNvSpPr>
          <p:nvPr>
            <p:ph type="sldImg"/>
          </p:nvPr>
        </p:nvSpPr>
        <p:spPr>
          <a:solidFill>
            <a:srgbClr val="FFFFFF"/>
          </a:solidFill>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 charset="0"/>
              <a:ea typeface="MS PGothic"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Fractal analysis originated in the 19th century with the study of irregular geometric shapes by mathematicians like Georg Cantor and Felix </a:t>
            </a:r>
            <a:r>
              <a:rPr lang="en-US" dirty="0" err="1"/>
              <a:t>Hausdorff</a:t>
            </a:r>
            <a:r>
              <a:rPr lang="en-US" dirty="0"/>
              <a:t>, who introduced concepts such as the Cantor set and </a:t>
            </a:r>
            <a:r>
              <a:rPr lang="en-US" dirty="0" err="1"/>
              <a:t>Hausdorff</a:t>
            </a:r>
            <a:r>
              <a:rPr lang="en-US" dirty="0"/>
              <a:t> dimension. It was later systematically developed by Benoît B. Mandelbrot in the 20th century, who coined the term "fractal" and used it to describe and analyze complex, self-similar structures in nature, such as coastlines, clouds, and mountains. Mandelbrot’s work unified earlier ideas and expanded fractal geometry into a broad field with applications across physics, biology, and finance.</a:t>
            </a:r>
            <a:endParaRPr lang="en-US" dirty="0"/>
          </a:p>
        </p:txBody>
      </p:sp>
      <p:sp>
        <p:nvSpPr>
          <p:cNvPr id="4" name="Slide Number Placeholder 3"/>
          <p:cNvSpPr>
            <a:spLocks noGrp="1"/>
          </p:cNvSpPr>
          <p:nvPr>
            <p:ph type="sldNum" sz="quarter" idx="5"/>
          </p:nvPr>
        </p:nvSpPr>
        <p:spPr/>
        <p:txBody>
          <a:bodyPr/>
          <a:lstStyle/>
          <a:p>
            <a:fld id="{22E4005B-951D-714D-8E6F-E7C2DDBB943E}" type="slidenum">
              <a:rPr lang="en-US" altLang="en-US" smtClean="0"/>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Fractal analysis originated in the 19th century with the study of irregular geometric shapes by mathematicians like Georg Cantor and Felix </a:t>
            </a:r>
            <a:r>
              <a:rPr lang="en-US" dirty="0" err="1"/>
              <a:t>Hausdorff</a:t>
            </a:r>
            <a:r>
              <a:rPr lang="en-US" dirty="0"/>
              <a:t>, who introduced concepts such as the Cantor set and </a:t>
            </a:r>
            <a:r>
              <a:rPr lang="en-US" dirty="0" err="1"/>
              <a:t>Hausdorff</a:t>
            </a:r>
            <a:r>
              <a:rPr lang="en-US" dirty="0"/>
              <a:t> dimension. It was later systematically developed by Benoît B. Mandelbrot in the 20th century, who coined the term "fractal" and used it to describe and analyze complex, self-similar structures in nature, such as coastlines, clouds, and mountains. Mandelbrot’s work unified earlier ideas and expanded fractal geometry into a broad field with applications across physics, biology, and finance.</a:t>
            </a:r>
            <a:endParaRPr lang="en-US" dirty="0"/>
          </a:p>
        </p:txBody>
      </p:sp>
      <p:sp>
        <p:nvSpPr>
          <p:cNvPr id="4" name="Slide Number Placeholder 3"/>
          <p:cNvSpPr>
            <a:spLocks noGrp="1"/>
          </p:cNvSpPr>
          <p:nvPr>
            <p:ph type="sldNum" sz="quarter" idx="5"/>
          </p:nvPr>
        </p:nvSpPr>
        <p:spPr/>
        <p:txBody>
          <a:bodyPr/>
          <a:lstStyle/>
          <a:p>
            <a:fld id="{22E4005B-951D-714D-8E6F-E7C2DDBB943E}" type="slidenum">
              <a:rPr lang="en-US" altLang="en-US" smtClean="0"/>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CE0C09-8B74-154C-A2D0-88BCF2FF2ADF}"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sz="1200" dirty="0">
                <a:latin typeface="Arial Narrow" panose="020B0606020202030204" pitchFamily="34" charset="0"/>
              </a:rPr>
              <a:t>Feature list of chemical (CH) descriptors, geometrical (GE) descriptors and graph-theoretical</a:t>
            </a:r>
            <a:endParaRPr lang="en-US" sz="1200" dirty="0">
              <a:latin typeface="Arial Narrow" panose="020B0606020202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defRPr/>
            </a:pPr>
            <a:r>
              <a:rPr lang="en-US" sz="1200" dirty="0">
                <a:latin typeface="Arial Narrow" panose="020B0606020202030204" pitchFamily="34" charset="0"/>
              </a:rPr>
              <a:t>(GT) descriptors.</a:t>
            </a:r>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sz="1200" dirty="0">
                <a:latin typeface="Arial Narrow" panose="020B0606020202030204" pitchFamily="34" charset="0"/>
              </a:rPr>
              <a:t>Construction of distance-based feature matrices for prediction of protein complexes. a, Schematic explanation of feature matrix extraction from protein complexes. The descriptor vectors are embedded per each AA residue, and the pairwise descriptor sets form the final feature matrix to train the ML algorithms. </a:t>
            </a:r>
            <a:r>
              <a:rPr lang="en-US" sz="1200" dirty="0" err="1">
                <a:latin typeface="Arial Narrow" panose="020B0606020202030204" pitchFamily="34" charset="0"/>
              </a:rPr>
              <a:t>b,c</a:t>
            </a:r>
            <a:r>
              <a:rPr lang="en-US" sz="1200" dirty="0">
                <a:latin typeface="Arial Narrow" panose="020B0606020202030204" pitchFamily="34" charset="0"/>
              </a:rPr>
              <a:t>, Comparison of the ROC curve (b) and model performance metrics (c) depending on the descriptor subsets when using the tenfold cross-validated DNN.</a:t>
            </a:r>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CE0C09-8B74-154C-A2D0-88BCF2FF2ADF}"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sz="1200" dirty="0">
                <a:latin typeface="Arial Narrow" panose="020B0606020202030204" pitchFamily="34" charset="0"/>
              </a:rPr>
              <a:t>Difference between traditional methods and our new method. We present a different perspective of how the model gets emergence from the training steps scale</a:t>
            </a:r>
            <a:endParaRPr lang="en-US" sz="1200" dirty="0">
              <a:latin typeface="Arial Narrow" panose="020B0606020202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sz="1200" dirty="0">
                <a:latin typeface="Arial Narrow" panose="020B0606020202030204" pitchFamily="34" charset="0"/>
              </a:rPr>
              <a:t>(a) shows examples of our weighted box covering method, illustrating two neurons randomly selected from the NIN of </a:t>
            </a:r>
            <a:r>
              <a:rPr lang="en-US" sz="1200" dirty="0" err="1">
                <a:latin typeface="Arial Narrow" panose="020B0606020202030204" pitchFamily="34" charset="0"/>
              </a:rPr>
              <a:t>pythia</a:t>
            </a:r>
            <a:r>
              <a:rPr lang="en-US" sz="1200" dirty="0">
                <a:latin typeface="Arial Narrow" panose="020B0606020202030204" pitchFamily="34" charset="0"/>
              </a:rPr>
              <a:t> 1B model at the 143,000 </a:t>
            </a:r>
            <a:r>
              <a:rPr lang="en-US" sz="1200" dirty="0" err="1">
                <a:latin typeface="Arial Narrow" panose="020B0606020202030204" pitchFamily="34" charset="0"/>
              </a:rPr>
              <a:t>th</a:t>
            </a:r>
            <a:r>
              <a:rPr lang="en-US" sz="1200" dirty="0">
                <a:latin typeface="Arial Narrow" panose="020B0606020202030204" pitchFamily="34" charset="0"/>
              </a:rPr>
              <a:t> epoch. The radius of each box, r, is determined by the distance to its neighboring neurons, with N representing the number of neurons contained within a box. (b) demonstrates the power-law relationship between N and 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sz="1200" dirty="0">
                <a:latin typeface="Arial Narrow" panose="020B0606020202030204" pitchFamily="34" charset="0"/>
              </a:rPr>
              <a:t>Multifractal spectra of Neuronal Interaction Networks (NINs) for models of varying sizes throughout the training process.</a:t>
            </a:r>
            <a:endParaRPr lang="en-US" sz="1200" dirty="0">
              <a:latin typeface="Arial Narrow" panose="020B0606020202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sz="1200" dirty="0">
                <a:latin typeface="Arial Narrow" panose="020B0606020202030204" pitchFamily="34" charset="0"/>
              </a:rPr>
              <a:t>0 and t are the number of epochs. Evaluation metrics are not stable.</a:t>
            </a:r>
            <a:endParaRPr lang="en-US" sz="1200" dirty="0">
              <a:latin typeface="Arial Narrow" panose="020B060602020203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Times" pitchFamily="2" charset="0"/>
              </a:rPr>
              <a:t>The closeness centrality and NFD change from relatively broad distributions to sharp peaks</a:t>
            </a:r>
            <a:endParaRPr lang="en-US" dirty="0">
              <a:effectLst/>
              <a:latin typeface="Times" pitchFamily="2" charset="0"/>
            </a:endParaRPr>
          </a:p>
          <a:p>
            <a:r>
              <a:rPr lang="en-US" dirty="0">
                <a:effectLst/>
                <a:latin typeface="Times" pitchFamily="2" charset="0"/>
              </a:rPr>
              <a:t>centered at 0.035 and 1.1, respectively, as small micelles rearrange into cylinders (Fig. 2). Further</a:t>
            </a:r>
            <a:endParaRPr lang="en-US" dirty="0">
              <a:effectLst/>
              <a:latin typeface="Times" pitchFamily="2" charset="0"/>
            </a:endParaRPr>
          </a:p>
          <a:p>
            <a:r>
              <a:rPr lang="en-US" dirty="0">
                <a:effectLst/>
                <a:latin typeface="Times" pitchFamily="2" charset="0"/>
              </a:rPr>
              <a:t>increase in the surfactant concentration broadened all the distributions, which displayed longer tails</a:t>
            </a:r>
            <a:endParaRPr lang="en-US" dirty="0">
              <a:effectLst/>
              <a:latin typeface="Times" pitchFamily="2" charset="0"/>
            </a:endParaRPr>
          </a:p>
          <a:p>
            <a:r>
              <a:rPr lang="en-US" dirty="0">
                <a:effectLst/>
                <a:latin typeface="Times" pitchFamily="2" charset="0"/>
              </a:rPr>
              <a:t>toward larger values as the cross-sectional shape of the cylinders of hexagonal phase changed from</a:t>
            </a:r>
            <a:endParaRPr lang="en-US" dirty="0">
              <a:effectLst/>
              <a:latin typeface="Times" pitchFamily="2" charset="0"/>
            </a:endParaRPr>
          </a:p>
          <a:p>
            <a:r>
              <a:rPr lang="en-US" dirty="0">
                <a:effectLst/>
                <a:latin typeface="Times" pitchFamily="2" charset="0"/>
              </a:rPr>
              <a:t>circular to hexagonal (x = 0.204 and x = 0.409 in Fig. 1a). This shape change led to less ideal graphs, as</a:t>
            </a:r>
            <a:endParaRPr lang="en-US" dirty="0">
              <a:effectLst/>
              <a:latin typeface="Times" pitchFamily="2" charset="0"/>
            </a:endParaRPr>
          </a:p>
          <a:p>
            <a:r>
              <a:rPr lang="en-US" dirty="0">
                <a:effectLst/>
                <a:latin typeface="Times" pitchFamily="2" charset="0"/>
              </a:rPr>
              <a:t>captured by the closeness centrality and NFD analyses, resulting in the non-monotonic change of their</a:t>
            </a:r>
            <a:endParaRPr lang="en-US" dirty="0">
              <a:effectLst/>
              <a:latin typeface="Times" pitchFamily="2" charset="0"/>
            </a:endParaRPr>
          </a:p>
          <a:p>
            <a:r>
              <a:rPr lang="en-US" dirty="0">
                <a:effectLst/>
                <a:latin typeface="Times" pitchFamily="2" charset="0"/>
              </a:rPr>
              <a:t>average values (Fig. 1f-g), followed by the shift of the distributions from left to right as the system</a:t>
            </a:r>
            <a:endParaRPr lang="en-US" dirty="0">
              <a:effectLst/>
              <a:latin typeface="Times" pitchFamily="2" charset="0"/>
            </a:endParaRPr>
          </a:p>
          <a:p>
            <a:r>
              <a:rPr lang="en-US" dirty="0">
                <a:effectLst/>
                <a:latin typeface="Times" pitchFamily="2" charset="0"/>
              </a:rPr>
              <a:t>undergoes the transition from the hexagonal to lamellar phase</a:t>
            </a:r>
            <a:endParaRPr lang="en-US" dirty="0">
              <a:effectLst/>
              <a:latin typeface="Times" pitchFamily="2" charset="0"/>
            </a:endParaRPr>
          </a:p>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AE24B0-DE4B-414E-8A78-E2573D820FA0}"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Rectangle 6"/>
          <p:cNvSpPr>
            <a:spLocks noGrp="1" noChangeArrowheads="1"/>
          </p:cNvSpPr>
          <p:nvPr>
            <p:ph type="sldNum" sz="quarter" idx="10"/>
          </p:nvPr>
        </p:nvSpPr>
        <p:spPr/>
        <p:txBody>
          <a:bodyPr/>
          <a:lstStyle>
            <a:lvl1pPr>
              <a:defRPr/>
            </a:lvl1pPr>
          </a:lstStyle>
          <a:p>
            <a:fld id="{E83CA18E-63B9-1842-943F-FA8CC84CE72B}" type="slidenum">
              <a:rPr lang="en-US" altLang="en-US"/>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Rectangle 6"/>
          <p:cNvSpPr>
            <a:spLocks noGrp="1" noChangeArrowheads="1"/>
          </p:cNvSpPr>
          <p:nvPr>
            <p:ph type="sldNum" sz="quarter" idx="10"/>
          </p:nvPr>
        </p:nvSpPr>
        <p:spPr/>
        <p:txBody>
          <a:bodyPr/>
          <a:lstStyle>
            <a:lvl1pPr>
              <a:defRPr/>
            </a:lvl1pPr>
          </a:lstStyle>
          <a:p>
            <a:fld id="{7604B0EE-2AF0-DE4F-A30D-70F236AB0746}" type="slidenum">
              <a:rPr lang="en-US" altLang="en-US"/>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Rectangle 6"/>
          <p:cNvSpPr>
            <a:spLocks noGrp="1" noChangeArrowheads="1"/>
          </p:cNvSpPr>
          <p:nvPr>
            <p:ph type="sldNum" sz="quarter" idx="10"/>
          </p:nvPr>
        </p:nvSpPr>
        <p:spPr/>
        <p:txBody>
          <a:bodyPr/>
          <a:lstStyle>
            <a:lvl1pPr>
              <a:defRPr/>
            </a:lvl1pPr>
          </a:lstStyle>
          <a:p>
            <a:fld id="{B96D9622-E317-C048-AA1F-CFEB489B1D54}" type="slidenum">
              <a:rPr lang="en-US" altLang="en-US"/>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Rectangle 6"/>
          <p:cNvSpPr>
            <a:spLocks noGrp="1" noChangeArrowheads="1"/>
          </p:cNvSpPr>
          <p:nvPr>
            <p:ph type="sldNum" sz="quarter" idx="10"/>
          </p:nvPr>
        </p:nvSpPr>
        <p:spPr/>
        <p:txBody>
          <a:bodyPr/>
          <a:lstStyle>
            <a:lvl1pPr>
              <a:defRPr/>
            </a:lvl1pPr>
          </a:lstStyle>
          <a:p>
            <a:fld id="{EF504AA2-AF67-6F44-B1BD-406D59BF1EF2}" type="slidenum">
              <a:rPr lang="en-US" altLang="en-US"/>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Rectangle 6"/>
          <p:cNvSpPr>
            <a:spLocks noGrp="1" noChangeArrowheads="1"/>
          </p:cNvSpPr>
          <p:nvPr>
            <p:ph type="sldNum" sz="quarter" idx="10"/>
          </p:nvPr>
        </p:nvSpPr>
        <p:spPr/>
        <p:txBody>
          <a:bodyPr/>
          <a:lstStyle>
            <a:lvl1pPr>
              <a:defRPr/>
            </a:lvl1pPr>
          </a:lstStyle>
          <a:p>
            <a:fld id="{77B9D1C9-77D6-034E-9CC3-248A645AF2C6}" type="slidenum">
              <a:rPr lang="en-US" altLang="en-US"/>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Rectangle 6"/>
          <p:cNvSpPr>
            <a:spLocks noGrp="1" noChangeArrowheads="1"/>
          </p:cNvSpPr>
          <p:nvPr>
            <p:ph type="sldNum" sz="quarter" idx="10"/>
          </p:nvPr>
        </p:nvSpPr>
        <p:spPr/>
        <p:txBody>
          <a:bodyPr/>
          <a:lstStyle>
            <a:lvl1pPr>
              <a:defRPr/>
            </a:lvl1pPr>
          </a:lstStyle>
          <a:p>
            <a:fld id="{69A33E60-7ABE-0945-B8CC-CBE3332EA234}" type="slidenum">
              <a:rPr lang="en-US" altLang="en-US"/>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858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Rectangle 6"/>
          <p:cNvSpPr>
            <a:spLocks noGrp="1" noChangeArrowheads="1"/>
          </p:cNvSpPr>
          <p:nvPr>
            <p:ph type="sldNum" sz="quarter" idx="10"/>
          </p:nvPr>
        </p:nvSpPr>
        <p:spPr/>
        <p:txBody>
          <a:bodyPr/>
          <a:lstStyle>
            <a:lvl1pPr>
              <a:defRPr/>
            </a:lvl1pPr>
          </a:lstStyle>
          <a:p>
            <a:fld id="{820B2F9F-4A44-D840-80BF-8A56EDE632F4}" type="slidenum">
              <a:rPr lang="en-US" altLang="en-US"/>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Rectangle 6"/>
          <p:cNvSpPr>
            <a:spLocks noGrp="1" noChangeArrowheads="1"/>
          </p:cNvSpPr>
          <p:nvPr>
            <p:ph type="sldNum" sz="quarter" idx="10"/>
          </p:nvPr>
        </p:nvSpPr>
        <p:spPr/>
        <p:txBody>
          <a:bodyPr/>
          <a:lstStyle>
            <a:lvl1pPr>
              <a:defRPr/>
            </a:lvl1pPr>
          </a:lstStyle>
          <a:p>
            <a:fld id="{2E4CC889-D2B3-B040-B6CF-007CB80D840C}" type="slidenum">
              <a:rPr lang="en-US" altLang="en-US"/>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Rectangle 6"/>
          <p:cNvSpPr>
            <a:spLocks noGrp="1" noChangeArrowheads="1"/>
          </p:cNvSpPr>
          <p:nvPr>
            <p:ph type="sldNum" sz="quarter" idx="10"/>
          </p:nvPr>
        </p:nvSpPr>
        <p:spPr/>
        <p:txBody>
          <a:bodyPr/>
          <a:lstStyle>
            <a:lvl1pPr>
              <a:defRPr/>
            </a:lvl1pPr>
          </a:lstStyle>
          <a:p>
            <a:fld id="{8EE99BCC-7BD0-9A46-A450-2DB02ED8F276}" type="slidenum">
              <a:rPr lang="en-US" altLang="en-US"/>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fld id="{378F2B08-46E2-CA45-93BA-E423AD1F198C}" type="slidenum">
              <a:rPr lang="en-US" altLang="en-US"/>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Rectangle 6"/>
          <p:cNvSpPr>
            <a:spLocks noGrp="1" noChangeArrowheads="1"/>
          </p:cNvSpPr>
          <p:nvPr>
            <p:ph type="sldNum" sz="quarter" idx="10"/>
          </p:nvPr>
        </p:nvSpPr>
        <p:spPr/>
        <p:txBody>
          <a:bodyPr/>
          <a:lstStyle>
            <a:lvl1pPr>
              <a:defRPr/>
            </a:lvl1pPr>
          </a:lstStyle>
          <a:p>
            <a:fld id="{8D0DE801-579A-C041-9184-19368B3B653D}" type="slidenum">
              <a:rPr lang="en-US" altLang="en-US"/>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Rectangle 6"/>
          <p:cNvSpPr>
            <a:spLocks noGrp="1" noChangeArrowheads="1"/>
          </p:cNvSpPr>
          <p:nvPr>
            <p:ph type="sldNum" sz="quarter" idx="10"/>
          </p:nvPr>
        </p:nvSpPr>
        <p:spPr/>
        <p:txBody>
          <a:bodyPr/>
          <a:lstStyle>
            <a:lvl1pPr>
              <a:defRPr/>
            </a:lvl1pPr>
          </a:lstStyle>
          <a:p>
            <a:fld id="{F833E046-8B48-E84A-BEEA-010438D24C0A}" type="slidenum">
              <a:rPr lang="en-US" altLang="en-US"/>
            </a:fld>
            <a:endParaRPr lang="en-US"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Rectangle 6"/>
          <p:cNvSpPr>
            <a:spLocks noGrp="1" noChangeArrowheads="1"/>
          </p:cNvSpPr>
          <p:nvPr>
            <p:ph type="sldNum" sz="quarter" idx="10"/>
          </p:nvPr>
        </p:nvSpPr>
        <p:spPr/>
        <p:txBody>
          <a:bodyPr/>
          <a:lstStyle>
            <a:lvl1pPr>
              <a:defRPr/>
            </a:lvl1pPr>
          </a:lstStyle>
          <a:p>
            <a:fld id="{8576D99B-7461-9544-B0D7-966CBBE0C24B}" type="slidenum">
              <a:rPr lang="en-US" altLang="en-US"/>
            </a:fld>
            <a:endParaRPr lang="en-US"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09538"/>
            <a:ext cx="1943100" cy="5529262"/>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85800" y="109538"/>
            <a:ext cx="5676900" cy="5529262"/>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Rectangle 6"/>
          <p:cNvSpPr>
            <a:spLocks noGrp="1" noChangeArrowheads="1"/>
          </p:cNvSpPr>
          <p:nvPr>
            <p:ph type="sldNum" sz="quarter" idx="10"/>
          </p:nvPr>
        </p:nvSpPr>
        <p:spPr/>
        <p:txBody>
          <a:bodyPr/>
          <a:lstStyle>
            <a:lvl1pPr>
              <a:defRPr/>
            </a:lvl1pPr>
          </a:lstStyle>
          <a:p>
            <a:fld id="{DEC9344A-FF18-2045-B804-06D3321D0DA6}" type="slidenum">
              <a:rPr lang="en-US" altLang="en-US"/>
            </a:fld>
            <a:endParaRPr lang="en-US"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00188" y="109538"/>
            <a:ext cx="5505450" cy="457200"/>
          </a:xfrm>
        </p:spPr>
        <p:txBody>
          <a:bodyPr/>
          <a:lstStyle/>
          <a:p>
            <a:r>
              <a:rPr lang="en-US"/>
              <a:t>Click to edit Master title style</a:t>
            </a:r>
            <a:endParaRPr lang="en-US"/>
          </a:p>
        </p:txBody>
      </p:sp>
      <p:sp>
        <p:nvSpPr>
          <p:cNvPr id="3" name="Text Placeholder 2"/>
          <p:cNvSpPr>
            <a:spLocks noGrp="1"/>
          </p:cNvSpPr>
          <p:nvPr>
            <p:ph type="body" sz="half" idx="1"/>
          </p:nvPr>
        </p:nvSpPr>
        <p:spPr>
          <a:xfrm>
            <a:off x="685800" y="1524000"/>
            <a:ext cx="3810000" cy="41148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524000"/>
            <a:ext cx="3810000" cy="41148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Rectangle 6"/>
          <p:cNvSpPr>
            <a:spLocks noGrp="1" noChangeArrowheads="1"/>
          </p:cNvSpPr>
          <p:nvPr>
            <p:ph type="sldNum" sz="quarter" idx="10"/>
          </p:nvPr>
        </p:nvSpPr>
        <p:spPr/>
        <p:txBody>
          <a:bodyPr/>
          <a:lstStyle>
            <a:lvl1pPr>
              <a:defRPr/>
            </a:lvl1pPr>
          </a:lstStyle>
          <a:p>
            <a:fld id="{9C0D4934-4D99-864A-85B2-DFC5E9CC2FE7}" type="slidenum">
              <a:rPr lang="en-US" altLang="en-US"/>
            </a:fld>
            <a:endParaRPr lang="en-US"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00188" y="109538"/>
            <a:ext cx="5505450" cy="457200"/>
          </a:xfrm>
        </p:spPr>
        <p:txBody>
          <a:bodyPr/>
          <a:lstStyle/>
          <a:p>
            <a:r>
              <a:rPr lang="en-US"/>
              <a:t>Click to edit Master title style</a:t>
            </a:r>
            <a:endParaRPr lang="en-US"/>
          </a:p>
        </p:txBody>
      </p:sp>
      <p:sp>
        <p:nvSpPr>
          <p:cNvPr id="3" name="Text Placeholder 2"/>
          <p:cNvSpPr>
            <a:spLocks noGrp="1"/>
          </p:cNvSpPr>
          <p:nvPr>
            <p:ph type="body" sz="half" idx="1"/>
          </p:nvPr>
        </p:nvSpPr>
        <p:spPr>
          <a:xfrm>
            <a:off x="685800" y="1524000"/>
            <a:ext cx="3810000" cy="41148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quarter" idx="2"/>
          </p:nvPr>
        </p:nvSpPr>
        <p:spPr>
          <a:xfrm>
            <a:off x="4648200" y="1524000"/>
            <a:ext cx="3810000" cy="19812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Content Placeholder 4"/>
          <p:cNvSpPr>
            <a:spLocks noGrp="1"/>
          </p:cNvSpPr>
          <p:nvPr>
            <p:ph sz="quarter" idx="3"/>
          </p:nvPr>
        </p:nvSpPr>
        <p:spPr>
          <a:xfrm>
            <a:off x="4648200" y="3657600"/>
            <a:ext cx="3810000" cy="19812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Rectangle 6"/>
          <p:cNvSpPr>
            <a:spLocks noGrp="1" noChangeArrowheads="1"/>
          </p:cNvSpPr>
          <p:nvPr>
            <p:ph type="sldNum" sz="quarter" idx="10"/>
          </p:nvPr>
        </p:nvSpPr>
        <p:spPr/>
        <p:txBody>
          <a:bodyPr/>
          <a:lstStyle>
            <a:lvl1pPr>
              <a:defRPr/>
            </a:lvl1pPr>
          </a:lstStyle>
          <a:p>
            <a:fld id="{8785917D-23C7-6B41-A4AE-0CBA86CF6CE8}" type="slidenum">
              <a:rPr lang="en-US" altLang="en-US"/>
            </a:fld>
            <a:endParaRPr lang="en-US"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00188" y="109538"/>
            <a:ext cx="5505450" cy="457200"/>
          </a:xfrm>
        </p:spPr>
        <p:txBody>
          <a:bodyPr/>
          <a:lstStyle/>
          <a:p>
            <a:r>
              <a:rPr lang="en-US"/>
              <a:t>Click to edit Master title style</a:t>
            </a:r>
            <a:endParaRPr lang="en-US"/>
          </a:p>
        </p:txBody>
      </p:sp>
      <p:sp>
        <p:nvSpPr>
          <p:cNvPr id="3" name="Text Placeholder 2"/>
          <p:cNvSpPr>
            <a:spLocks noGrp="1"/>
          </p:cNvSpPr>
          <p:nvPr>
            <p:ph type="body" sz="half" idx="1"/>
          </p:nvPr>
        </p:nvSpPr>
        <p:spPr>
          <a:xfrm>
            <a:off x="685800" y="1524000"/>
            <a:ext cx="3810000" cy="41148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lipArt Placeholder 3"/>
          <p:cNvSpPr>
            <a:spLocks noGrp="1"/>
          </p:cNvSpPr>
          <p:nvPr>
            <p:ph type="clipArt" sz="half" idx="2" hasCustomPrompt="1"/>
          </p:nvPr>
        </p:nvSpPr>
        <p:spPr>
          <a:xfrm>
            <a:off x="4648200" y="1524000"/>
            <a:ext cx="3810000" cy="4114800"/>
          </a:xfrm>
        </p:spPr>
        <p:txBody>
          <a:bodyPr/>
          <a:lstStyle/>
          <a:p>
            <a:pPr lvl="0"/>
            <a:r>
              <a:rPr lang="en-US" noProof="0"/>
              <a:t>Click icon to add online image</a:t>
            </a:r>
            <a:endParaRPr lang="en-US" noProof="0"/>
          </a:p>
        </p:txBody>
      </p:sp>
      <p:sp>
        <p:nvSpPr>
          <p:cNvPr id="5" name="Rectangle 6"/>
          <p:cNvSpPr>
            <a:spLocks noGrp="1" noChangeArrowheads="1"/>
          </p:cNvSpPr>
          <p:nvPr>
            <p:ph type="sldNum" sz="quarter" idx="10"/>
          </p:nvPr>
        </p:nvSpPr>
        <p:spPr/>
        <p:txBody>
          <a:bodyPr/>
          <a:lstStyle>
            <a:lvl1pPr>
              <a:defRPr/>
            </a:lvl1pPr>
          </a:lstStyle>
          <a:p>
            <a:fld id="{5DDCB069-6B55-4645-B708-9017FE4DFF01}" type="slidenum">
              <a:rPr lang="en-US" altLang="en-US"/>
            </a:fld>
            <a:endParaRPr lang="en-US" alt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430DD316-F1C9-1540-8F0B-762741DE7F85}" type="datetime1">
              <a:rPr lang="en-US" altLang="en-US"/>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4F67508-A4B7-5F45-882D-24794775F5DE}" type="slidenum">
              <a:rPr lang="en-US" altLang="en-US"/>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76200" y="914400"/>
            <a:ext cx="8961438" cy="0"/>
          </a:xfrm>
          <a:prstGeom prst="line">
            <a:avLst/>
          </a:prstGeom>
          <a:ln w="63500">
            <a:solidFill>
              <a:srgbClr val="CC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US" dirty="0"/>
          </a:p>
        </p:txBody>
      </p:sp>
      <p:sp>
        <p:nvSpPr>
          <p:cNvPr id="3" name="Content Placeholder 2"/>
          <p:cNvSpPr>
            <a:spLocks noGrp="1"/>
          </p:cNvSpPr>
          <p:nvPr>
            <p:ph idx="1"/>
          </p:nvPr>
        </p:nvSpPr>
        <p:spPr>
          <a:xfrm>
            <a:off x="128336" y="1074816"/>
            <a:ext cx="8909302" cy="5265826"/>
          </a:xfrm>
        </p:spPr>
        <p:txBody>
          <a:bodyPr/>
          <a:lstStyle>
            <a:lvl1pPr marL="342900" indent="-342900">
              <a:buClr>
                <a:srgbClr val="A50021"/>
              </a:buClr>
              <a:buSzPct val="85000"/>
              <a:buFont typeface="Wingdings" panose="05000000000000000000" pitchFamily="2" charset="2"/>
              <a:buChar char="q"/>
              <a:defRPr sz="2800" b="1">
                <a:latin typeface="Arial" panose="020B0604020202020204" pitchFamily="34" charset="0"/>
                <a:cs typeface="Arial" panose="020B0604020202020204" pitchFamily="34" charset="0"/>
              </a:defRPr>
            </a:lvl1pPr>
            <a:lvl2pPr marL="742950" indent="-285750">
              <a:buClr>
                <a:srgbClr val="A50021"/>
              </a:buClr>
              <a:buSzPct val="77000"/>
              <a:buFont typeface="Wingdings" panose="05000000000000000000" pitchFamily="2" charset="2"/>
              <a:buChar char="q"/>
              <a:defRPr sz="2400">
                <a:latin typeface="Arial" panose="020B0604020202020204" pitchFamily="34" charset="0"/>
                <a:cs typeface="Arial" panose="020B0604020202020204" pitchFamily="34" charset="0"/>
              </a:defRPr>
            </a:lvl2pPr>
            <a:lvl3pPr marL="1143000" indent="-228600">
              <a:buClr>
                <a:srgbClr val="A50021"/>
              </a:buClr>
              <a:buSzPct val="65000"/>
              <a:buFont typeface="Wingdings" panose="05000000000000000000" pitchFamily="2" charset="2"/>
              <a:buChar char="q"/>
              <a:defRPr sz="2000">
                <a:latin typeface="Arial" panose="020B0604020202020204" pitchFamily="34" charset="0"/>
                <a:cs typeface="Arial" panose="020B0604020202020204" pitchFamily="34" charset="0"/>
              </a:defRPr>
            </a:lvl3pPr>
            <a:lvl4pPr marL="1600200" indent="-228600">
              <a:buClr>
                <a:srgbClr val="A50021"/>
              </a:buClr>
              <a:buFont typeface="Wingdings" panose="05000000000000000000" pitchFamily="2" charset="2"/>
              <a:buChar char="§"/>
              <a:defRPr sz="1800">
                <a:latin typeface="Arial" panose="020B0604020202020204" pitchFamily="34" charset="0"/>
                <a:cs typeface="Arial" panose="020B0604020202020204" pitchFamily="34" charset="0"/>
              </a:defRPr>
            </a:lvl4pPr>
            <a:lvl5pPr>
              <a:buClr>
                <a:srgbClr val="A50021"/>
              </a:buClr>
              <a:defRPr sz="1600">
                <a:latin typeface="Arial" panose="020B0604020202020204" pitchFamily="34" charset="0"/>
                <a:cs typeface="Arial" panose="020B0604020202020204" pitchFamily="34" charset="0"/>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5" name="Date Placeholder 9"/>
          <p:cNvSpPr>
            <a:spLocks noGrp="1"/>
          </p:cNvSpPr>
          <p:nvPr>
            <p:ph type="dt" sz="half" idx="10"/>
          </p:nvPr>
        </p:nvSpPr>
        <p:spPr/>
        <p:txBody>
          <a:bodyPr/>
          <a:lstStyle>
            <a:lvl1pPr>
              <a:defRPr/>
            </a:lvl1pPr>
          </a:lstStyle>
          <a:p>
            <a:fld id="{17375969-B5FA-A040-8797-8483B13A6467}" type="datetime1">
              <a:rPr lang="en-US" altLang="en-US"/>
            </a:fld>
            <a:endParaRPr lang="en-US" altLang="en-US"/>
          </a:p>
        </p:txBody>
      </p:sp>
      <p:sp>
        <p:nvSpPr>
          <p:cNvPr id="6" name="Footer Placeholder 10"/>
          <p:cNvSpPr>
            <a:spLocks noGrp="1"/>
          </p:cNvSpPr>
          <p:nvPr>
            <p:ph type="ftr" sz="quarter" idx="11"/>
          </p:nvPr>
        </p:nvSpPr>
        <p:spPr/>
        <p:txBody>
          <a:bodyPr/>
          <a:lstStyle>
            <a:lvl1pPr>
              <a:defRPr/>
            </a:lvl1pPr>
          </a:lstStyle>
          <a:p>
            <a:pPr>
              <a:defRPr/>
            </a:pPr>
            <a:endParaRPr lang="en-US"/>
          </a:p>
        </p:txBody>
      </p:sp>
      <p:sp>
        <p:nvSpPr>
          <p:cNvPr id="7" name="Slide Number Placeholder 11"/>
          <p:cNvSpPr>
            <a:spLocks noGrp="1"/>
          </p:cNvSpPr>
          <p:nvPr>
            <p:ph type="sldNum" sz="quarter" idx="12"/>
          </p:nvPr>
        </p:nvSpPr>
        <p:spPr>
          <a:xfrm>
            <a:off x="7094538" y="6584950"/>
            <a:ext cx="2133600" cy="365125"/>
          </a:xfrm>
        </p:spPr>
        <p:txBody>
          <a:bodyPr/>
          <a:lstStyle>
            <a:lvl1pPr>
              <a:defRPr>
                <a:solidFill>
                  <a:schemeClr val="tx1"/>
                </a:solidFill>
              </a:defRPr>
            </a:lvl1pPr>
          </a:lstStyle>
          <a:p>
            <a:fld id="{7DDB18E5-7873-004C-89E2-3D5FBE800FEC}" type="slidenum">
              <a:rPr lang="en-US" altLang="en-US"/>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lvl1pPr>
              <a:defRPr/>
            </a:lvl1pPr>
          </a:lstStyle>
          <a:p>
            <a:fld id="{2183C07A-7B88-404E-8D11-E8152C7E5FAE}" type="datetime1">
              <a:rPr lang="en-US" altLang="en-US"/>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04277A2-B5A6-E34B-8D28-4288215D9F1C}" type="slidenum">
              <a:rPr lang="en-US" altLang="en-US"/>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3"/>
          <p:cNvSpPr>
            <a:spLocks noGrp="1"/>
          </p:cNvSpPr>
          <p:nvPr>
            <p:ph type="dt" sz="half" idx="10"/>
          </p:nvPr>
        </p:nvSpPr>
        <p:spPr/>
        <p:txBody>
          <a:bodyPr/>
          <a:lstStyle>
            <a:lvl1pPr>
              <a:defRPr/>
            </a:lvl1pPr>
          </a:lstStyle>
          <a:p>
            <a:fld id="{47DFB1F9-7DA1-E741-8B84-717540E93696}" type="datetime1">
              <a:rPr lang="en-US" altLang="en-US"/>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683D4E3-5D98-494B-80E7-1C3A2F4704AB}" type="slidenum">
              <a:rPr lang="en-US" altLang="en-US"/>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3"/>
          <p:cNvSpPr>
            <a:spLocks noGrp="1"/>
          </p:cNvSpPr>
          <p:nvPr>
            <p:ph type="dt" sz="half" idx="10"/>
          </p:nvPr>
        </p:nvSpPr>
        <p:spPr/>
        <p:txBody>
          <a:bodyPr/>
          <a:lstStyle>
            <a:lvl1pPr>
              <a:defRPr/>
            </a:lvl1pPr>
          </a:lstStyle>
          <a:p>
            <a:fld id="{6FA210DB-6DCD-2E48-9829-BE03682DDF4C}" type="datetime1">
              <a:rPr lang="en-US" altLang="en-US"/>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3C97914B-CE7A-2B44-85B7-A97BC76C5BF3}" type="slidenum">
              <a:rPr lang="en-US" altLang="en-US"/>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3"/>
          <p:cNvSpPr>
            <a:spLocks noGrp="1"/>
          </p:cNvSpPr>
          <p:nvPr>
            <p:ph type="dt" sz="half" idx="10"/>
          </p:nvPr>
        </p:nvSpPr>
        <p:spPr/>
        <p:txBody>
          <a:bodyPr/>
          <a:lstStyle>
            <a:lvl1pPr>
              <a:defRPr/>
            </a:lvl1pPr>
          </a:lstStyle>
          <a:p>
            <a:fld id="{A0519C2E-B3C9-E849-9BDA-0A4C57273DFE}" type="datetime1">
              <a:rPr lang="en-US" altLang="en-US"/>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80748F14-8280-4A4D-8CC1-E0C87C6CDC69}" type="slidenum">
              <a:rPr lang="en-US" altLang="en-US"/>
            </a:fld>
            <a:endParaRPr lang="en-US"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967EC25A-5F1F-7A43-86BA-D51320EDA82D}" type="datetime1">
              <a:rPr lang="en-US" altLang="en-US"/>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5739F1F-9598-7942-81CF-CD2CC54CACAA}" type="slidenum">
              <a:rPr lang="en-US" altLang="en-US"/>
            </a:fld>
            <a:endParaRPr lang="en-US"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3"/>
          <p:cNvSpPr>
            <a:spLocks noGrp="1"/>
          </p:cNvSpPr>
          <p:nvPr>
            <p:ph type="dt" sz="half" idx="10"/>
          </p:nvPr>
        </p:nvSpPr>
        <p:spPr/>
        <p:txBody>
          <a:bodyPr/>
          <a:lstStyle>
            <a:lvl1pPr>
              <a:defRPr/>
            </a:lvl1pPr>
          </a:lstStyle>
          <a:p>
            <a:fld id="{AA337F60-0C7E-FA4E-8FD4-1B7F156FCA76}" type="datetime1">
              <a:rPr lang="en-US" altLang="en-US"/>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F31C370-22B9-0B47-874D-2938E1E181E1}" type="slidenum">
              <a:rPr lang="en-US" altLang="en-US"/>
            </a:fld>
            <a:endParaRPr lang="en-US"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3"/>
          <p:cNvSpPr>
            <a:spLocks noGrp="1"/>
          </p:cNvSpPr>
          <p:nvPr>
            <p:ph type="dt" sz="half" idx="10"/>
          </p:nvPr>
        </p:nvSpPr>
        <p:spPr/>
        <p:txBody>
          <a:bodyPr/>
          <a:lstStyle>
            <a:lvl1pPr>
              <a:defRPr/>
            </a:lvl1pPr>
          </a:lstStyle>
          <a:p>
            <a:fld id="{07B17A40-1E3C-2F44-BCC1-ED8F25CD5D7A}" type="datetime1">
              <a:rPr lang="en-US" altLang="en-US"/>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8FB5F64-9722-A64B-B574-55523174EE70}" type="slidenum">
              <a:rPr lang="en-US" altLang="en-US"/>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lvl1pPr>
              <a:defRPr/>
            </a:lvl1pPr>
          </a:lstStyle>
          <a:p>
            <a:fld id="{1AD17296-FB0E-0A40-AD86-B3F66082B962}" type="datetime1">
              <a:rPr lang="en-US" altLang="en-US"/>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3981565-0CE3-8D40-8A1B-541A9DC2956D}" type="slidenum">
              <a:rPr lang="en-US" altLang="en-US"/>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lvl1pPr>
              <a:defRPr/>
            </a:lvl1pPr>
          </a:lstStyle>
          <a:p>
            <a:fld id="{644FCE14-DA13-FE41-B1ED-3AA34CFA8467}" type="datetime1">
              <a:rPr lang="en-US" altLang="en-US"/>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2A92149-7768-CA44-9783-1E64CD60C539}" type="slidenum">
              <a:rPr lang="en-US" altLang="en-US"/>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jpe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3" Type="http://schemas.openxmlformats.org/officeDocument/2006/relationships/slideLayout" Target="../slideLayouts/slideLayout20.xml"/><Relationship Id="rId2" Type="http://schemas.openxmlformats.org/officeDocument/2006/relationships/slideLayout" Target="../slideLayouts/slideLayout19.xml"/><Relationship Id="rId12" Type="http://schemas.openxmlformats.org/officeDocument/2006/relationships/theme" Target="../theme/theme2.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8"/>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00188" y="109538"/>
            <a:ext cx="5505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lvl="0"/>
            <a:r>
              <a:rPr lang="en-US" altLang="en-US"/>
              <a:t>Click to edit Master title style</a:t>
            </a:r>
            <a:endParaRPr lang="en-US" altLang="en-US"/>
          </a:p>
        </p:txBody>
      </p:sp>
      <p:sp>
        <p:nvSpPr>
          <p:cNvPr id="1027" name="Rectangle 3"/>
          <p:cNvSpPr>
            <a:spLocks noGrp="1" noChangeArrowheads="1"/>
          </p:cNvSpPr>
          <p:nvPr>
            <p:ph type="body" idx="1"/>
          </p:nvPr>
        </p:nvSpPr>
        <p:spPr bwMode="auto">
          <a:xfrm>
            <a:off x="685800" y="15240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95238" name="Rectangle 6"/>
          <p:cNvSpPr>
            <a:spLocks noGrp="1" noChangeArrowheads="1"/>
          </p:cNvSpPr>
          <p:nvPr>
            <p:ph type="sldNum" sz="quarter" idx="4"/>
          </p:nvPr>
        </p:nvSpPr>
        <p:spPr bwMode="auto">
          <a:xfrm>
            <a:off x="8153400" y="6400800"/>
            <a:ext cx="838200" cy="304800"/>
          </a:xfrm>
          <a:prstGeom prst="rect">
            <a:avLst/>
          </a:prstGeom>
          <a:noFill/>
          <a:ln w="9525">
            <a:noFill/>
            <a:miter lim="800000"/>
          </a:ln>
          <a:effectLst/>
        </p:spPr>
        <p:txBody>
          <a:bodyPr vert="horz" wrap="square" lIns="91440" tIns="45720" rIns="91440" bIns="45720" numCol="1" anchor="t" anchorCtr="0" compatLnSpc="1">
            <a:spAutoFit/>
          </a:bodyPr>
          <a:lstStyle>
            <a:lvl1pPr algn="r">
              <a:defRPr sz="1400"/>
            </a:lvl1pPr>
          </a:lstStyle>
          <a:p>
            <a:fld id="{3ABADCF3-2C8C-9F4C-BC52-C7BA11FAA2F5}"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p:hf hdr="0" ftr="0" dt="0"/>
  <p:txStyles>
    <p:titleStyle>
      <a:lvl1pPr algn="ctr" rtl="0" eaLnBrk="1" fontAlgn="base" hangingPunct="1">
        <a:spcBef>
          <a:spcPct val="0"/>
        </a:spcBef>
        <a:spcAft>
          <a:spcPct val="0"/>
        </a:spcAft>
        <a:defRPr sz="2400">
          <a:solidFill>
            <a:srgbClr val="CC0000"/>
          </a:solidFill>
          <a:latin typeface="+mj-lt"/>
          <a:ea typeface="MS PGothic" panose="020B0600070205080204" pitchFamily="34" charset="-128"/>
          <a:cs typeface="MS PGothic" panose="020B0600070205080204" pitchFamily="34" charset="-128"/>
        </a:defRPr>
      </a:lvl1pPr>
      <a:lvl2pPr algn="ctr" rtl="0" eaLnBrk="1" fontAlgn="base" hangingPunct="1">
        <a:spcBef>
          <a:spcPct val="0"/>
        </a:spcBef>
        <a:spcAft>
          <a:spcPct val="0"/>
        </a:spcAft>
        <a:defRPr sz="2400">
          <a:solidFill>
            <a:srgbClr val="CC0000"/>
          </a:solidFill>
          <a:latin typeface="Arial" panose="020B0604020202020204" pitchFamily="34" charset="0"/>
          <a:ea typeface="MS PGothic" panose="020B0600070205080204" pitchFamily="34" charset="-128"/>
          <a:cs typeface="MS PGothic" panose="020B0600070205080204" pitchFamily="34" charset="-128"/>
        </a:defRPr>
      </a:lvl2pPr>
      <a:lvl3pPr algn="ctr" rtl="0" eaLnBrk="1" fontAlgn="base" hangingPunct="1">
        <a:spcBef>
          <a:spcPct val="0"/>
        </a:spcBef>
        <a:spcAft>
          <a:spcPct val="0"/>
        </a:spcAft>
        <a:defRPr sz="2400">
          <a:solidFill>
            <a:srgbClr val="CC0000"/>
          </a:solidFill>
          <a:latin typeface="Arial" panose="020B0604020202020204" pitchFamily="34" charset="0"/>
          <a:ea typeface="MS PGothic" panose="020B0600070205080204" pitchFamily="34" charset="-128"/>
          <a:cs typeface="MS PGothic" panose="020B0600070205080204" pitchFamily="34" charset="-128"/>
        </a:defRPr>
      </a:lvl3pPr>
      <a:lvl4pPr algn="ctr" rtl="0" eaLnBrk="1" fontAlgn="base" hangingPunct="1">
        <a:spcBef>
          <a:spcPct val="0"/>
        </a:spcBef>
        <a:spcAft>
          <a:spcPct val="0"/>
        </a:spcAft>
        <a:defRPr sz="2400">
          <a:solidFill>
            <a:srgbClr val="CC0000"/>
          </a:solidFill>
          <a:latin typeface="Arial" panose="020B0604020202020204" pitchFamily="34" charset="0"/>
          <a:ea typeface="MS PGothic" panose="020B0600070205080204" pitchFamily="34" charset="-128"/>
          <a:cs typeface="MS PGothic" panose="020B0600070205080204" pitchFamily="34" charset="-128"/>
        </a:defRPr>
      </a:lvl4pPr>
      <a:lvl5pPr algn="ctr" rtl="0" eaLnBrk="1" fontAlgn="base" hangingPunct="1">
        <a:spcBef>
          <a:spcPct val="0"/>
        </a:spcBef>
        <a:spcAft>
          <a:spcPct val="0"/>
        </a:spcAft>
        <a:defRPr sz="2400">
          <a:solidFill>
            <a:srgbClr val="CC0000"/>
          </a:solidFill>
          <a:latin typeface="Arial" panose="020B0604020202020204" pitchFamily="34" charset="0"/>
          <a:ea typeface="MS PGothic" panose="020B0600070205080204" pitchFamily="34" charset="-128"/>
          <a:cs typeface="MS PGothic" panose="020B0600070205080204" pitchFamily="34" charset="-128"/>
        </a:defRPr>
      </a:lvl5pPr>
      <a:lvl6pPr marL="457200" algn="ctr" rtl="0" eaLnBrk="1" fontAlgn="base" hangingPunct="1">
        <a:spcBef>
          <a:spcPct val="0"/>
        </a:spcBef>
        <a:spcAft>
          <a:spcPct val="0"/>
        </a:spcAft>
        <a:defRPr sz="2400">
          <a:solidFill>
            <a:srgbClr val="CC0000"/>
          </a:solidFill>
          <a:latin typeface="Arial" panose="020B0604020202020204" pitchFamily="34" charset="0"/>
        </a:defRPr>
      </a:lvl6pPr>
      <a:lvl7pPr marL="914400" algn="ctr" rtl="0" eaLnBrk="1" fontAlgn="base" hangingPunct="1">
        <a:spcBef>
          <a:spcPct val="0"/>
        </a:spcBef>
        <a:spcAft>
          <a:spcPct val="0"/>
        </a:spcAft>
        <a:defRPr sz="2400">
          <a:solidFill>
            <a:srgbClr val="CC0000"/>
          </a:solidFill>
          <a:latin typeface="Arial" panose="020B0604020202020204" pitchFamily="34" charset="0"/>
        </a:defRPr>
      </a:lvl7pPr>
      <a:lvl8pPr marL="1371600" algn="ctr" rtl="0" eaLnBrk="1" fontAlgn="base" hangingPunct="1">
        <a:spcBef>
          <a:spcPct val="0"/>
        </a:spcBef>
        <a:spcAft>
          <a:spcPct val="0"/>
        </a:spcAft>
        <a:defRPr sz="2400">
          <a:solidFill>
            <a:srgbClr val="CC0000"/>
          </a:solidFill>
          <a:latin typeface="Arial" panose="020B0604020202020204" pitchFamily="34" charset="0"/>
        </a:defRPr>
      </a:lvl8pPr>
      <a:lvl9pPr marL="1828800" algn="ctr" rtl="0" eaLnBrk="1" fontAlgn="base" hangingPunct="1">
        <a:spcBef>
          <a:spcPct val="0"/>
        </a:spcBef>
        <a:spcAft>
          <a:spcPct val="0"/>
        </a:spcAft>
        <a:defRPr sz="2400">
          <a:solidFill>
            <a:srgbClr val="CC0000"/>
          </a:solidFill>
          <a:latin typeface="Arial" panose="020B0604020202020204" pitchFamily="34" charset="0"/>
        </a:defRPr>
      </a:lvl9pPr>
    </p:titleStyle>
    <p:bodyStyle>
      <a:lvl1pPr marL="342900" indent="-342900" algn="l" rtl="0" eaLnBrk="1" fontAlgn="base" hangingPunct="1">
        <a:spcBef>
          <a:spcPct val="20000"/>
        </a:spcBef>
        <a:spcAft>
          <a:spcPct val="0"/>
        </a:spcAft>
        <a:buChar char="•"/>
        <a:defRPr sz="2400">
          <a:solidFill>
            <a:srgbClr val="000099"/>
          </a:solidFill>
          <a:latin typeface="+mn-lt"/>
          <a:ea typeface="MS PGothic" panose="020B0600070205080204" pitchFamily="34" charset="-128"/>
          <a:cs typeface="MS PGothic" panose="020B0600070205080204" pitchFamily="34" charset="-128"/>
        </a:defRPr>
      </a:lvl1pPr>
      <a:lvl2pPr marL="742950" indent="-285750" algn="l" rtl="0" eaLnBrk="1" fontAlgn="base" hangingPunct="1">
        <a:spcBef>
          <a:spcPct val="20000"/>
        </a:spcBef>
        <a:spcAft>
          <a:spcPct val="0"/>
        </a:spcAft>
        <a:buChar char="–"/>
        <a:defRPr sz="2000">
          <a:solidFill>
            <a:schemeClr val="tx1"/>
          </a:solidFill>
          <a:latin typeface="+mn-lt"/>
          <a:ea typeface="MS PGothic" panose="020B0600070205080204" pitchFamily="34" charset="-128"/>
        </a:defRPr>
      </a:lvl2pPr>
      <a:lvl3pPr marL="1143000" indent="-228600" algn="l" rtl="0" eaLnBrk="1" fontAlgn="base" hangingPunct="1">
        <a:spcBef>
          <a:spcPct val="20000"/>
        </a:spcBef>
        <a:spcAft>
          <a:spcPct val="0"/>
        </a:spcAft>
        <a:buChar char="•"/>
        <a:defRPr>
          <a:solidFill>
            <a:schemeClr val="tx1"/>
          </a:solidFill>
          <a:latin typeface="+mn-lt"/>
          <a:ea typeface="MS PGothic" panose="020B0600070205080204" pitchFamily="34" charset="-128"/>
        </a:defRPr>
      </a:lvl3pPr>
      <a:lvl4pPr marL="1600200" indent="-228600" algn="l" rtl="0" eaLnBrk="1" fontAlgn="base" hangingPunct="1">
        <a:spcBef>
          <a:spcPct val="20000"/>
        </a:spcBef>
        <a:spcAft>
          <a:spcPct val="0"/>
        </a:spcAft>
        <a:buChar char="–"/>
        <a:defRPr sz="1600">
          <a:solidFill>
            <a:schemeClr val="tx1"/>
          </a:solidFill>
          <a:latin typeface="+mn-lt"/>
          <a:ea typeface="MS PGothic" panose="020B0600070205080204" pitchFamily="34" charset="-128"/>
        </a:defRPr>
      </a:lvl4pPr>
      <a:lvl5pPr marL="2057400" indent="-228600" algn="l" rtl="0" eaLnBrk="1" fontAlgn="base" hangingPunct="1">
        <a:spcBef>
          <a:spcPct val="20000"/>
        </a:spcBef>
        <a:spcAft>
          <a:spcPct val="0"/>
        </a:spcAft>
        <a:buChar char="»"/>
        <a:defRPr sz="1400">
          <a:solidFill>
            <a:schemeClr val="tx1"/>
          </a:solidFill>
          <a:latin typeface="+mn-lt"/>
          <a:ea typeface="MS PGothic" panose="020B0600070205080204" pitchFamily="34" charset="-128"/>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a:t>Click to edit Master title style</a:t>
            </a:r>
            <a:endParaRPr lang="en-US" altLang="en-US"/>
          </a:p>
        </p:txBody>
      </p:sp>
      <p:sp>
        <p:nvSpPr>
          <p:cNvPr id="19459" name="Text Placeholder 2"/>
          <p:cNvSpPr>
            <a:spLocks noGrp="1"/>
          </p:cNvSpPr>
          <p:nvPr>
            <p:ph type="body" idx="1"/>
          </p:nvPr>
        </p:nvSpPr>
        <p:spPr bwMode="auto">
          <a:xfrm>
            <a:off x="304800" y="1219200"/>
            <a:ext cx="8534400"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lstStyle>
            <a:lvl1pPr>
              <a:defRPr sz="1200">
                <a:solidFill>
                  <a:srgbClr val="898989"/>
                </a:solidFill>
              </a:defRPr>
            </a:lvl1pPr>
          </a:lstStyle>
          <a:p>
            <a:fld id="{C032C9D5-C60F-0D4B-8021-D7650AEA5899}" type="datetime1">
              <a:rPr lang="en-US" altLang="en-US"/>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fld id="{27F93C53-0142-184E-9730-1B33E5E69A3D}"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hdr="0" ftr="0" dt="0"/>
  <p:txStyles>
    <p:titleStyle>
      <a:lvl1pPr algn="ctr" rtl="0" eaLnBrk="0" fontAlgn="base" hangingPunct="0">
        <a:spcBef>
          <a:spcPct val="0"/>
        </a:spcBef>
        <a:spcAft>
          <a:spcPct val="0"/>
        </a:spcAft>
        <a:defRPr sz="3600" kern="1200">
          <a:solidFill>
            <a:schemeClr val="tx1"/>
          </a:solidFill>
          <a:latin typeface="+mj-lt"/>
          <a:ea typeface="MS PGothic" panose="020B0600070205080204" pitchFamily="34" charset="-128"/>
          <a:cs typeface="MS PGothic" panose="020B0600070205080204" pitchFamily="34" charset="-128"/>
        </a:defRPr>
      </a:lvl1pPr>
      <a:lvl2pPr algn="ctr" rtl="0" eaLnBrk="0" fontAlgn="base" hangingPunct="0">
        <a:spcBef>
          <a:spcPct val="0"/>
        </a:spcBef>
        <a:spcAft>
          <a:spcPct val="0"/>
        </a:spcAft>
        <a:defRPr sz="3600">
          <a:solidFill>
            <a:schemeClr val="tx1"/>
          </a:solidFill>
          <a:latin typeface="Calibri" panose="020F0502020204030204" pitchFamily="34" charset="0"/>
          <a:ea typeface="MS PGothic" panose="020B0600070205080204" pitchFamily="34" charset="-128"/>
          <a:cs typeface="MS PGothic" panose="020B0600070205080204" pitchFamily="34" charset="-128"/>
        </a:defRPr>
      </a:lvl2pPr>
      <a:lvl3pPr algn="ctr" rtl="0" eaLnBrk="0" fontAlgn="base" hangingPunct="0">
        <a:spcBef>
          <a:spcPct val="0"/>
        </a:spcBef>
        <a:spcAft>
          <a:spcPct val="0"/>
        </a:spcAft>
        <a:defRPr sz="3600">
          <a:solidFill>
            <a:schemeClr val="tx1"/>
          </a:solidFill>
          <a:latin typeface="Calibri" panose="020F0502020204030204" pitchFamily="34" charset="0"/>
          <a:ea typeface="MS PGothic" panose="020B0600070205080204" pitchFamily="34" charset="-128"/>
          <a:cs typeface="MS PGothic" panose="020B0600070205080204" pitchFamily="34" charset="-128"/>
        </a:defRPr>
      </a:lvl3pPr>
      <a:lvl4pPr algn="ctr" rtl="0" eaLnBrk="0" fontAlgn="base" hangingPunct="0">
        <a:spcBef>
          <a:spcPct val="0"/>
        </a:spcBef>
        <a:spcAft>
          <a:spcPct val="0"/>
        </a:spcAft>
        <a:defRPr sz="3600">
          <a:solidFill>
            <a:schemeClr val="tx1"/>
          </a:solidFill>
          <a:latin typeface="Calibri" panose="020F0502020204030204" pitchFamily="34" charset="0"/>
          <a:ea typeface="MS PGothic" panose="020B0600070205080204" pitchFamily="34" charset="-128"/>
          <a:cs typeface="MS PGothic" panose="020B0600070205080204" pitchFamily="34" charset="-128"/>
        </a:defRPr>
      </a:lvl4pPr>
      <a:lvl5pPr algn="ctr" rtl="0" eaLnBrk="0" fontAlgn="base" hangingPunct="0">
        <a:spcBef>
          <a:spcPct val="0"/>
        </a:spcBef>
        <a:spcAft>
          <a:spcPct val="0"/>
        </a:spcAft>
        <a:defRPr sz="3600">
          <a:solidFill>
            <a:schemeClr val="tx1"/>
          </a:solidFill>
          <a:latin typeface="Calibri" panose="020F0502020204030204" pitchFamily="34" charset="0"/>
          <a:ea typeface="MS PGothic" panose="020B0600070205080204" pitchFamily="34" charset="-128"/>
          <a:cs typeface="MS PGothic" panose="020B0600070205080204" pitchFamily="34" charset="-128"/>
        </a:defRPr>
      </a:lvl5pPr>
      <a:lvl6pPr marL="457200" algn="ctr" rtl="0" fontAlgn="base">
        <a:spcBef>
          <a:spcPct val="0"/>
        </a:spcBef>
        <a:spcAft>
          <a:spcPct val="0"/>
        </a:spcAft>
        <a:defRPr sz="3600">
          <a:solidFill>
            <a:schemeClr val="tx1"/>
          </a:solidFill>
          <a:latin typeface="Calibri" panose="020F0502020204030204" pitchFamily="34" charset="0"/>
        </a:defRPr>
      </a:lvl6pPr>
      <a:lvl7pPr marL="914400" algn="ctr" rtl="0" fontAlgn="base">
        <a:spcBef>
          <a:spcPct val="0"/>
        </a:spcBef>
        <a:spcAft>
          <a:spcPct val="0"/>
        </a:spcAft>
        <a:defRPr sz="3600">
          <a:solidFill>
            <a:schemeClr val="tx1"/>
          </a:solidFill>
          <a:latin typeface="Calibri" panose="020F0502020204030204" pitchFamily="34" charset="0"/>
        </a:defRPr>
      </a:lvl7pPr>
      <a:lvl8pPr marL="1371600" algn="ctr" rtl="0" fontAlgn="base">
        <a:spcBef>
          <a:spcPct val="0"/>
        </a:spcBef>
        <a:spcAft>
          <a:spcPct val="0"/>
        </a:spcAft>
        <a:defRPr sz="3600">
          <a:solidFill>
            <a:schemeClr val="tx1"/>
          </a:solidFill>
          <a:latin typeface="Calibri" panose="020F0502020204030204" pitchFamily="34" charset="0"/>
        </a:defRPr>
      </a:lvl8pPr>
      <a:lvl9pPr marL="1828800" algn="ctr" rtl="0" fontAlgn="base">
        <a:spcBef>
          <a:spcPct val="0"/>
        </a:spcBef>
        <a:spcAft>
          <a:spcPct val="0"/>
        </a:spcAft>
        <a:defRPr sz="36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S PGothic" panose="020B0600070205080204" pitchFamily="34" charset="-128"/>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0.xml"/><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10.png"/><Relationship Id="rId1" Type="http://schemas.openxmlformats.org/officeDocument/2006/relationships/image" Target="../media/image9.emf"/></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14.pn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18.jpe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0.png"/><Relationship Id="rId1"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2.png"/><Relationship Id="rId1"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23.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hyperlink" Target="https://www.ebi.ac.uk/training/online/course/network-analysis-protein-interaction-data-introduction/references" TargetMode="External"/><Relationship Id="rId2" Type="http://schemas.openxmlformats.org/officeDocument/2006/relationships/image" Target="../media/image25.png"/><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7.png"/><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33.png"/><Relationship Id="rId1" Type="http://schemas.openxmlformats.org/officeDocument/2006/relationships/image" Target="../media/image32.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16.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43.emf"/><Relationship Id="rId7" Type="http://schemas.openxmlformats.org/officeDocument/2006/relationships/oleObject" Target="../embeddings/oleObject4.bin"/><Relationship Id="rId6" Type="http://schemas.openxmlformats.org/officeDocument/2006/relationships/image" Target="../media/image42.emf"/><Relationship Id="rId5" Type="http://schemas.openxmlformats.org/officeDocument/2006/relationships/oleObject" Target="../embeddings/oleObject3.bin"/><Relationship Id="rId4" Type="http://schemas.openxmlformats.org/officeDocument/2006/relationships/image" Target="../media/image41.emf"/><Relationship Id="rId3" Type="http://schemas.openxmlformats.org/officeDocument/2006/relationships/oleObject" Target="../embeddings/oleObject2.bin"/><Relationship Id="rId2" Type="http://schemas.openxmlformats.org/officeDocument/2006/relationships/image" Target="../media/image40.emf"/><Relationship Id="rId14" Type="http://schemas.openxmlformats.org/officeDocument/2006/relationships/vmlDrawing" Target="../drawings/vmlDrawing1.vml"/><Relationship Id="rId13" Type="http://schemas.openxmlformats.org/officeDocument/2006/relationships/slideLayout" Target="../slideLayouts/slideLayout19.xml"/><Relationship Id="rId12" Type="http://schemas.openxmlformats.org/officeDocument/2006/relationships/image" Target="../media/image45.emf"/><Relationship Id="rId11" Type="http://schemas.openxmlformats.org/officeDocument/2006/relationships/oleObject" Target="../embeddings/oleObject6.bin"/><Relationship Id="rId10" Type="http://schemas.openxmlformats.org/officeDocument/2006/relationships/image" Target="../media/image44.emf"/><Relationship Id="rId1"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47.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48.png"/></Relationships>
</file>

<file path=ppt/slides/_rels/slide21.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19.xml"/><Relationship Id="rId4" Type="http://schemas.openxmlformats.org/officeDocument/2006/relationships/image" Target="../media/image51.emf"/><Relationship Id="rId3" Type="http://schemas.openxmlformats.org/officeDocument/2006/relationships/oleObject" Target="../embeddings/oleObject7.bin"/><Relationship Id="rId2" Type="http://schemas.openxmlformats.org/officeDocument/2006/relationships/image" Target="../media/image50.png"/><Relationship Id="rId1"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10.png"/><Relationship Id="rId1" Type="http://schemas.openxmlformats.org/officeDocument/2006/relationships/image" Target="../media/image9.emf"/></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52.png"/><Relationship Id="rId1" Type="http://schemas.openxmlformats.org/officeDocument/2006/relationships/image" Target="../media/image53.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57.emf"/><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image" Target="../media/image54.emf"/></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image" Target="../media/image59.emf"/><Relationship Id="rId2" Type="http://schemas.openxmlformats.org/officeDocument/2006/relationships/image" Target="../media/image9.emf"/><Relationship Id="rId1" Type="http://schemas.openxmlformats.org/officeDocument/2006/relationships/image" Target="../media/image58.emf"/></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61.emf"/><Relationship Id="rId1" Type="http://schemas.openxmlformats.org/officeDocument/2006/relationships/image" Target="../media/image60.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10.png"/><Relationship Id="rId1" Type="http://schemas.openxmlformats.org/officeDocument/2006/relationships/image" Target="../media/image9.emf"/></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19.xml"/><Relationship Id="rId5" Type="http://schemas.openxmlformats.org/officeDocument/2006/relationships/image" Target="../media/image66.jpeg"/><Relationship Id="rId4" Type="http://schemas.openxmlformats.org/officeDocument/2006/relationships/image" Target="../media/image65.png"/><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9.xml"/><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image" Target="../media/image67.GIF"/></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9.xml"/><Relationship Id="rId2" Type="http://schemas.openxmlformats.org/officeDocument/2006/relationships/image" Target="../media/image71.png"/><Relationship Id="rId1" Type="http://schemas.openxmlformats.org/officeDocument/2006/relationships/image" Target="../media/image70.png"/></Relationships>
</file>

<file path=ppt/slides/_rels/slide33.xml.rels><?xml version="1.0" encoding="UTF-8" standalone="yes"?>
<Relationships xmlns="http://schemas.openxmlformats.org/package/2006/relationships"><Relationship Id="rId8" Type="http://schemas.openxmlformats.org/officeDocument/2006/relationships/vmlDrawing" Target="../drawings/vmlDrawing3.vml"/><Relationship Id="rId7" Type="http://schemas.openxmlformats.org/officeDocument/2006/relationships/slideLayout" Target="../slideLayouts/slideLayout19.xml"/><Relationship Id="rId6" Type="http://schemas.openxmlformats.org/officeDocument/2006/relationships/image" Target="../media/image76.emf"/><Relationship Id="rId5" Type="http://schemas.openxmlformats.org/officeDocument/2006/relationships/oleObject" Target="../embeddings/oleObject8.bin"/><Relationship Id="rId4" Type="http://schemas.openxmlformats.org/officeDocument/2006/relationships/image" Target="../media/image75.png"/><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image" Target="../media/image7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9.xml"/><Relationship Id="rId5" Type="http://schemas.openxmlformats.org/officeDocument/2006/relationships/image" Target="../media/image81.png"/><Relationship Id="rId4" Type="http://schemas.openxmlformats.org/officeDocument/2006/relationships/image" Target="../media/image80.png"/><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image" Target="../media/image7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9.xml"/><Relationship Id="rId1" Type="http://schemas.openxmlformats.org/officeDocument/2006/relationships/image" Target="../media/image82.png"/></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image" Target="../media/image90.png"/><Relationship Id="rId7" Type="http://schemas.openxmlformats.org/officeDocument/2006/relationships/image" Target="../media/image89.png"/><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3" Type="http://schemas.openxmlformats.org/officeDocument/2006/relationships/image" Target="../media/image85.png"/><Relationship Id="rId2" Type="http://schemas.openxmlformats.org/officeDocument/2006/relationships/image" Target="../media/image84.svg"/><Relationship Id="rId10" Type="http://schemas.openxmlformats.org/officeDocument/2006/relationships/notesSlide" Target="../notesSlides/notesSlide6.xml"/><Relationship Id="rId1" Type="http://schemas.openxmlformats.org/officeDocument/2006/relationships/image" Target="../media/image83.png"/></Relationships>
</file>

<file path=ppt/slides/_rels/slide38.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image" Target="../media/image97.png"/><Relationship Id="rId7" Type="http://schemas.openxmlformats.org/officeDocument/2006/relationships/image" Target="../media/image96.png"/><Relationship Id="rId6" Type="http://schemas.openxmlformats.org/officeDocument/2006/relationships/image" Target="../media/image85.png"/><Relationship Id="rId5" Type="http://schemas.openxmlformats.org/officeDocument/2006/relationships/image" Target="../media/image95.png"/><Relationship Id="rId4" Type="http://schemas.openxmlformats.org/officeDocument/2006/relationships/image" Target="../media/image94.png"/><Relationship Id="rId3" Type="http://schemas.openxmlformats.org/officeDocument/2006/relationships/image" Target="../media/image93.png"/><Relationship Id="rId2" Type="http://schemas.openxmlformats.org/officeDocument/2006/relationships/image" Target="../media/image92.png"/><Relationship Id="rId10" Type="http://schemas.openxmlformats.org/officeDocument/2006/relationships/notesSlide" Target="../notesSlides/notesSlide7.xml"/><Relationship Id="rId1" Type="http://schemas.openxmlformats.org/officeDocument/2006/relationships/image" Target="../media/image91.png"/></Relationships>
</file>

<file path=ppt/slides/_rels/slide39.xml.rels><?xml version="1.0" encoding="UTF-8" standalone="yes"?>
<Relationships xmlns="http://schemas.openxmlformats.org/package/2006/relationships"><Relationship Id="rId9" Type="http://schemas.openxmlformats.org/officeDocument/2006/relationships/image" Target="../media/image100.png"/><Relationship Id="rId8" Type="http://schemas.openxmlformats.org/officeDocument/2006/relationships/image" Target="../media/image99.png"/><Relationship Id="rId7" Type="http://schemas.openxmlformats.org/officeDocument/2006/relationships/image" Target="../media/image98.png"/><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85.png"/><Relationship Id="rId3" Type="http://schemas.openxmlformats.org/officeDocument/2006/relationships/image" Target="../media/image95.png"/><Relationship Id="rId2" Type="http://schemas.openxmlformats.org/officeDocument/2006/relationships/image" Target="../media/image94.png"/><Relationship Id="rId13" Type="http://schemas.openxmlformats.org/officeDocument/2006/relationships/notesSlide" Target="../notesSlides/notesSlide8.xml"/><Relationship Id="rId12" Type="http://schemas.openxmlformats.org/officeDocument/2006/relationships/slideLayout" Target="../slideLayouts/slideLayout19.xml"/><Relationship Id="rId11" Type="http://schemas.openxmlformats.org/officeDocument/2006/relationships/image" Target="../media/image102.png"/><Relationship Id="rId10" Type="http://schemas.openxmlformats.org/officeDocument/2006/relationships/image" Target="../media/image101.png"/><Relationship Id="rId1" Type="http://schemas.openxmlformats.org/officeDocument/2006/relationships/image" Target="../media/image93.pn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9.xml"/><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image" Target="../media/image103.pn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9.xml"/><Relationship Id="rId4" Type="http://schemas.openxmlformats.org/officeDocument/2006/relationships/image" Target="../media/image84.svg"/><Relationship Id="rId3" Type="http://schemas.openxmlformats.org/officeDocument/2006/relationships/image" Target="../media/image83.png"/><Relationship Id="rId2" Type="http://schemas.openxmlformats.org/officeDocument/2006/relationships/image" Target="../media/image107.png"/><Relationship Id="rId1" Type="http://schemas.openxmlformats.org/officeDocument/2006/relationships/image" Target="../media/image106.png"/></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9.xml"/><Relationship Id="rId4" Type="http://schemas.openxmlformats.org/officeDocument/2006/relationships/image" Target="../media/image110.png"/><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image" Target="../media/image103.pn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9.xml"/><Relationship Id="rId2" Type="http://schemas.openxmlformats.org/officeDocument/2006/relationships/image" Target="../media/image112.png"/><Relationship Id="rId1" Type="http://schemas.openxmlformats.org/officeDocument/2006/relationships/image" Target="../media/image111.pn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9.xml"/><Relationship Id="rId2" Type="http://schemas.openxmlformats.org/officeDocument/2006/relationships/image" Target="../media/image114.png"/><Relationship Id="rId1" Type="http://schemas.openxmlformats.org/officeDocument/2006/relationships/image" Target="../media/image113.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9.xml"/><Relationship Id="rId1" Type="http://schemas.openxmlformats.org/officeDocument/2006/relationships/image" Target="../media/image115.pn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9.xml"/><Relationship Id="rId2" Type="http://schemas.openxmlformats.org/officeDocument/2006/relationships/image" Target="../media/image117.GIF"/><Relationship Id="rId1" Type="http://schemas.openxmlformats.org/officeDocument/2006/relationships/image" Target="../media/image116.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119.png"/><Relationship Id="rId1" Type="http://schemas.openxmlformats.org/officeDocument/2006/relationships/image" Target="../media/image118.png"/></Relationships>
</file>

<file path=ppt/slides/_rels/slide48.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image" Target="../media/image127.svg"/><Relationship Id="rId7" Type="http://schemas.openxmlformats.org/officeDocument/2006/relationships/image" Target="../media/image126.png"/><Relationship Id="rId6" Type="http://schemas.openxmlformats.org/officeDocument/2006/relationships/image" Target="../media/image125.svg"/><Relationship Id="rId5" Type="http://schemas.openxmlformats.org/officeDocument/2006/relationships/image" Target="../media/image124.png"/><Relationship Id="rId4" Type="http://schemas.openxmlformats.org/officeDocument/2006/relationships/image" Target="../media/image123.svg"/><Relationship Id="rId3" Type="http://schemas.openxmlformats.org/officeDocument/2006/relationships/image" Target="../media/image122.png"/><Relationship Id="rId2" Type="http://schemas.openxmlformats.org/officeDocument/2006/relationships/image" Target="../media/image121.svg"/><Relationship Id="rId1" Type="http://schemas.openxmlformats.org/officeDocument/2006/relationships/image" Target="../media/image120.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129.png"/><Relationship Id="rId1" Type="http://schemas.openxmlformats.org/officeDocument/2006/relationships/image" Target="../media/image128.pn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9.xml"/><Relationship Id="rId2" Type="http://schemas.openxmlformats.org/officeDocument/2006/relationships/image" Target="../media/image131.png"/><Relationship Id="rId1" Type="http://schemas.openxmlformats.org/officeDocument/2006/relationships/image" Target="../media/image130.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9.xml"/><Relationship Id="rId1" Type="http://schemas.openxmlformats.org/officeDocument/2006/relationships/image" Target="../media/image132.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9.xml"/><Relationship Id="rId1" Type="http://schemas.openxmlformats.org/officeDocument/2006/relationships/image" Target="../media/image133.png"/></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9.xml"/><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image" Target="../media/image134.pn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9.xml"/><Relationship Id="rId3" Type="http://schemas.openxmlformats.org/officeDocument/2006/relationships/hyperlink" Target="https://arxiv.org/pdf/2402.09099.pdf" TargetMode="External"/><Relationship Id="rId2" Type="http://schemas.openxmlformats.org/officeDocument/2006/relationships/image" Target="../media/image138.png"/><Relationship Id="rId1" Type="http://schemas.openxmlformats.org/officeDocument/2006/relationships/image" Target="../media/image137.png"/></Relationships>
</file>

<file path=ppt/slides/_rels/slide55.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9.xml"/><Relationship Id="rId4" Type="http://schemas.openxmlformats.org/officeDocument/2006/relationships/hyperlink" Target="https://arxiv.org/pdf/2402.09099.pdf" TargetMode="External"/><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image" Target="../media/image139.emf"/></Relationships>
</file>

<file path=ppt/slides/_rels/slide56.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9.xml"/><Relationship Id="rId4" Type="http://schemas.openxmlformats.org/officeDocument/2006/relationships/hyperlink" Target="https://arxiv.org/pdf/2402.09099.pdf" TargetMode="External"/><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image" Target="../media/image142.emf"/></Relationships>
</file>

<file path=ppt/slides/_rels/slide57.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9.xml"/><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image" Target="../media/image145.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52.png"/></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9.xml"/><Relationship Id="rId2" Type="http://schemas.openxmlformats.org/officeDocument/2006/relationships/image" Target="../media/image149.jpeg"/><Relationship Id="rId1" Type="http://schemas.openxmlformats.org/officeDocument/2006/relationships/image" Target="../media/image148.jpeg"/></Relationships>
</file>

<file path=ppt/slides/_rels/slide60.xml.rels><?xml version="1.0" encoding="UTF-8" standalone="yes"?>
<Relationships xmlns="http://schemas.openxmlformats.org/package/2006/relationships"><Relationship Id="rId9" Type="http://schemas.openxmlformats.org/officeDocument/2006/relationships/image" Target="../media/image158.jpeg"/><Relationship Id="rId8" Type="http://schemas.openxmlformats.org/officeDocument/2006/relationships/image" Target="../media/image157.jpeg"/><Relationship Id="rId7" Type="http://schemas.openxmlformats.org/officeDocument/2006/relationships/image" Target="../media/image156.jpeg"/><Relationship Id="rId6" Type="http://schemas.openxmlformats.org/officeDocument/2006/relationships/image" Target="../media/image155.jpeg"/><Relationship Id="rId5" Type="http://schemas.openxmlformats.org/officeDocument/2006/relationships/image" Target="../media/image154.png"/><Relationship Id="rId4" Type="http://schemas.openxmlformats.org/officeDocument/2006/relationships/image" Target="../media/image153.jpeg"/><Relationship Id="rId37" Type="http://schemas.openxmlformats.org/officeDocument/2006/relationships/notesSlide" Target="../notesSlides/notesSlide25.xml"/><Relationship Id="rId36" Type="http://schemas.openxmlformats.org/officeDocument/2006/relationships/slideLayout" Target="../slideLayouts/slideLayout19.xml"/><Relationship Id="rId35" Type="http://schemas.openxmlformats.org/officeDocument/2006/relationships/image" Target="../media/image183.jpeg"/><Relationship Id="rId34" Type="http://schemas.openxmlformats.org/officeDocument/2006/relationships/image" Target="../media/image182.png"/><Relationship Id="rId33" Type="http://schemas.openxmlformats.org/officeDocument/2006/relationships/image" Target="../media/image181.jpeg"/><Relationship Id="rId32" Type="http://schemas.openxmlformats.org/officeDocument/2006/relationships/image" Target="../media/image180.jpeg"/><Relationship Id="rId31" Type="http://schemas.openxmlformats.org/officeDocument/2006/relationships/image" Target="../media/image179.jpeg"/><Relationship Id="rId30" Type="http://schemas.openxmlformats.org/officeDocument/2006/relationships/image" Target="../media/image178.jpeg"/><Relationship Id="rId3" Type="http://schemas.openxmlformats.org/officeDocument/2006/relationships/image" Target="../media/image152.png"/><Relationship Id="rId29" Type="http://schemas.openxmlformats.org/officeDocument/2006/relationships/image" Target="../media/image177.jpeg"/><Relationship Id="rId28" Type="http://schemas.openxmlformats.org/officeDocument/2006/relationships/image" Target="../media/image176.jpeg"/><Relationship Id="rId27" Type="http://schemas.openxmlformats.org/officeDocument/2006/relationships/image" Target="../media/image175.jpeg"/><Relationship Id="rId26" Type="http://schemas.openxmlformats.org/officeDocument/2006/relationships/image" Target="../media/image174.jpeg"/><Relationship Id="rId25" Type="http://schemas.openxmlformats.org/officeDocument/2006/relationships/image" Target="../media/image173.jpeg"/><Relationship Id="rId24" Type="http://schemas.openxmlformats.org/officeDocument/2006/relationships/image" Target="../media/image172.png"/><Relationship Id="rId23" Type="http://schemas.openxmlformats.org/officeDocument/2006/relationships/image" Target="../media/image171.png"/><Relationship Id="rId22" Type="http://schemas.openxmlformats.org/officeDocument/2006/relationships/image" Target="../media/image170.jpeg"/><Relationship Id="rId21" Type="http://schemas.openxmlformats.org/officeDocument/2006/relationships/image" Target="../media/image169.jpeg"/><Relationship Id="rId20" Type="http://schemas.openxmlformats.org/officeDocument/2006/relationships/image" Target="../media/image168.jpeg"/><Relationship Id="rId2" Type="http://schemas.openxmlformats.org/officeDocument/2006/relationships/image" Target="../media/image151.png"/><Relationship Id="rId19" Type="http://schemas.openxmlformats.org/officeDocument/2006/relationships/image" Target="../media/image167.jpeg"/><Relationship Id="rId18" Type="http://schemas.openxmlformats.org/officeDocument/2006/relationships/image" Target="../media/image166.jpeg"/><Relationship Id="rId17" Type="http://schemas.openxmlformats.org/officeDocument/2006/relationships/image" Target="../media/image165.jpeg"/><Relationship Id="rId16" Type="http://schemas.openxmlformats.org/officeDocument/2006/relationships/image" Target="../media/image164.png"/><Relationship Id="rId15" Type="http://schemas.openxmlformats.org/officeDocument/2006/relationships/image" Target="../media/image163.jpeg"/><Relationship Id="rId14" Type="http://schemas.openxmlformats.org/officeDocument/2006/relationships/image" Target="../media/image162.jpeg"/><Relationship Id="rId13" Type="http://schemas.openxmlformats.org/officeDocument/2006/relationships/image" Target="../media/image161.jpeg"/><Relationship Id="rId12" Type="http://schemas.openxmlformats.org/officeDocument/2006/relationships/image" Target="../media/image160.jpeg"/><Relationship Id="rId11" Type="http://schemas.openxmlformats.org/officeDocument/2006/relationships/image" Target="../media/image159.jpeg"/><Relationship Id="rId10" Type="http://schemas.openxmlformats.org/officeDocument/2006/relationships/hyperlink" Target="https://cps.usc.edu/" TargetMode="External"/><Relationship Id="rId1" Type="http://schemas.openxmlformats.org/officeDocument/2006/relationships/image" Target="../media/image1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BEC7B461-3A17-E64A-9290-5D980C3ED548}" type="slidenum">
              <a:rPr lang="en-US" altLang="en-US" sz="1400"/>
            </a:fld>
            <a:endParaRPr lang="en-US" altLang="en-US" sz="1400"/>
          </a:p>
        </p:txBody>
      </p:sp>
      <p:sp>
        <p:nvSpPr>
          <p:cNvPr id="33794" name="Slide Number Placeholder 3"/>
          <p:cNvSpPr txBox="1">
            <a:spLocks noGrp="1"/>
          </p:cNvSpPr>
          <p:nvPr/>
        </p:nvSpPr>
        <p:spPr bwMode="auto">
          <a:xfrm>
            <a:off x="8153400" y="6400800"/>
            <a:ext cx="838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r" eaLnBrk="1" hangingPunct="1"/>
            <a:fld id="{40F4C1DD-8FEF-0447-BCDC-948E7ED854DF}" type="slidenum">
              <a:rPr lang="en-US" altLang="en-US" sz="1400"/>
            </a:fld>
            <a:endParaRPr lang="en-US" altLang="en-US" sz="1400"/>
          </a:p>
        </p:txBody>
      </p:sp>
      <p:sp>
        <p:nvSpPr>
          <p:cNvPr id="33795" name="Rectangle 2"/>
          <p:cNvSpPr>
            <a:spLocks noGrp="1" noChangeArrowheads="1"/>
          </p:cNvSpPr>
          <p:nvPr>
            <p:ph type="title" idx="4294967295"/>
          </p:nvPr>
        </p:nvSpPr>
        <p:spPr>
          <a:xfrm>
            <a:off x="13765" y="737110"/>
            <a:ext cx="9120187" cy="2677656"/>
          </a:xfrm>
        </p:spPr>
        <p:txBody>
          <a:bodyPr/>
          <a:lstStyle/>
          <a:p>
            <a:pPr>
              <a:spcBef>
                <a:spcPct val="15000"/>
              </a:spcBef>
            </a:pPr>
            <a:r>
              <a:rPr lang="en-US" altLang="en-US" sz="4400" b="1" dirty="0">
                <a:ea typeface="MS PGothic" panose="020B0600070205080204" pitchFamily="34" charset="-128"/>
              </a:rPr>
              <a:t>A Glimpse to Graph Theory and Network Science: </a:t>
            </a:r>
            <a:br>
              <a:rPr lang="en-US" altLang="en-US" sz="4400" b="1" dirty="0">
                <a:ea typeface="MS PGothic" panose="020B0600070205080204" pitchFamily="34" charset="-128"/>
              </a:rPr>
            </a:br>
            <a:r>
              <a:rPr lang="en-US" altLang="en-US" sz="3600" b="1" dirty="0">
                <a:ea typeface="MS PGothic" panose="020B0600070205080204" pitchFamily="34" charset="-128"/>
              </a:rPr>
              <a:t>Computational Methods &amp; Applications</a:t>
            </a:r>
            <a:br>
              <a:rPr lang="en-US" altLang="en-US" sz="3200" b="1" dirty="0">
                <a:ea typeface="MS PGothic" panose="020B0600070205080204" pitchFamily="34" charset="-128"/>
              </a:rPr>
            </a:br>
            <a:br>
              <a:rPr lang="en-US" altLang="en-US" sz="2000" b="1" dirty="0">
                <a:ea typeface="MS PGothic" panose="020B0600070205080204" pitchFamily="34" charset="-128"/>
              </a:rPr>
            </a:br>
            <a:r>
              <a:rPr lang="en-US" altLang="en-US" b="1" dirty="0">
                <a:solidFill>
                  <a:srgbClr val="0432FF"/>
                </a:solidFill>
                <a:ea typeface="MS PGothic" panose="020B0600070205080204" pitchFamily="34" charset="-128"/>
              </a:rPr>
              <a:t>2025 COMPASS Virtual Grand Challenge</a:t>
            </a:r>
            <a:endParaRPr lang="en-US" altLang="en-US" b="1" dirty="0">
              <a:solidFill>
                <a:srgbClr val="0432FF"/>
              </a:solidFill>
              <a:ea typeface="MS PGothic" panose="020B0600070205080204" pitchFamily="34" charset="-128"/>
            </a:endParaRPr>
          </a:p>
        </p:txBody>
      </p:sp>
      <p:sp>
        <p:nvSpPr>
          <p:cNvPr id="33796" name="Rectangle 3"/>
          <p:cNvSpPr>
            <a:spLocks noChangeArrowheads="1"/>
          </p:cNvSpPr>
          <p:nvPr/>
        </p:nvSpPr>
        <p:spPr bwMode="auto">
          <a:xfrm>
            <a:off x="654050" y="3916769"/>
            <a:ext cx="7772400" cy="2016125"/>
          </a:xfrm>
          <a:prstGeom prst="rect">
            <a:avLst/>
          </a:prstGeom>
          <a:noFill/>
          <a:ln>
            <a:noFill/>
          </a:ln>
        </p:spPr>
        <p:txBody>
          <a:bodyPr>
            <a:spAutoFit/>
          </a:bodyPr>
          <a:lstStyle/>
          <a:p>
            <a:pPr algn="ctr">
              <a:spcBef>
                <a:spcPct val="50000"/>
              </a:spcBef>
              <a:buSzPct val="65000"/>
              <a:buFont typeface="Wingdings" panose="05000000000000000000" charset="0"/>
              <a:buNone/>
              <a:defRPr/>
            </a:pPr>
            <a:r>
              <a:rPr lang="en-US" sz="2400" dirty="0">
                <a:latin typeface="Arial" panose="020B0604020202020204" pitchFamily="34" charset="0"/>
                <a:ea typeface="MS PGothic" panose="020B0600070205080204" pitchFamily="34" charset="-128"/>
                <a:cs typeface="MS PGothic" panose="020B0600070205080204" pitchFamily="34" charset="-128"/>
              </a:rPr>
              <a:t>Paul Bogdan </a:t>
            </a:r>
            <a:endParaRPr lang="en-US" sz="2400" dirty="0">
              <a:latin typeface="Arial" panose="020B0604020202020204" pitchFamily="34" charset="0"/>
              <a:ea typeface="MS PGothic" panose="020B0600070205080204" pitchFamily="34" charset="-128"/>
              <a:cs typeface="MS PGothic" panose="020B0600070205080204" pitchFamily="34" charset="-128"/>
            </a:endParaRPr>
          </a:p>
          <a:p>
            <a:pPr algn="ctr">
              <a:spcBef>
                <a:spcPct val="50000"/>
              </a:spcBef>
              <a:buSzPct val="65000"/>
              <a:buFont typeface="Wingdings" panose="05000000000000000000" charset="0"/>
              <a:buNone/>
              <a:defRPr/>
            </a:pPr>
            <a:r>
              <a:rPr lang="en-US" sz="1800" dirty="0">
                <a:latin typeface="Arial" panose="020B0604020202020204" pitchFamily="34" charset="0"/>
                <a:ea typeface="MS PGothic" panose="020B0600070205080204" pitchFamily="34" charset="-128"/>
                <a:cs typeface="MS PGothic" panose="020B0600070205080204" pitchFamily="34" charset="-128"/>
              </a:rPr>
              <a:t>University of Southern California</a:t>
            </a:r>
            <a:endParaRPr lang="en-US" sz="1800" dirty="0">
              <a:latin typeface="Arial" panose="020B0604020202020204" pitchFamily="34" charset="0"/>
              <a:ea typeface="MS PGothic" panose="020B0600070205080204" pitchFamily="34" charset="-128"/>
              <a:cs typeface="MS PGothic" panose="020B0600070205080204" pitchFamily="34" charset="-128"/>
            </a:endParaRPr>
          </a:p>
          <a:p>
            <a:pPr algn="ctr">
              <a:defRPr/>
            </a:pPr>
            <a:r>
              <a:rPr lang="en-US" sz="1800" dirty="0">
                <a:latin typeface="Arial" panose="020B0604020202020204" pitchFamily="34" charset="0"/>
                <a:ea typeface="MS PGothic" panose="020B0600070205080204" pitchFamily="34" charset="-128"/>
                <a:cs typeface="MS PGothic" panose="020B0600070205080204" pitchFamily="34" charset="-128"/>
              </a:rPr>
              <a:t>Los Angeles, CA 90089 USA</a:t>
            </a:r>
            <a:endParaRPr lang="en-US" sz="1800" dirty="0">
              <a:latin typeface="Arial" panose="020B0604020202020204" pitchFamily="34" charset="0"/>
              <a:ea typeface="MS PGothic" panose="020B0600070205080204" pitchFamily="34" charset="-128"/>
              <a:cs typeface="MS PGothic" panose="020B0600070205080204" pitchFamily="34" charset="-128"/>
            </a:endParaRPr>
          </a:p>
          <a:p>
            <a:pPr algn="ctr">
              <a:defRPr/>
            </a:pPr>
            <a:r>
              <a:rPr lang="en-US" sz="1800" dirty="0">
                <a:solidFill>
                  <a:srgbClr val="000099"/>
                </a:solidFill>
                <a:latin typeface="Arial" panose="020B0604020202020204" pitchFamily="34" charset="0"/>
                <a:ea typeface="MS PGothic" panose="020B0600070205080204" pitchFamily="34" charset="-128"/>
                <a:cs typeface="MS PGothic" panose="020B0600070205080204" pitchFamily="34" charset="-128"/>
              </a:rPr>
              <a:t>(</a:t>
            </a:r>
            <a:r>
              <a:rPr lang="en-US" sz="1800" dirty="0" err="1">
                <a:solidFill>
                  <a:srgbClr val="0000FF"/>
                </a:solidFill>
                <a:latin typeface="Arial" panose="020B0604020202020204" pitchFamily="34" charset="0"/>
                <a:ea typeface="MS PGothic" panose="020B0600070205080204" pitchFamily="34" charset="-128"/>
                <a:cs typeface="MS PGothic" panose="020B0600070205080204" pitchFamily="34" charset="-128"/>
              </a:rPr>
              <a:t>pbogdan@usc.edu</a:t>
            </a:r>
            <a:r>
              <a:rPr lang="en-US" sz="1800" dirty="0">
                <a:solidFill>
                  <a:srgbClr val="000099"/>
                </a:solidFill>
                <a:latin typeface="Arial" panose="020B0604020202020204" pitchFamily="34" charset="0"/>
                <a:ea typeface="MS PGothic" panose="020B0600070205080204" pitchFamily="34" charset="-128"/>
                <a:cs typeface="MS PGothic" panose="020B0600070205080204" pitchFamily="34" charset="-128"/>
              </a:rPr>
              <a:t>)</a:t>
            </a:r>
            <a:endParaRPr lang="en-US" sz="1800" dirty="0">
              <a:solidFill>
                <a:srgbClr val="000099"/>
              </a:solidFill>
              <a:latin typeface="Arial" panose="020B0604020202020204" pitchFamily="34" charset="0"/>
              <a:ea typeface="MS PGothic" panose="020B0600070205080204" pitchFamily="34" charset="-128"/>
              <a:cs typeface="MS PGothic" panose="020B0600070205080204" pitchFamily="34" charset="-128"/>
            </a:endParaRPr>
          </a:p>
          <a:p>
            <a:pPr algn="ctr">
              <a:defRPr/>
            </a:pPr>
            <a:endParaRPr lang="en-US" sz="2000" dirty="0">
              <a:solidFill>
                <a:srgbClr val="000099"/>
              </a:solidFill>
              <a:latin typeface="Arial" panose="020B0604020202020204" pitchFamily="34" charset="0"/>
              <a:ea typeface="MS PGothic" panose="020B0600070205080204" pitchFamily="34" charset="-128"/>
              <a:cs typeface="MS PGothic" panose="020B0600070205080204" pitchFamily="34" charset="-128"/>
            </a:endParaRPr>
          </a:p>
          <a:p>
            <a:pPr algn="ctr">
              <a:defRPr/>
            </a:pPr>
            <a:r>
              <a:rPr lang="en-US" sz="1800" dirty="0">
                <a:solidFill>
                  <a:schemeClr val="bg1">
                    <a:lumMod val="50000"/>
                  </a:schemeClr>
                </a:solidFill>
                <a:latin typeface="Arial" panose="020B0604020202020204" pitchFamily="34" charset="0"/>
                <a:ea typeface="MS PGothic" panose="020B0600070205080204" pitchFamily="34" charset="-128"/>
                <a:cs typeface="MS PGothic" panose="020B0600070205080204" pitchFamily="34" charset="-128"/>
              </a:rPr>
              <a:t>June 2</a:t>
            </a:r>
            <a:r>
              <a:rPr lang="en-US" sz="1800" baseline="30000" dirty="0">
                <a:solidFill>
                  <a:schemeClr val="bg1">
                    <a:lumMod val="50000"/>
                  </a:schemeClr>
                </a:solidFill>
                <a:latin typeface="Arial" panose="020B0604020202020204" pitchFamily="34" charset="0"/>
                <a:ea typeface="MS PGothic" panose="020B0600070205080204" pitchFamily="34" charset="-128"/>
                <a:cs typeface="MS PGothic" panose="020B0600070205080204" pitchFamily="34" charset="-128"/>
              </a:rPr>
              <a:t>nd</a:t>
            </a:r>
            <a:r>
              <a:rPr lang="en-US" sz="1800" dirty="0">
                <a:solidFill>
                  <a:schemeClr val="bg1">
                    <a:lumMod val="50000"/>
                  </a:schemeClr>
                </a:solidFill>
                <a:latin typeface="Arial" panose="020B0604020202020204" pitchFamily="34" charset="0"/>
                <a:ea typeface="MS PGothic" panose="020B0600070205080204" pitchFamily="34" charset="-128"/>
                <a:cs typeface="MS PGothic" panose="020B0600070205080204" pitchFamily="34" charset="-128"/>
              </a:rPr>
              <a:t>, 2025</a:t>
            </a:r>
            <a:endParaRPr lang="en-US" sz="1800" dirty="0">
              <a:solidFill>
                <a:schemeClr val="bg1">
                  <a:lumMod val="50000"/>
                </a:schemeClr>
              </a:solidFill>
              <a:latin typeface="Arial" panose="020B0604020202020204" pitchFamily="34" charset="0"/>
              <a:ea typeface="MS PGothic" panose="020B0600070205080204" pitchFamily="34" charset="-128"/>
              <a:cs typeface="MS PGothic" panose="020B0600070205080204" pitchFamily="34" charset="-128"/>
            </a:endParaRPr>
          </a:p>
        </p:txBody>
      </p:sp>
      <p:pic>
        <p:nvPicPr>
          <p:cNvPr id="7" name="Picture 6"/>
          <p:cNvPicPr>
            <a:picLocks noChangeAspect="1"/>
          </p:cNvPicPr>
          <p:nvPr/>
        </p:nvPicPr>
        <p:blipFill>
          <a:blip r:embed="rId1"/>
          <a:stretch>
            <a:fillRect/>
          </a:stretch>
        </p:blipFill>
        <p:spPr>
          <a:xfrm>
            <a:off x="3204448" y="5959820"/>
            <a:ext cx="1605028" cy="822960"/>
          </a:xfrm>
          <a:prstGeom prst="rect">
            <a:avLst/>
          </a:prstGeom>
        </p:spPr>
      </p:pic>
      <p:pic>
        <p:nvPicPr>
          <p:cNvPr id="8" name="Picture 6" descr="Air Force Research Laboratory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7332" y="5930758"/>
            <a:ext cx="933027" cy="914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1920" y="6002352"/>
            <a:ext cx="1248156" cy="8229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ARL (Army Research Laboratory) | Research Triangle P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4922" y="5857748"/>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Director of the National Institutes of Health - Wikiped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2267" y="5922487"/>
            <a:ext cx="103947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screenshot of a computer&#10;&#10;AI-generated content may be incorrect."/>
          <p:cNvPicPr>
            <a:picLocks noChangeAspect="1"/>
          </p:cNvPicPr>
          <p:nvPr/>
        </p:nvPicPr>
        <p:blipFill>
          <a:blip r:embed="rId6">
            <a:extLst>
              <a:ext uri="{28A0092B-C50C-407E-A947-70E740481C1C}">
                <a14:useLocalDpi xmlns:a14="http://schemas.microsoft.com/office/drawing/2010/main" val="0"/>
              </a:ext>
            </a:extLst>
          </a:blip>
          <a:srcRect l="31914" t="22136" r="23360" b="56110"/>
          <a:stretch>
            <a:fillRect/>
          </a:stretch>
        </p:blipFill>
        <p:spPr>
          <a:xfrm>
            <a:off x="0" y="5021387"/>
            <a:ext cx="2617521" cy="822960"/>
          </a:xfrm>
          <a:prstGeom prst="rect">
            <a:avLst/>
          </a:prstGeom>
        </p:spPr>
      </p:pic>
      <p:pic>
        <p:nvPicPr>
          <p:cNvPr id="13" name="Picture 2" descr="NSF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7055" y="5928086"/>
            <a:ext cx="999819" cy="10058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srcRect l="4961" r="4055" b="4385"/>
          <a:stretch>
            <a:fillRect/>
          </a:stretch>
        </p:blipFill>
        <p:spPr>
          <a:xfrm>
            <a:off x="5204609" y="3852556"/>
            <a:ext cx="3940358" cy="3017520"/>
          </a:xfrm>
          <a:prstGeom prst="rect">
            <a:avLst/>
          </a:prstGeom>
        </p:spPr>
      </p:pic>
      <p:pic>
        <p:nvPicPr>
          <p:cNvPr id="35846" name="Picture 10" descr="Erdos-Renyi random graph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0100" y="968374"/>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Title 1"/>
          <p:cNvSpPr>
            <a:spLocks noGrp="1"/>
          </p:cNvSpPr>
          <p:nvPr>
            <p:ph type="title"/>
          </p:nvPr>
        </p:nvSpPr>
        <p:spPr/>
        <p:txBody>
          <a:bodyPr/>
          <a:lstStyle/>
          <a:p>
            <a:r>
              <a:rPr lang="en-US" altLang="en-US">
                <a:ea typeface="MS PGothic" panose="020B0600070205080204" pitchFamily="34" charset="-128"/>
              </a:rPr>
              <a:t>Overview</a:t>
            </a:r>
            <a:endParaRPr lang="en-US" altLang="en-US">
              <a:ea typeface="MS PGothic" panose="020B0600070205080204" pitchFamily="34" charset="-128"/>
            </a:endParaRPr>
          </a:p>
        </p:txBody>
      </p:sp>
      <p:sp>
        <p:nvSpPr>
          <p:cNvPr id="35843" name="Content Placeholder 2"/>
          <p:cNvSpPr>
            <a:spLocks noGrp="1"/>
          </p:cNvSpPr>
          <p:nvPr>
            <p:ph idx="1"/>
          </p:nvPr>
        </p:nvSpPr>
        <p:spPr>
          <a:xfrm>
            <a:off x="18520" y="922336"/>
            <a:ext cx="9109080" cy="5265737"/>
          </a:xfrm>
        </p:spPr>
        <p:txBody>
          <a:bodyPr/>
          <a:lstStyle/>
          <a:p>
            <a:r>
              <a:rPr lang="en-US" altLang="en-US" dirty="0">
                <a:latin typeface="Arial Narrow" panose="020B0606020202030204" pitchFamily="34" charset="0"/>
                <a:ea typeface="MS PGothic" panose="020B0600070205080204" pitchFamily="34" charset="-128"/>
                <a:cs typeface="Arial Narrow" panose="020B0606020202030204" pitchFamily="34" charset="0"/>
              </a:rPr>
              <a:t>Graph theory vs. Network science</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Mathematical definitions </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Network science examples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Node-level and path-level metrics</a:t>
            </a:r>
            <a:endParaRPr lang="en-US" altLang="en-US" b="0" dirty="0">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Applications </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Phase transitions in n-</a:t>
            </a:r>
            <a:r>
              <a:rPr lang="en-US" altLang="en-US" dirty="0" err="1">
                <a:latin typeface="Arial Narrow" panose="020B0606020202030204" pitchFamily="34" charset="0"/>
                <a:ea typeface="MS PGothic" panose="020B0600070205080204" pitchFamily="34" charset="-128"/>
                <a:cs typeface="Arial Narrow" panose="020B0606020202030204" pitchFamily="34" charset="0"/>
              </a:rPr>
              <a:t>octyltrimethylammonium</a:t>
            </a:r>
            <a:r>
              <a:rPr lang="en-US" altLang="en-US" dirty="0">
                <a:latin typeface="Arial Narrow" panose="020B0606020202030204" pitchFamily="34" charset="0"/>
                <a:ea typeface="MS PGothic" panose="020B0600070205080204" pitchFamily="34" charset="-128"/>
                <a:cs typeface="Arial Narrow" panose="020B0606020202030204" pitchFamily="34" charset="0"/>
              </a:rPr>
              <a:t>                                          bromide (OTAB) in water</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Multifractal network analysis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Mathematical definitions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Algorithms for multifractal                                                                         network analysis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Distance between graphs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Applications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p:txBody>
      </p:sp>
      <p:sp>
        <p:nvSpPr>
          <p:cNvPr id="358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EEF16096-20BE-A343-B6B1-B6DF5B78CAC5}" type="slidenum">
              <a:rPr lang="en-US" altLang="en-US" sz="1200"/>
            </a:fld>
            <a:endParaRPr lang="en-US" altLang="en-US" sz="1200"/>
          </a:p>
        </p:txBody>
      </p:sp>
      <p:sp>
        <p:nvSpPr>
          <p:cNvPr id="35845" name="AutoShape 7" descr="data:image/jpeg;base64,/9j/4AAQSkZJRgABAQAAAQABAAD/2wCEAAkGBhISEBUTExIWFRQWGBgaGBgYFBkYGBkbGx4ZGBgZFhwYGyceGRojGhYaHy8hIycpLCwsGCExNTAqNScrLCoBCQoKDgwOGg8PGiwkHyIyKjQvKi81LC4sLCoqLCovLCwsKjAtKjItNCwsLCw0LCwsLCwsKi0vLCovKiwsLCwsLf/AABEIAMIBAwMBIgACEQEDEQH/xAAbAAADAQEBAQEAAAAAAAAAAAAABAUDAgYBB//EADkQAQACAQMDAgUCBAUEAwADAAECESEAAxIEMUEiUQUTMmFxQoEjkaHBFFJisfAGcuHxFYLRM1Nj/8QAGQEAAwEBAQAAAAAAAAAAAAAAAAIDBAEF/8QAMREAAQMCBAMIAgICAwAAAAAAAQACEQMhEjFB8FFxgQQTImGRobHB0eEy8RQjM0NS/9oADAMBAAIRAxEAPwD9x0aNGhCNGjRoQjRo0aEI0aNGhCNGjRoQjRo1zuSozf7Cv9NCF1qX1/xT5b3kPtKOHxiVUZ93T0d1rFKd/F+f66lO5JJhzhJxAmS4q12lyRPfyZrQ3xZJ2Rqsuh+JO4EvVdyCJxWlW2TcYlBRd/2s7HUco2Vf2bPt6qz+2p230AFMzge1QjlFZcQuV8sZM+HRH4gFcbYMFHkt0keKrRK2sNZ+2nAxBUdhd/FO9J1/OvRIyjYgJh7lpY5qtN6k7Mnahylh4Klsmwvyv3aj7PfTcet9RHCoYv8Am/8AP76Q+HMpHC9sk3o0sdWS5cEeP9fcP9r13sdSTtMmP596/qaEkLbRpL/FSjJ5lC+mm/tTj6l8Z858a76jqqwZatClj93P2cVnS4gu4SmtGs9qa3cUrstZ++HWmmSo0aNGhCNGjRoQjRo0aEI0aNGhCNGjRoQjRo0aEI0aNGhCNGjRoQjRo0aEI0aNT/iHWFMViHvePw1kfZP5jWgJmtLjATe7vke6fv8A1/priO5cbvF4zWLx2/46l7k9vd2+O9Ek/qpeBSkVQFj6e/8AbSPw74ysp7Zty+XCPpZHpQ8C/XbizPZ9zU3vwuwlWFAkGMwqe4RluO5CcvmQPp5WecsfJSo3/fSfV/EuJGE5IsvS91zdFBkCsZKvJlX+bt7U5O1AjuziuWUiXeRXYvCh9nS211hvbUXsblxSWOdRlUrZehGP1R81fvqzTJAKs2hrorex1SkJfahv2FcOWwvWMNmHzIL34tR/SNlVHw8a7exX3l7Upy6ZgRdtixjt+mEcxKkByrNL/wDfHjXyHxKP+KiyWLNSMMKowOQnliOC8+c6z9pkEtHFdFEwY8038Z63jtzk2x/HiR9Lj0t9m++2Vl0dN8VHf/w/Bojws8EfuZrs3dZ1z1HTMI7rjdWNxiQuv0ypX6qK7++kvhvWzntz+ZKfGEmILTMr0/VUkB897O9ZZommDOX2lbh7ouOn35Lb4bOW07kYMpfxJstySFlekMPJ74+x37aqnVcYquIAe3KS5LcBZl7/AFai9b1nHbKmFTlylEGkeMltiHq83+nHjU7d+Kx3dtlHlDah8ujlU5vL1UVeSdv/AGAd7Oim7vIAho91SnQNTxL1zvu9Dx9UY3xuKlMsPcuLnx29zTG1OMVQL5Aye6YDLXj9jtqH/wBOddzgSY8Yl8bsKSzu5KId/evbT0d35YMpLcriVEaj73/21/X76nVdDrcYWZ4wuczgm+m6+57tSXiZjwfq8ucuKxpnp9ydfSquSUo2D+PbUzc6yoZttmqlRJKsYyzYgY/bR0p8tZCcVARLc4jlVt847PfU31n42w2QUpE3AVv55dFv/unvrTUrbmRVqPP1LV3Xb0j29RXtR99Lbu/unTcdvfi7i43NwONd/wBPj2Xue+tAfeFwU5MSr2jSXwjfZbUeW5DcnHE5QbjyO9ad06RwwmEaNGjQlRo0aNCEaNGjQhGjRo0IRo0aNCEaNZ7u7X4857HvrHf6jha9vPd7f+NKXAZoXG7vzNwj6eI2pLNNgMaXv58141tv7yRE7YuzId82lf7/AG1lL1A3LvXfiN/es+3trHqt7HYbQzVX2tx9v6d9cx5QnkGFv/jQq3FSlfijPft21H6j4pyEJVFEXlgXtPIsc480+HNfd+4SOHpe1833x9QxZK17t5rUWfUsWSR2jc43u7fAtMBbJqZFBbtPHurULmkAarR2ZjHiRffsmt7c4T+Z8ljuUwKJTjI/zRjFpu6cD57JcvruuZRp5EoyiipcSVxRjLixojnycr8mttv4vDdIx3IQeMq7wmEfqEntnYjQt+LrSU5wmxlaAhxMsZMcRGcvTI4le9FHc09UY2X3+F6VNkHxC/qt05btFw9Vw4scSjn5fjiS41yv9FeHWsOsdyHzGExjuHply4yN2MYvKyvlksuK/rcKHWUy3GUT5kQZSsWIgzgRqLkHHg7Xeu9/fw8ac8mhDNcpR5NvGW3C/FvZKrOaw0t5K5pRnviqkviSLt8u8aeUuS7qhEl2cpL8xcffjoeu+Zu8reHE9MhjxGfyyEnN1JQ409zt2idb1s9tWKScBIhWV5XRYzsj3tb7+Na7O+7fyokoMZR5bvbj3k+oyyox+TWqj2epUiYgz7fGXVccxobYL0sPjJum5a8eEZFZpl6oeMvNij+PAupXWfE5xlEgr9AREZ2YjHjL/RKBi+3jlqbtzn802ycoxiixiLKUVuLE7dkPAUOtOj6hd93Ig+pphtig28pSqzgBb7vetaWUO5pteTM3iOg65T11UhRaCbW4J74a8Istx5rwSES4Ni+VyfMjjNKYzmtuLZzeZy4LzwAx5EvEorKV4e6eHUmcozlGEPUbe4SWcgMqRjmqclVjwvZM+p6mTKBGUE3A4vJ7mHkoVx7eex3bvDVc7+RPHXIDKylUaXOxCx3/AHyXoen3JccLch9J4bowuOV0WhgcXav1/Xsdvb9OblHklVip1StU12vONK7W4zkwjuHGD6ZDE73/AJc++Lax5xp/f5Rja8TtCn6iOZcojzqsd+Q1dmsgJLDRkc815obDsBumCBOPCQvOTN+rv3uP+lnnsfv2Oen6yrmRJkQYsZWAYDKFybPPg86zluxE3F5XA4xJQIvZX1D8s9QZzf3a11udZGG9t7Xy5SZxJzk2Rwe/n1B2xgNaaYP/AB07xmbb1WljCBhz3dc/C3em+vba40mJVK231SbDDaVcnF51aNyREYjOQn6iLEa+qMXvd+P/ADF6Df2o38vZhMZkeRu3yl2VG+MCXntk73mv8K+Mbe8yjDcJsGVyhFAy1G5COLtwfjV/8V7W4nDLd1ysHSXYbDfFVOlkBkjG80Fe2X73pnXndv4fDa6iUv8AETZ7v0wmtWXkrN9y/bxr0EZHb20HDMNdKy1GgGQV1o0aNCkjRo0aEI0aNGhCNGjRoQjRo1nuvil/H/sf/WhCV6uBK6nx8Kd/37l6xd+QxA5B5PHhUfz+M676qDLErozi4tnjHc+zjU5nt80juRN0i0cx9rasuvvrLUkOhoXYJyTMOokhFq1QusxplYZs9IZ99c7G4ljikcuG/qjlyGP6fjSMJbnzAs7nim0pSL7/AMr9s616zr4wj/EY7d9v4ha/Yptt/rrtEPeZGnuuETmpfx3qZRjKU2Uojx4xHkP+nCJntIz+5Sp8Y6ZhGPzBYgEqTcDtUpSjYZzWM3Rp3/5I5saJoHI9PKN+kkQV9LdFJ3Ps6mdZ0c6ZQkkhMoxjAHlU+PIS/wAGe2vSwtc3u6m/a3NbaQaAJOsyMj5GJy81t8c2WcY7kDaYtSZtwldjh242tPfv2rUSZJeAykEsl8Z1aLAii15O/bJd64j1pyWcIMZlcbiwVxcZ54UyHthPA4z3Zmai/LcnKUecbCmM32p837edZe1UYhpF9IiSPPivVotIbGm/fkvsupkw4Vyq0oqMvU3Y5zb/AF1O6hduX00dz3Ml+PUtedazPS0vKRdHLJftLFLTZnwfZQjJJJJA94+9Hpw/+jUcNIuAJB8iL+YtM+shbW6rqPUM4SgIAL3vsxPSL3+3fv47fdjrKG1piQTk2w5Ch38CeO73ulCd+x2PLjDgLx/ztroxnN/8/qa9SjVbSMRIPDQcOiUslU9/d8+rkxDDQtjXqLYghf8Ap+2NOi6j5ZJlApiVC6MSuFo+O+cNljjUj5qteT+r5v8A540105J9MfVkwUnJKwNF57+/5y1YBjXPN54SY5TbrCXACMJV+fxKXywnJl3UlIYrhi8cEaI98d1qV1pnbIsofMIspRV9MSPIFGsA1ReO3ZXSHRcXjDjGJnlJU8gEViysasoum3Bpjb2ysROz2olylxxMl+qo9ve8uNeQA18mYjPifx+FkqADyhbbnxRiynxrMeJ3zI9LOj6iJyrB5P8AK0/h4qSR3N/0kfO3t9yPqcVWeIr2PvrDp/h/LchyAYhEIp3P8xIRaj3Ky3qpv78UhbYZu22x9u8kz++sVR5cQxpz1usL6oHhYF3CUduWZ80OTOTmxuSoV3RCqzjOovW/EYz3JbZPhFGo8a5Rc5spZXdUXyfuOfXS3FlKTi/SRnHkGRvljkAZ7+sq9a/C45/7D/8Ak3IbQ5splS2OM+1Y8+rRpNoiah+Jk6391ejTwt7xxuuNz4Xum6MXY3dk9REYmEO0PqjI/t+Nex2pEDlIjHk9uMYySrLAtcUGpG1u7pOTFWXIzICKY+juyfu2/jtrKPVS4+rElGfrGXH6YkfZZOfw+CtP2jtReBOQ4a76KVYuqwDFlc6PqAhihMAVdg3QxOx9v3NcbEt7uMLuNcp3F5d5FXcuPYwfzvUz5UBlKlvD/Elxa9XpungXbnPEutZ9L8T+b8qW3KcyOaiWeRlJfIPa8rn2ZEhosoloGS9Y7zYDySryZ/OKrN49tbbUlC+/4r+mpPSb8TlKXCKSPmK8vPH3oqqy3jsaY2utkyvPF7XCQv8ASn7NnnGnDSsppm6o6NcwlZ2T8661xTRo0aNCEaNGjQhczusf10htb7yxImOApEq3N3392u3nTMuoimcZSlps9v2z+NT+o3oSWLOUeAS/S+lxd1/e8370js07eC2h1EkiAc6zG2NfePaz7mp3U8oykxedWUx+ZOMkKCQMqqQt3h8XeletZF2bW9SXGTCKNFTjKRlrHZPvqf0nV9P8yUNvdqVPLbJ7MXbf/wCz0tSSv08s+DOq0gMcFaWNa0zK6/8An5RZR3H5XG/X8s4rdNlGDJ3G2JlvSPW/EdznNJDGUJVKM5N3XEOJJ+r9LT6nTHW/GX07qbbEhjm7f0oCpuRjKMi/erc9w0j13WylKp7dKUEx4MK/TLbeEsSxUcNebNaSO6bIZM55e0CbLjXUq0AeE8d6cypx1Jyim4jH6oBEhNl4IqO0JhARkdu4t9H8YNyJtz5Q3YkQJsuSZ9cqY4RzT2p/OXVbPT8fS7cwTk1tyKrscSHo7HqfxnLNntOYQlTRxpxHsAO4coyx4lZxe5Zqfaa7HtwmW8CeKtQ7M4Oxjf46SqPxHpJlfMkUcostuJDl2lRcAcX3W8Z8Mx3leEkofrxZQyr09xTvTWL0vufEtyMHbGzbn6jiThWAuQ97vAxqvLrbqN3+GPKMFG2McNds+zj27efEsILYcM+frn+V6VOo4DxDqIjf6WDhPVjDXH82VQ9/P3184SDuXfZllc36fDjzrvqNvjEmSk039PtnJxy+UscffW0ZykrGQyURiAU+2D84w3rA0OxWHlrHxqtmO0nJKb+3WULyVm/2zh0sxoDHv9stePFGndyMH1R5MST3rLeWvHfH99c9VI549RHGO1tFd/a/f6j8m1pdSf4TJvneIGXuotqY9EvGMbPqqm6o/HFTP7n/AIIzftbfgrNNU4qzsB20/wBNtgI4p7Wtj2EzgQNMvww9UgKq7kd68ZTumbPP4qj6p08sp/JnqD8rvfMB8SXluMiu9saynbsU+xju14050fWMMMxae9gv7hg8n3z3rS8oxIgKS7Xf7cZL4z7Zx76wh2pmomC8XjNEL/YxnWPxFpDrj7tl9Zc9VNwbUGEhX+i+LcLm8iOcBaVR2Xu+gt9+2NNdJ1SwVn8uF2BL1o+PQHHvgiecONQnelD0gSD2bjbiyMooZe4DjWnRdWk7kBxlaN0eyfpEDvJ899KytRpzhmePLIbKg/s8tJj04K/8N+DRjNWwtfXLmxM+HHPyOT7YvW+1ukWtqBio+qeaLuRYo/fH9tK7vX7c6skF9xJRX6WpZ+92ms9zoJTmOzubdCLGCMhqhlIA71i6a7PkpmpVM1nQD55/KyFznH/Z+lU3+MiM2cZRqivUfan0xl2v99ZR66EjjxZqLGEJTW4tji41a3nzj7pS2armsuPqIiTSJhVlREtuwCkPLevT7MeK8UOMqDdlT3ckU5ZVs8XdNGr4S62fPJI1zBnK36vrJ1X+HmRlFP4gRDxxu7vx6u1lGvuzt7+5H6ScY5YmQQE4xGL79/NXfjbpureMRSNGCHau3KaZk4bLrtedcx6uc5kn5iRA4xPR4F5ybe1UGa8hp+5MypufGSe6WMUvcjKQPojKHJQXEIQxBOIEordn20z13xB2px29sjylBks9xx7VhkguCjualQnx4rwZvKR6XgVm07Yy3JZfbzpqHS9MvOZFnZ62UCayrBV9va6q9WpNDf5XQHsnxeivdL1G5Kio4PVcrRxj04983409qF0fWbf14NvkxjFkqSGRJBa8LZdhi71a2ZDETt/z21I52Wao0grvRo0a4po1zuToX2+9a61h1RHjkt8fT/TljQjmp/UbHMlygxziUUGX3WN1WMulI9JI2iG3JlGKuV3M58oZP+4dM9TuRglbclwKB9jLZjJ9PbWcPh5F7s3jZmVPi0O/dM2/jXHUwW3XQ6TZcPSVt8dyXrigSe8gD1USvxV4b/OlNyUZDCe2bkXDHi9sJ3CkPI/fTm5TGLHaIt4uMe9Wqg8Kz3T2Ls0u78aplGM/JCKyCsfT3zVYV98aVgPGIjmtDQdM1O3ek6c3B3IkJiyvc3fVZUfRtyWIWgVFq/vqX8S+I8Jx+XGEybS8SMh8Mz6JZ7vFz+NNdSb04oRnDbLblxSdLXkp5cLijSZ8aSl0nUS22T0+3HOZRn8uSjQyqPFL8Vq7HimbkuUqjGMMHPy2VJ6rbky5y2ILYjCW2xAe7GEr9QFvGNBiu2o/xbft4Q2qkZY/L3JA1n6MpZ3cI/u3fhP/AEf1PqNzcO5kk86Txwhiim3sP3wz1v8A0fHcmu7uc6+lZSZe4fWUP298afvg4kBt96K4ruo2x9P6XlZcf4YEuUij5e0z21MZQ9V03RWe+l/iHQTjt/N2tw3hH1bUpbbG39cGwvJQjf8ALXsdv4dtPpkvzDlHhGc51GNxqZCdpID3O2L1L6j/AKc6fcgM9mezIv0y3CcoxGiVRuRDPftVazy3FBseG5XT2mrUPiB3z+lHOu3Y1zlLZQ+mU920pLCVx7ncx2/GuY/9QbisYqLHvNJZcpHFMarzbg1sfBYQ2x25hul23dtcXg8c9ySK8Tt31iQ3heW1ire0rkICkgvkS7PcftqzaTJuqNe2YcIPAhObc5ygyUflsSuwFSyJfJ7fbL9tc9MS9ZO1UXjUi1G6HJ/Qzrn4TM3JV9KxboqzK0J4c0WDR516f4d8H4RBh97Lboq+cu0Ur+3bWStIc5scPr981Q9qFEkeg/XP9qTCGBOXOP1D2PzfjOO1/a3VLpdmJF5SZrht9JHv5l4TyD9nvrnoifFi7UKGMQZ3N8inv28ma7Z1v1U47f6eB2iMyvx9SYu7q89u2qNxY7DPe4Un1i892M+iw2ekgDcyEhxklIxZfb2uvH4xpPeYQ3I8uREvAhb3po8ZrH3/AC5tbTOQEuQ9ij9qpr7URXvrrZ2oSkkgvNVFkNYWJ/Jz4p++lrYgJyne+CsyphkuJPlw+/lcb0yUYpACyrjMXs/SAJftd+AxpPqNqFCkq9sQM1mQLebsq6rtWmVnIq3AnuYqgLwie52vS5stShfJqqeNMcV2GTnwhePvq9ClEgW9ROfVamEnXJPbUNqU4fNbMUekMYHjGKvcO949jRubtSrp47zKwjIkSoaxSfMXHhMUYNfPh7w4RYShL1U5yGQ4oXSAd/OfA7uQhK9uHrI0MIer6slqVCXpatSxrONQqM7lwAJ1vYDfwovIab/pS906iLxq4JeWBypO8r9UhrF3401s785LJUe0uTK7p73JW6WqrxTeeOl6Y2/Q7cRFVJSlKP27VxRfVmrPbTseKEb9MsW5Rrl+qK8eN3R3MutjaoewZdFjrOxOnRfOinHh/EmeWsMlaSNHqtDyYvzm++m4S3GtvkuLmNRt7U3G8pgK+5jWPTx24hKMoYHw/UeWX6Ss967ZfG20hLjKCSa7XnNIMdxEszfa3JTQQJshrXOJLFc+duVlSciiMYpKJH0lDcYvs0X9zTux1JKLt43Kq4FVHIspyJd7sT+2WF1XweMNyPGO7ODSVKLEbbGxG8Z7FL5opdHsw58UnK0ck4yGNEcR/hzCi+NNR89tSIBuohziIVLeht7s4Sn8qVSeDzqV1ivTlC82Z1a2dvjELWvLV/0A/pqX0G3uNc/lyRWPoYp4/Vkf9We+qu3JS0R9mv7a45I5xIAXWjRo0qmudyVF/wC7Wlo9dFO5aoZPwZ83f/K01KN4dKdR0UZNzIofSJYV5+2uiMygJWHVnJJMW6BjL14zTgO/7f376jqtu2pQ5NAs6v8AD4ftXjWs5zFo8YxX7d9Etjk5iL94/wC13dHnXMTHXIhdx3iElvE4xUhtcvEtzcmna84f6PvqV8Q3+o5O3CEZFGeaAPmUgCJ7DLl7DnVk2yX0kjzZJiJ9uOJH3yZ86R6+J32pwustxkXbcb74/OnpBt2m/NUp1HB0Fvz+VO2+sNoucYysx64v2ctBR3V/prXqOq5fol2KYzBfKDGS1dfZv+fPUynUnmo54yhg7XDiykyultwGst3aiJy+TFSzFyuwIxj9XmsWHbQ2jgMwPf8AK6WtJkNv5bC6+HdY8wzxRWSrMy0MQAjThu6rGlviHXzjIqPK6YlMsvdDFUeVfzr5OG3yA3AlHsfwyXm6Jdz9vbv4y3d8XhUwjQ08S3tKTIGaguPCmdZXNpkxhBJ9PddDC52PLjn9pTf2F3JckYuQ29uQ5BiFSLurFe2pfVdJAgy4zQW2EQH+ebyHfVzZ6CfzSU90lAycgZIfTFlLsXO8HsffX2fV7W1KMoxgErIylIiYaqFdo9370++rN8F/YfpdHaBIbTBcY0sORnW3mosfhEGDuJKJ+n5kYW1bgTHb2O9/fUnq+ieN/Mky9Nl2BJKw16s4KpS/FNrq/ic5oFSm0UBVd1k5QwXT58FaS34cNyHKXIjJtKMx75bVWVtX2o9hmvOY91WXg+I9PrL3U46LqNtluQnGgiyDHOuSSovISbRHv7ZqfDtyUz17cDySjImP2PMXPajz30l0vVzhNhEstnt1dUnKW0oP08ofjHtTtsxNucSj5W449NcZFstvJYYUMdq8GsVRzi6/ssskmHW5L03R7lbdhFk3bZGIqvGkxWXDb4qtIQjHnUt5bBqiaJyvEpUHbt9/zqb0fxM25yJnMmn8NS6yXE9vfslecaodbGJiURi1xlceUGl9RxtEMvZFqqdXEsGGb/16rSxkSAbpnEtuEbDjfqOVF3YBZ/tXfxhDanuwIxQl4GNhEKzFlcotYxfbXUuo+ZCPCF0Sk5OZ5YsfEuz5KrOldvroxnZKTBjHkNS+W+yh57d3sYM6QmoQXAB2lx+z+0uEtBIvc28z1T25syS7GWe+B74a7+32o19j0p8t5yoaMRfclhEvFtPv4zrDY66HCLFjbEu1jdNWEqbvx37+1a1j1LULicX9SFeHjIa9WTHb+/KTq7jJuR06enH5T03Vpj+1l1Nxv1JxqMmSFxs/+13Hw9h9r010JCV+qMty64kZccDmUuR7+/vRnGG9tSggRG8iERi2hgLu1avN1esdu9vdIwjXhM8qu++Gu/fxj76eqXlngMG2W7enktoY2o37/KtdNum0HNYxBqJFRXLa1JsC7IhRnS8t9CPypQRiSSMlYSKpeDUc0Gc1961p/wDIcZJxITkMVY3KUUfSF1HvdV98ZVCHTbEbsK81lv1PHvHGAw978YedkpuYP9hJOWuXoIzUxQBuZ0yTMem5Q+YxzcT6Y8REcIFpR7ucdr09tfDtycYz2ZBFikmQQmt0xldh28GP3wn00oQmfLZEkyMQ7Mar6W6bKZd/K636jrNzZOMiWzAmlQk7kmRZWfWxkyjK8GY971sLC4eCOqDQcfC3fRU9vpOoPrGk8EC269Z9G4l2DVsb+2n+kjFjKLDkSIliRhKXIYtCwi8va89j3j7HxCW5CUpw3JVbI5Q7pE9XN47ZF4/p7i9jXG/udQ7dwnGGzt2pBu4X6qeXj7HvT411jI8JgLvcumCRvldev6LrKg9sfSDJVzg5FufbHtp3pJSYjJy5+ljQ+Ec2dux+DXneg6ibEDcjCb6pxlFFir6iUZJb35F/92vSbF8S+/8Az2XU3G6wVmYVpo0aNKs6NY9VvkYtrH74/vi/zrVdT+r3Zt1tyY+56ZFd3L6j8U6EzRJSz1LSx3JX3RYNHYq4+Q/bOHJpDqeodxWO8QD6hjmUe8gqRTQWBeO/jXXSDGW6nSsGJRIo+Zd4rlgoO/a/tn7vdPGMiXy6QQmS9UO5XoOIXZXufyaWEGZW0Q02Hwmd7bJWwlTxjJMGJeSxrHqAqr++pu78K3FF3fofpqM5Sxjkp2Y0Y8efI/uEbTjcqJYRfQrGy8Zn7dlPGs94jiUdnluS5cYueN9+SPGNF4vxpqVUZLPP/lTTY5LJvBmiUe9Dnt2ayl/ilNvp31PGMS2WI1OX+qQUD49Rf9XTi863GV2cuNyezXpJccWB9N/z1xv9HObfzGFAsIwJSHv62VsZVnH21ytUa4SRPx0sgExEx6/Sn9RshOIxXdY9+LK+V4Gbjs5oPF+NTj4ntLx29plOV1Ko8eQ8ZFRVsLM139tUv/j48JyJcickxL6qWK333Mmcsa99IbvXR2EIwoujjfJvFxkYLuwLcvZrWZr3BknfBP8A4/emBp88v75qJ1Uuq+cWbfEk8yJkj6eIy8spHgopta111fQznJjLd/hlXx2YXxtwShHFhfv49nVD4oT3CPDaqdEgZEeLmWQS2ojcvVTHBda12ulyTcKepyLR6TPjsY/nlNUc/C0Tmd7tdM9pYBMTHlveuaQhskJcuUvTcTlhap/TiPcwFWftpP470JJjFvwSKAId0MDkH3rGr7tx287knm3y8NoKRI5AXv3qPfUj4j1TOcE4IMqaklBxJHIziT3a9LjUO7fiDuHop02mq8Eeum892Uj4puO3IqTDi1txqiObO2K4/pxfJNN7G3GWwTkIKMwcxmVUo/e6fvh99fdz4XGVwlNlIjigjhO9914ku69/54bW/Da2lCRJuEbVX9Nt+Q/Hk97as3E2Kck2nfreOPmr1mOLfAOa06XqVlHc3Yo+4DHjRxkotC3/AMNOb/xLcjH5mxF3DAvK4XbE7lFsjsnjtqfsdLmHCSTjH+GssSIgkJNhLAh7j3uK632zDJkRXiSIetH0+pI4lEvEvsdu2umj3nhcRy09N8kCkSfEpXx3rt2ayIyhIAnEr0yoHJ6pelKq7KlZ4w+HfFvmHqzIpZREjGOecpcYZc1URUazevSHR7e6C094uPTJjbUiQcQL4uPay70j03w+MN2/mSiNrDEYjL3qnxebL9nXWVGsaaYGWe9+aZtJ4uw3S3T/ABp+Yx254KYwIgUHvx5WlS7IqdlHV/4ftbW+RN3a9XqkSjFLzg/zkezaZo7Ouer6B3SPIvkP1FINyGM4nKNrd3/M131XTbsIc5zflipQz4nZ40WjFy+pBXj50znseLG/l+NhMGj/ALCOmmab3/hEI3GMIMayyLRwgp3jdVkq6UNfTp4bTElFqUql6cHL0rKfJeWIo+3vWX+g29uRGFsozELKO5iKejJhPTK80ND3PeiwIyjJlXFhKFyjeOZLxEpurLHUXk4gWg36HcqbsTThzHHI85WPyYsk+YxiU1uPE8p6o3Vd7b9ns6Xl0G4QJHIzEDiME5OHc25W13uv3tDW3z/4dR3PURJVLjF9SDFR4zvkgeSvfG218TmJCUSu8jjfZ7EWQgd/NXdY01KnUc2XeYPHpH3Y8QtTXmJG97Kyj0zOCSjIE9IhuNPZizBYEchcvx7unw8kTikqmHGUo1NqRkKrHLEVC4Rxba3vdLtspy2pfxSCz2yeeMo1mK/VgTNjGrRKy2NkhKfiUNu9yDTJijmMo8WY9gn27/bTtc9gDQZAXO9kS1aT+CLty2WKwYxY2FRS7iTHuScXVnaTr58K+HbXSnE3WLlqllxsL4MW8sbr+eM5fDzpzb5fxOMZxqmSkwwXffP6gM03WPRb+1tz/iWLGreXGu2ZPcxj99V+SoPquBwOmD8+6V3Op+Qm27gtnDkGCwqNV6iKd/zeHVDb6qcp+mHo95XFX3Cu1fhv21E634ZDcdt3NuPLkIQBCLIpeWeTZ/N/On+m+HcCMazbHlt0MP3rI0YleU71jh81J7WYZ1VclejUyHT7oVS1izc4iHbBHGPGjXbLPgHFbb23KklPvZESPqP9Q0P7VqL1/Ub21CiPzi7DA5whylLkZ7WtNdu1v4h0jKKC09z/APCr/qfnU/4b8IltSlcpzJObWVWFVb9J+/bSm6vSc0CTHJJf4rddiO67bCQPo5KS9NSsCo+c2UZbrWP+AltwZRnOM5948mQMU+kqSp39vB3NWOsYbXqlyIxil4I+L/Vi6M176w6PqNqf8QJHJ7y5Rtt4xCuLkxT486UgTEqofaQLbsl/hvTLTvkeZyWUDjZhSXly4fcfLbrvbkoyZPKUAk+nMvAxDCYlHPcrGNd7G7JJSKqJiBCQ3Z5nS2UXVF64IbnpLWRm5cVCRbE45985PSYWnXcJbZTuXSYjgu9/aiDKEolRIwl6TgYB5YacnH+pqb1DwD+JZELiT4xsAsZq5H6Tl276c+KE5kYwTn6Y3Pa5RRrl6v1RuR2TId70jPoGDcNolIs57iyD1foiLwh98AGc61Blgdfr65rrLZpDqMtlRauQyjIr72Vy/b2sTWMt6G5BR9JFiy5HEF+wDhq4H5zhcn8Kd6PObzpRBibS55Sj5LlY/Uh90TL4d8DOPGrhFVOKEppWGILEJYvOPu2hNMsxa+W79VV9RoFzksdr4Qy24x2whCLyFcN5vgUIYyr+Oxp+G1GIR5M+0LqzFByV7t1+Ux3R3dmiWYp5AVREyt9yKH3y0tNyN/jymlq1JOLDj5k4e1xjnvce+SogGo6Dz3+49l57sVecZhunHz3Kw6ne24b0oT4pK7SVyCByYyu1cMcHj31J6n4K7vzGU2NE2MYyS8MqngkXyK7YExqrAObvTiUDw9MpZePgbl9LUfHK+2ntr4eT9cpcucjBQ8X6xe/F52/a3tpKznU2njbLPT53xWrE2mJbItHXy6ZrzG38LIxizYDlqEcVipLdon3yd29ddd8Jgwik1hZUmrG67Rf/ALVXZ+9atfEN7blvG3Np5EeDM9cbVkMbIFF13uXjtpXrohDjGql9UrLaihwDtGm7S1T98+Pu2y8kfEXy/KvTLmxitkofxPoWM5pXGNCxL4z73HwRaL8Fh2vWjHFwZwnxGIuEoGP2pjVNI1nBqx0e3B2/4jbUW3NX6sHL/SS/npDp9jiQ2pz+qNxqiXrSLmu3qcNZoqk1ZhDqhB0+wqYwLHSOq7PhxGUOcji0SjKS+pG64Ji1p7VJ7U1l1fwn2j29ttfLJsj9VURe10ntqlu/DZWwOX/+cpDX05Gg9LReTDi3IdLjbntsZxYyakKyatY+kySZGfem8YQNip4jv+1xr8TZaeG9/SUg7fplGoHp7SGA1fHdHDGVemSjZTnGrW7BX+IHflZTATMXtytc1SJ2u715H4/uwnufNHlKRcoMAbcEsWZo5BY9+7nHpetfTFIQIoBuLjPZORyjYNMXu9++vQPYRAfTMHgb5dZ+VGXYZdprqF6/a+DyvbgxXlYxSoz4EVlcbhVXQ8WzK9jmfw6Dy4LCWYCRnC0tJeo8RgxRcKV4NOdD182EYxKvl6YBxt7x4fqShOzmg7OqnSO1vCFIcheRKNjhx3zQ5PpjgYms9Que6SLodUcPEd9FA+Hbs9yPy9w5Q9XFaJ47yikeKJhjVt/TpnpJu5fy9wZc3h8wWHBr+HB5C4v0zsuxMXpmfRR2ZxWN7k65/LkJFrjCUWdMlss7NC0d+9rqyM4en2JJtyBnlKKqKxWkaGv343w/xXC/UL51Eo8yE9qEzbjCMsxO9ATNwWBZZUsUGGWmOg3duO7Pbg76/wCWUOcS8VF4kuBdd+1ZqtdzjuwF5704dx47bKR6ZeklHJEt/TLDXJMbfF/nCmxLiyCV8Y2R/UkV5csOaC5H7DAXuSQTac03s/DzksSIN8osYsWTfIavy3Y+UbwD2zsBDi+RK5Wh7D3T85153bjVXGUoYY7m3L0yZCskJEZRc5xT+b1c2OpgEVhIoxLhZ+fRYH9NUeDop1QRrKz67pJz5RPTADjxkW1SiJQYrz/+t9DssIAo96oTHjC4dMDo1yVIvJGFGjRo1xIjXG9G4pRL7Pb98Ou9GhClQ+Dx5M+JGUrGlaPc+9fyv7a7NiHGMXF3UXC+9ndwGP8Axqlr5Ix7ffQBGSoajjmpm705MYJRKvpuOMj9/H+2seihx2YXyUGOG5XixR73H8/ezT8ekSd8rilI3d/5rVz3KK7/AG1zu7TGKRELKIgrg9xAxofkcJTB1sIKT6XaLJRhwZHHLc/ejP5bVXXW/wBPGPqkH7+77kSvHenSXUEpWXJU7MqaweqMahHv3/CGqO1tXV23XsUfc/p+2o08ThDrnifwo1g5pDr/AB75qT86RIAhGBfGJikxUosQKO2fb9neo3Wh48YmbO9dmg/PjTH+HiDhAGu+faqy/j76ndRL1GAROJxXvmXEvEnLh8ZTstgdkpgd8cYtvd0pv5WjiQxdDJXx7Egi9jH9NcHSko2xIxv0GZX4JTaqNNV2Wqz209tdLJx2ge9WvemPFOPbH3x2L72i6Y3IzRyvlmuV589s+Pw60sIaIA3v9K1SrFmiTvfkpHVwCCoxlfHb5FspL6Tv9St9u3tmtTa4yFnGKekLJ2ZI+bxZ6YkVau+2uun29x6m5qQLSDbwzwjFtTlIWfh9Jjsu/V9InJJPLC8l4QIiEjjm8/19smNzTUMhaHEMIpn856bnRSd7pUaIWzcc3nuHGqJeAfAPiXviZG3qUcrcOTaRjTIE7RuUoq4PAdtW9rpZbQcHckPbERUwSOQnJJJlt7rQ6Rn0hHcV3ojyeVeFiBZx5I13qljjWXC6C6x9eme7KjXF7jPJHX7CehonuEY+klRG3kpmjt7d+6jr5PpvmPI4yZcduUyX6CDL0yxT8ziW3mB7ab3vhEpx+Zy3IBISwlJKsIxI2YnQeFqsay+BdNuz2OG6+os+mVsZJJVEMSl4MEovnVmhzfHpr5hPYtknLPfoueh+Lbe9Lhu7wO3P5ZcU5SVjCdPaWL44pbzji51fTRi8ZxlWbTaZLXpaBv2pOWdJbXwWeztRlDajuT2/mEDnIbWUVkVxkDXdxxP216Prd3cS9mdQ48Ys4Mm5ZnMUbtirVUI/U1dtHH4nfIQ5jM6RsJ4e2/i62/8ACYbkJfJmfNXBBjNCuVhGV8Ws1/nZVda8r1vwWUdyp3cuSy9PCyUoeuVBAZRkcqxXbvr03W/AYm4zlFMjcohRfH6i4SGJ79zwtPoOj+Ec4Q5rcPpm2kinMuYVJ5Z7xc9rrW6nU7oDXfFSNMMbNNxuvM/A/g7tyNyLPs8jcH0zUC6SVEhLL7ZpKfTfBIbjFN3aIyeX0gdrpkChJzj7/iqPTfDYwQxFsosupUSj29QlGcvHvg182uq24bhs1Mpsw9vvjNvj27dtK6s57SIk/SzPNsLVrPpY7m0wqlKliNxiiN968+9/jXzoekkRgSlzYHFVRcmfaWY2WX98uutn4ebe9LcIhKblCiSiitWZKx7+dMRZhTAk23RUXDKPdfYF95axuaTkEzrZFS+o2DpsbECc5IpJPsXf+blT2yvjT2zW7ElVbsQrlXKrFz34yqvanTHReotjIGpFkaLzhjnvTnOmvlGGjF1jtfevzquVl1z7RrxSm38OlGak2l5EaOI2rivNmcNi+XTB0wS5RUvuHZ+6e/3K+9620aJUi4lGjRo1xcRo0aNCEaNGjQhGjRo0IRrDdhGSC3YtXjFZ/a/6631K+KdBuouzIhN7SIFl1dt225/9aJIyXRmk9r4tEtiVt84wOO1OMjsrK/qMr2xXnvrI+L3uzJxYkYiTQjbZxElItob7OfHfTcOn3vlxjOctyZhR+UNd5cgv9h80/ZLf39mMnlKLbG6lE79l/VOq7SZHbUXSc1VLS6+97l87nDjOPD5E+9hysHGfP+2TrpOqdwJvaCwCUXm1Elafp5R8Yv73rrqunlKbwjGMluzb735ZZjKYZIkuz+5t1EpR3rjBZMRmIx5Ri94nmUcfsv210NwgGU5bGa0dqk78e9YqRn2aXDX2T7mtOm2JwHiKZS2MQRlQ4ssrLH3+xpjYZSYrxIj+lJQc1HjILJFCiVbhxpSfUJK4xTkts8Pcjkz6B83+rHalzVjPLUqT8jAmUHTS2mTCnnKyPaziXKNC8v0296Lu8ZvVRIETbu6ajJDCyMgEvBXnBp1nf1E4gZGPow/5jt2zkNZ9A1HlYxYC1V4XiB7BR+xqJeZgZceS7d0PcLqb1WyQjP1sfWQuRbMz6dstlJ5OAXtqfCexHfnLhIluHKYhKdKStO8Si6G8fm7pttLFiKKWekWzjf6Y3E7V279tQz4Lvbe5KUZca4NBFhjjzXlGos4ya74ge2kaA9nh9Oq0NMiJgqryjI3dqO4BCFyiSqcFzHjXaCV2oswjdJfA+klsM+Zy26XlcrWMmEmnuVGhDEXu3Rp8I+GzgktucZbK7luEjGTcZQkKx9PpYGORaZvT3S9CcYvCfOIQtIy5GJ3hClRWu9vi9UDTa66YEibFIfDuofVGSSl9ccLGPeU2SlnH2/V2A76w6Hf3NrcvnGW0kk5nFGPEntrV7aVFPrELx31Z2vhUo8KVmEbwEbiI+opMSD/666/wm7zdyVESVG2RjTEoW6tk9/xGvOq0bCXJjUZJygqH0XxznvctwxFojwVrjzwBLk9sx8BkO9r4P8V2pwsrbgvoOMoLjtVVJPteDtjS/VdHPb3ZTgylyrlFzEjJ9MgbrikrvHbt3NI9JvQGO1uQS/RHchzjOqv12NpZ5qtaKzqZEsHBcqBj2+G2Sb3uM5yJtVQSMZFakOPfuVnvpwNub/mkVaHfj9s4yn7ulNjnuQbxEwwInGR5MSXt2LLHzeqPTdJGIUHbFRqvx5D7azgy1ZXCBDitYtgpX2e+u9GjTKSNGjRoQjRo0aEI0aNGhCNGjRoQjRo0aEI0aNGhCNcbv0vft4u/2rXejQhRN3oj1E2cItLL5s7XOKjgwWov30rv7JyjuBNisUp9KWc5SH6ngOEvu9616DqNnmVdHmlGvYrXTtGPsV/PUy1PiUTqehkzjUphyY8Rwxr/AExKiC/hovXO7HclzItLKMIsssiMTlR+kfVb9r1T+IbckasAykqa8hRlo7XWuOn6eUJO39W2inf0mDjTfK8v9tUe4ugcE5fIUPodrZbYT9OzOQp6DbG6XNSjXvmNfyrdVty3tolt7nFGKsQSXFJUMjJj+v51ntJUkgy25MYdqn4vmTq4q1/7090fRxj6oidykCi7rGMdh9tSA0SuOqW+JXCDxYxwyv0ly9zlY+//AO3rPqelkQjH6nkEHALVjKvpqqx741Tn0ogfpCq8PgvzjWO90z+mhZFUWBfJ74tTv+NUIBF1xpgpCBxjHHrjHjiLLJ3JEBox7Uj76l/EpQnwne6Q2pnGJyioFylR6qjt8gurTOeN+l6jpJThx5cV+pid/wAW4Gi/tf50dP0JFXtZG4isRj2432DBWOxpYVRUAuoXw+Uo7keXagJm19drV8YDHJL0yO7hb16CUQVp/Yvud61z03QQhAgFxjYXmhbr71j+Wt2GK06m9wcbKJ13xKUSTAZL6fS2EnApLs9iv99O7UljCcYmfqVqol2v3x+3v76/4STfJurI4opK7fm/v99abHSkWzyA+1nn8vn9tcYSBdMXNjJJ7u3yjucJcZSKJVmMT04JYWx/d9tfel6Se0VFZAgE5K149WXF1Tfbxpzc2cjGrL7ne++fGtSOK0x4BTJtCxd5KsW/x3PGXvh1rtyUyJ9mv7LrrRrgSo0aNGhCNGjRoQjRo0aEI0aNGhCNGjRoQjRo0aEI0aNGhCNGjRoQjRo0aEI1F/6kk0F4Rs8PbuedGjSuyTNzT/SxHai+WEb++POm9GjQM1w5o0aNGmXEaNGjQhGjRo0IRo0aNCEaNGjQhGjRo0IRo0aNCEaNGjQhGjRo0IRo0aNCEaNGjQhf/9k="/>
          <p:cNvSpPr>
            <a:spLocks noChangeAspect="1" noChangeArrowheads="1"/>
          </p:cNvSpPr>
          <p:nvPr/>
        </p:nvSpPr>
        <p:spPr bwMode="auto">
          <a:xfrm>
            <a:off x="169863" y="-16668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Graph?</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9006" y="955549"/>
                <a:ext cx="9124993" cy="883380"/>
              </a:xfrm>
            </p:spPr>
            <p:txBody>
              <a:bodyPr/>
              <a:lstStyle/>
              <a:p>
                <a:r>
                  <a:rPr lang="en-US" dirty="0">
                    <a:latin typeface="Arial Narrow" panose="020B0606020202030204" pitchFamily="34" charset="0"/>
                    <a:cs typeface="Arial Narrow" panose="020B0606020202030204" pitchFamily="34" charset="0"/>
                  </a:rPr>
                  <a:t>Definition</a:t>
                </a:r>
                <a:r>
                  <a:rPr lang="en-US" dirty="0"/>
                  <a:t>:</a:t>
                </a:r>
                <a:endParaRPr lang="en-US" dirty="0"/>
              </a:p>
              <a:p>
                <a:pPr marL="0" indent="0">
                  <a:buNone/>
                </a:pPr>
                <a:r>
                  <a:rPr lang="en-US" b="0" dirty="0">
                    <a:latin typeface="Arial Narrow" panose="020B0606020202030204" pitchFamily="34" charset="0"/>
                    <a:cs typeface="Arial Narrow" panose="020B0606020202030204" pitchFamily="34" charset="0"/>
                  </a:rPr>
                  <a:t>     A graph</a:t>
                </a:r>
                <a:r>
                  <a:rPr lang="en-US" b="0" dirty="0"/>
                  <a:t> </a:t>
                </a:r>
                <a14:m>
                  <m:oMath xmlns:m="http://schemas.openxmlformats.org/officeDocument/2006/math">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𝑉</m:t>
                    </m:r>
                    <m:r>
                      <a:rPr lang="en-US" b="0" i="1" smtClean="0">
                        <a:latin typeface="Cambria Math" panose="02040503050406030204" pitchFamily="18" charset="0"/>
                      </a:rPr>
                      <m:t>, </m:t>
                    </m:r>
                    <m:r>
                      <a:rPr lang="en-US" b="0" i="1" smtClean="0">
                        <a:latin typeface="Cambria Math" panose="02040503050406030204" pitchFamily="18" charset="0"/>
                      </a:rPr>
                      <m:t>𝐸</m:t>
                    </m:r>
                    <m:r>
                      <a:rPr lang="en-US" b="0" i="1" smtClean="0">
                        <a:latin typeface="Cambria Math" panose="02040503050406030204" pitchFamily="18" charset="0"/>
                      </a:rPr>
                      <m:t>)</m:t>
                    </m:r>
                  </m:oMath>
                </a14:m>
                <a:r>
                  <a:rPr lang="en-US" b="0" dirty="0"/>
                  <a:t> </a:t>
                </a:r>
                <a:r>
                  <a:rPr lang="en-US" b="0" dirty="0">
                    <a:latin typeface="Arial Narrow" panose="020B0606020202030204" pitchFamily="34" charset="0"/>
                    <a:cs typeface="Arial Narrow" panose="020B0606020202030204" pitchFamily="34" charset="0"/>
                  </a:rPr>
                  <a:t>is defined as a tuple consisting of </a:t>
                </a:r>
                <a:endParaRPr lang="en-US" b="0" dirty="0">
                  <a:latin typeface="Arial Narrow" panose="020B0606020202030204" pitchFamily="34" charset="0"/>
                  <a:cs typeface="Arial Narrow" panose="020B0606020202030204" pitchFamily="34" charset="0"/>
                </a:endParaRPr>
              </a:p>
              <a:p>
                <a:pPr lvl="1"/>
                <a:r>
                  <a:rPr lang="en-US" b="0" dirty="0">
                    <a:latin typeface="Arial Narrow" panose="020B0606020202030204" pitchFamily="34" charset="0"/>
                    <a:cs typeface="Arial Narrow" panose="020B0606020202030204" pitchFamily="34" charset="0"/>
                  </a:rPr>
                  <a:t>a set of nodes</a:t>
                </a:r>
                <a:r>
                  <a:rPr lang="en-US" b="0" dirty="0"/>
                  <a:t> </a:t>
                </a:r>
                <a14:m>
                  <m:oMath xmlns:m="http://schemas.openxmlformats.org/officeDocument/2006/math">
                    <m:r>
                      <a:rPr lang="en-US" b="0" i="1">
                        <a:latin typeface="Cambria Math" panose="02040503050406030204" pitchFamily="18" charset="0"/>
                      </a:rPr>
                      <m:t>𝑉</m:t>
                    </m:r>
                  </m:oMath>
                </a14:m>
                <a:r>
                  <a:rPr lang="en-US" b="0" i="1" dirty="0"/>
                  <a:t> </a:t>
                </a:r>
                <a:r>
                  <a:rPr lang="en-US" b="0" dirty="0">
                    <a:latin typeface="Arial Narrow" panose="020B0606020202030204" pitchFamily="34" charset="0"/>
                    <a:cs typeface="Arial Narrow" panose="020B0606020202030204" pitchFamily="34" charset="0"/>
                  </a:rPr>
                  <a:t>and </a:t>
                </a:r>
                <a:endParaRPr lang="en-US" b="0" dirty="0">
                  <a:latin typeface="Arial Narrow" panose="020B0606020202030204" pitchFamily="34" charset="0"/>
                  <a:cs typeface="Arial Narrow" panose="020B0606020202030204" pitchFamily="34" charset="0"/>
                </a:endParaRPr>
              </a:p>
              <a:p>
                <a:pPr lvl="1"/>
                <a:r>
                  <a:rPr lang="en-US" b="0" dirty="0">
                    <a:latin typeface="Arial Narrow" panose="020B0606020202030204" pitchFamily="34" charset="0"/>
                    <a:cs typeface="Arial Narrow" panose="020B0606020202030204" pitchFamily="34" charset="0"/>
                  </a:rPr>
                  <a:t>a set of edges</a:t>
                </a:r>
                <a:r>
                  <a:rPr lang="en-US" b="0" dirty="0"/>
                  <a:t> </a:t>
                </a:r>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𝑉</m:t>
                    </m:r>
                  </m:oMath>
                </a14:m>
                <a:endParaRPr lang="en-US" b="0" dirty="0"/>
              </a:p>
            </p:txBody>
          </p:sp>
        </mc:Choice>
        <mc:Fallback>
          <p:sp>
            <p:nvSpPr>
              <p:cNvPr id="3" name="Content Placeholder 2"/>
              <p:cNvSpPr>
                <a:spLocks noRot="1" noChangeAspect="1" noMove="1" noResize="1" noEditPoints="1" noAdjustHandles="1" noChangeArrowheads="1" noChangeShapeType="1" noTextEdit="1"/>
              </p:cNvSpPr>
              <p:nvPr>
                <p:ph idx="1"/>
              </p:nvPr>
            </p:nvSpPr>
            <p:spPr>
              <a:xfrm>
                <a:off x="19006" y="955549"/>
                <a:ext cx="9124993" cy="883380"/>
              </a:xfrm>
              <a:blipFill rotWithShape="1">
                <a:blip r:embed="rId1"/>
                <a:stretch>
                  <a:fillRect l="-6" t="-58" r="7" b="-110703"/>
                </a:stretch>
              </a:blipFill>
            </p:spPr>
            <p:txBody>
              <a:bodyPr/>
              <a:lstStyle/>
              <a:p>
                <a:r>
                  <a:rPr lang="en-US" altLang="en-US">
                    <a:noFill/>
                  </a:rPr>
                  <a:t> </a:t>
                </a:r>
              </a:p>
            </p:txBody>
          </p:sp>
        </mc:Fallback>
      </mc:AlternateContent>
      <p:sp>
        <p:nvSpPr>
          <p:cNvPr id="4" name="Slide Number Placeholder 3"/>
          <p:cNvSpPr>
            <a:spLocks noGrp="1"/>
          </p:cNvSpPr>
          <p:nvPr>
            <p:ph type="sldNum" sz="quarter" idx="12"/>
          </p:nvPr>
        </p:nvSpPr>
        <p:spPr/>
        <p:txBody>
          <a:bodyPr/>
          <a:lstStyle/>
          <a:p>
            <a:fld id="{7DDB18E5-7873-004C-89E2-3D5FBE800FEC}" type="slidenum">
              <a:rPr lang="en-US" altLang="en-US" smtClean="0"/>
            </a:fld>
            <a:endParaRPr lang="en-US" altLang="en-US"/>
          </a:p>
        </p:txBody>
      </p:sp>
      <p:sp>
        <p:nvSpPr>
          <p:cNvPr id="5" name="Oval 4"/>
          <p:cNvSpPr/>
          <p:nvPr/>
        </p:nvSpPr>
        <p:spPr>
          <a:xfrm>
            <a:off x="948903" y="3863509"/>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2438398" y="3863509"/>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948902" y="5905094"/>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2438397" y="5905094"/>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3255031" y="4942273"/>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a:stCxn id="5" idx="6"/>
            <a:endCxn id="6" idx="2"/>
          </p:cNvCxnSpPr>
          <p:nvPr/>
        </p:nvCxnSpPr>
        <p:spPr>
          <a:xfrm>
            <a:off x="1423356" y="4101253"/>
            <a:ext cx="10150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10" idx="1"/>
            <a:endCxn id="6" idx="5"/>
          </p:cNvCxnSpPr>
          <p:nvPr/>
        </p:nvCxnSpPr>
        <p:spPr>
          <a:xfrm flipH="1" flipV="1">
            <a:off x="2843369" y="4269363"/>
            <a:ext cx="481144" cy="7425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8" idx="7"/>
            <a:endCxn id="10" idx="3"/>
          </p:cNvCxnSpPr>
          <p:nvPr/>
        </p:nvCxnSpPr>
        <p:spPr>
          <a:xfrm flipV="1">
            <a:off x="2843368" y="5348127"/>
            <a:ext cx="481145" cy="6266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7" idx="6"/>
            <a:endCxn id="8" idx="2"/>
          </p:cNvCxnSpPr>
          <p:nvPr/>
        </p:nvCxnSpPr>
        <p:spPr>
          <a:xfrm>
            <a:off x="1423355" y="6142838"/>
            <a:ext cx="10150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7" idx="7"/>
            <a:endCxn id="6" idx="3"/>
          </p:cNvCxnSpPr>
          <p:nvPr/>
        </p:nvCxnSpPr>
        <p:spPr>
          <a:xfrm flipV="1">
            <a:off x="1353873" y="4269363"/>
            <a:ext cx="1154007" cy="17053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8" idx="0"/>
            <a:endCxn id="6" idx="4"/>
          </p:cNvCxnSpPr>
          <p:nvPr/>
        </p:nvCxnSpPr>
        <p:spPr>
          <a:xfrm flipV="1">
            <a:off x="2675624" y="4338997"/>
            <a:ext cx="1" cy="15660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81894" y="4872240"/>
            <a:ext cx="671979" cy="307777"/>
          </a:xfrm>
          <a:prstGeom prst="rect">
            <a:avLst/>
          </a:prstGeom>
          <a:noFill/>
        </p:spPr>
        <p:txBody>
          <a:bodyPr wrap="none" rtlCol="0">
            <a:spAutoFit/>
          </a:bodyPr>
          <a:lstStyle/>
          <a:p>
            <a:r>
              <a:rPr lang="en-US" sz="1400" dirty="0"/>
              <a:t>edges</a:t>
            </a:r>
            <a:endParaRPr lang="en-US" sz="1400" dirty="0"/>
          </a:p>
        </p:txBody>
      </p:sp>
      <p:cxnSp>
        <p:nvCxnSpPr>
          <p:cNvPr id="35" name="Straight Arrow Connector 34"/>
          <p:cNvCxnSpPr>
            <a:stCxn id="33" idx="3"/>
          </p:cNvCxnSpPr>
          <p:nvPr/>
        </p:nvCxnSpPr>
        <p:spPr>
          <a:xfrm flipV="1">
            <a:off x="1353873" y="4101253"/>
            <a:ext cx="577003" cy="92487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33" idx="3"/>
          </p:cNvCxnSpPr>
          <p:nvPr/>
        </p:nvCxnSpPr>
        <p:spPr>
          <a:xfrm>
            <a:off x="1353873" y="5026129"/>
            <a:ext cx="577003" cy="71992"/>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766418" y="2848940"/>
            <a:ext cx="671979" cy="307777"/>
          </a:xfrm>
          <a:prstGeom prst="rect">
            <a:avLst/>
          </a:prstGeom>
          <a:noFill/>
        </p:spPr>
        <p:txBody>
          <a:bodyPr wrap="none" rtlCol="0">
            <a:spAutoFit/>
          </a:bodyPr>
          <a:lstStyle/>
          <a:p>
            <a:r>
              <a:rPr lang="en-US" sz="1400" dirty="0"/>
              <a:t>nodes</a:t>
            </a:r>
            <a:endParaRPr lang="en-US" sz="1400" dirty="0"/>
          </a:p>
        </p:txBody>
      </p:sp>
      <p:cxnSp>
        <p:nvCxnSpPr>
          <p:cNvPr id="40" name="Straight Arrow Connector 39"/>
          <p:cNvCxnSpPr>
            <a:stCxn id="39" idx="2"/>
            <a:endCxn id="5" idx="0"/>
          </p:cNvCxnSpPr>
          <p:nvPr/>
        </p:nvCxnSpPr>
        <p:spPr>
          <a:xfrm flipH="1">
            <a:off x="1186130" y="3156717"/>
            <a:ext cx="916278" cy="706792"/>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39" idx="2"/>
            <a:endCxn id="6" idx="0"/>
          </p:cNvCxnSpPr>
          <p:nvPr/>
        </p:nvCxnSpPr>
        <p:spPr>
          <a:xfrm>
            <a:off x="2102408" y="3156717"/>
            <a:ext cx="573217" cy="706792"/>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5161784" y="3017569"/>
            <a:ext cx="2938607" cy="3477875"/>
          </a:xfrm>
          <a:prstGeom prst="rect">
            <a:avLst/>
          </a:prstGeom>
          <a:noFill/>
        </p:spPr>
        <p:txBody>
          <a:bodyPr wrap="square" rtlCol="0">
            <a:spAutoFit/>
          </a:bodyPr>
          <a:lstStyle/>
          <a:p>
            <a:pPr>
              <a:buClr>
                <a:srgbClr val="C00000"/>
              </a:buClr>
            </a:pPr>
            <a:r>
              <a:rPr lang="en-US" sz="2800" b="1" dirty="0">
                <a:latin typeface="Arial Narrow" panose="020B0606020202030204" pitchFamily="34" charset="0"/>
                <a:cs typeface="Arial Narrow" panose="020B0606020202030204" pitchFamily="34" charset="0"/>
              </a:rPr>
              <a:t>Types of graphs</a:t>
            </a:r>
            <a:endParaRPr lang="en-US" sz="2800" b="1" dirty="0">
              <a:latin typeface="Arial Narrow" panose="020B0606020202030204" pitchFamily="34" charset="0"/>
              <a:cs typeface="Arial Narrow" panose="020B0606020202030204" pitchFamily="34" charset="0"/>
            </a:endParaRPr>
          </a:p>
          <a:p>
            <a:pPr marL="342900" indent="-34290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Undirected</a:t>
            </a:r>
            <a:endParaRPr lang="en-US" sz="2400" dirty="0">
              <a:latin typeface="Arial Narrow" panose="020B0606020202030204" pitchFamily="34" charset="0"/>
              <a:cs typeface="Arial Narrow" panose="020B0606020202030204" pitchFamily="34" charset="0"/>
            </a:endParaRPr>
          </a:p>
          <a:p>
            <a:pPr marL="342900" indent="-34290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Directed</a:t>
            </a:r>
            <a:endParaRPr lang="en-US" sz="2400" dirty="0">
              <a:latin typeface="Arial Narrow" panose="020B0606020202030204" pitchFamily="34" charset="0"/>
              <a:cs typeface="Arial Narrow" panose="020B0606020202030204" pitchFamily="34" charset="0"/>
            </a:endParaRPr>
          </a:p>
          <a:p>
            <a:pPr marL="342900" indent="-34290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Unweighted</a:t>
            </a:r>
            <a:endParaRPr lang="en-US" sz="2400" dirty="0">
              <a:latin typeface="Arial Narrow" panose="020B0606020202030204" pitchFamily="34" charset="0"/>
              <a:cs typeface="Arial Narrow" panose="020B0606020202030204" pitchFamily="34" charset="0"/>
            </a:endParaRPr>
          </a:p>
          <a:p>
            <a:pPr marL="342900" indent="-34290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Weighted</a:t>
            </a:r>
            <a:endParaRPr lang="en-US" sz="2400" dirty="0">
              <a:latin typeface="Arial Narrow" panose="020B0606020202030204" pitchFamily="34" charset="0"/>
              <a:cs typeface="Arial Narrow" panose="020B0606020202030204" pitchFamily="34" charset="0"/>
            </a:endParaRPr>
          </a:p>
          <a:p>
            <a:pPr marL="342900" indent="-34290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Homogeneous</a:t>
            </a:r>
            <a:endParaRPr lang="en-US" sz="2400" dirty="0">
              <a:latin typeface="Arial Narrow" panose="020B0606020202030204" pitchFamily="34" charset="0"/>
              <a:cs typeface="Arial Narrow" panose="020B0606020202030204" pitchFamily="34" charset="0"/>
            </a:endParaRPr>
          </a:p>
          <a:p>
            <a:pPr marL="342900" indent="-34290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Heterogeneous</a:t>
            </a:r>
            <a:endParaRPr lang="en-US" sz="2400" dirty="0">
              <a:latin typeface="Arial Narrow" panose="020B0606020202030204" pitchFamily="34" charset="0"/>
              <a:cs typeface="Arial Narrow" panose="020B0606020202030204" pitchFamily="34" charset="0"/>
            </a:endParaRPr>
          </a:p>
          <a:p>
            <a:pPr marL="342900" indent="-34290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Labeled</a:t>
            </a:r>
            <a:endParaRPr lang="en-US" sz="2400" dirty="0">
              <a:latin typeface="Arial Narrow" panose="020B0606020202030204" pitchFamily="34" charset="0"/>
              <a:cs typeface="Arial Narrow" panose="020B0606020202030204" pitchFamily="34" charset="0"/>
            </a:endParaRPr>
          </a:p>
          <a:p>
            <a:pPr marL="342900" indent="-34290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Attributed</a:t>
            </a:r>
            <a:endParaRPr lang="en-US" sz="2400" dirty="0">
              <a:latin typeface="Arial Narrow" panose="020B0606020202030204" pitchFamily="34" charset="0"/>
              <a:cs typeface="Arial Narrow" panose="020B0606020202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Glimpse to History of Networks</a:t>
            </a:r>
            <a:endParaRPr lang="en-US" dirty="0"/>
          </a:p>
        </p:txBody>
      </p:sp>
      <p:sp>
        <p:nvSpPr>
          <p:cNvPr id="3" name="Content Placeholder 2"/>
          <p:cNvSpPr>
            <a:spLocks noGrp="1"/>
          </p:cNvSpPr>
          <p:nvPr>
            <p:ph idx="1"/>
          </p:nvPr>
        </p:nvSpPr>
        <p:spPr>
          <a:xfrm>
            <a:off x="128336" y="954237"/>
            <a:ext cx="8909302" cy="5265826"/>
          </a:xfrm>
        </p:spPr>
        <p:txBody>
          <a:bodyPr/>
          <a:lstStyle/>
          <a:p>
            <a:r>
              <a:rPr lang="en-US" dirty="0">
                <a:latin typeface="Arial Narrow" panose="020B0606020202030204"/>
                <a:cs typeface="Arial Narrow" panose="020B0606020202030204"/>
              </a:rPr>
              <a:t>(a) Leonhard Euler invented </a:t>
            </a:r>
            <a:r>
              <a:rPr lang="en-US" i="1" dirty="0">
                <a:solidFill>
                  <a:srgbClr val="FF0000"/>
                </a:solidFill>
                <a:latin typeface="Arial Narrow" panose="020B0606020202030204"/>
                <a:cs typeface="Arial Narrow" panose="020B0606020202030204"/>
              </a:rPr>
              <a:t>Graph Theory</a:t>
            </a:r>
            <a:r>
              <a:rPr lang="en-US" dirty="0">
                <a:solidFill>
                  <a:srgbClr val="FF0000"/>
                </a:solidFill>
                <a:latin typeface="Arial Narrow" panose="020B0606020202030204"/>
                <a:cs typeface="Arial Narrow" panose="020B0606020202030204"/>
              </a:rPr>
              <a:t> </a:t>
            </a:r>
            <a:endParaRPr lang="en-US" dirty="0">
              <a:solidFill>
                <a:srgbClr val="FF0000"/>
              </a:solidFill>
              <a:latin typeface="Arial Narrow" panose="020B0606020202030204"/>
              <a:cs typeface="Arial Narrow" panose="020B0606020202030204"/>
            </a:endParaRPr>
          </a:p>
          <a:p>
            <a:pPr lvl="1"/>
            <a:r>
              <a:rPr lang="en-US" sz="2000" dirty="0">
                <a:latin typeface="Arial Narrow" panose="020B0606020202030204"/>
                <a:cs typeface="Arial Narrow" panose="020B0606020202030204"/>
              </a:rPr>
              <a:t>while trying to show that a path crossing all bridges in Konigsberg does not exist</a:t>
            </a:r>
            <a:endParaRPr lang="en-US" sz="2000" dirty="0">
              <a:latin typeface="Arial Narrow" panose="020B0606020202030204"/>
              <a:cs typeface="Arial Narrow" panose="020B0606020202030204"/>
            </a:endParaRPr>
          </a:p>
          <a:p>
            <a:r>
              <a:rPr lang="en-US" dirty="0">
                <a:latin typeface="Arial Narrow" panose="020B0606020202030204"/>
                <a:cs typeface="Arial Narrow" panose="020B0606020202030204"/>
              </a:rPr>
              <a:t>(b) “Seven Bridges of Konigsberg” problem (1735)</a:t>
            </a:r>
            <a:endParaRPr lang="en-US" dirty="0">
              <a:latin typeface="Arial Narrow" panose="020B0606020202030204"/>
              <a:cs typeface="Arial Narrow" panose="020B0606020202030204"/>
            </a:endParaRPr>
          </a:p>
          <a:p>
            <a:pPr lvl="1"/>
            <a:r>
              <a:rPr lang="en-US" dirty="0">
                <a:latin typeface="Arial Narrow" panose="020B0606020202030204"/>
                <a:cs typeface="Arial Narrow" panose="020B0606020202030204"/>
              </a:rPr>
              <a:t>river sides are depicted as nodes and bridges as arcs</a:t>
            </a:r>
            <a:endParaRPr lang="en-US" dirty="0">
              <a:latin typeface="Arial Narrow" panose="020B0606020202030204"/>
              <a:cs typeface="Arial Narrow" panose="020B0606020202030204"/>
            </a:endParaRPr>
          </a:p>
        </p:txBody>
      </p:sp>
      <p:sp>
        <p:nvSpPr>
          <p:cNvPr id="4" name="Slide Number Placeholder 3"/>
          <p:cNvSpPr>
            <a:spLocks noGrp="1"/>
          </p:cNvSpPr>
          <p:nvPr>
            <p:ph type="sldNum" sz="quarter" idx="12"/>
          </p:nvPr>
        </p:nvSpPr>
        <p:spPr/>
        <p:txBody>
          <a:bodyPr/>
          <a:lstStyle/>
          <a:p>
            <a:pPr>
              <a:defRPr/>
            </a:pPr>
            <a:fld id="{2C470E22-D373-6647-9D03-6A2B13AA4177}" type="slidenum">
              <a:rPr lang="en-US" smtClean="0">
                <a:solidFill>
                  <a:prstClr val="black"/>
                </a:solidFill>
              </a:rPr>
            </a:fld>
            <a:endParaRPr lang="en-US">
              <a:solidFill>
                <a:prstClr val="black"/>
              </a:solidFill>
            </a:endParaRPr>
          </a:p>
        </p:txBody>
      </p:sp>
      <p:pic>
        <p:nvPicPr>
          <p:cNvPr id="8" name="Picture 7"/>
          <p:cNvPicPr>
            <a:picLocks noChangeAspect="1"/>
          </p:cNvPicPr>
          <p:nvPr/>
        </p:nvPicPr>
        <p:blipFill>
          <a:blip r:embed="rId1"/>
          <a:stretch>
            <a:fillRect/>
          </a:stretch>
        </p:blipFill>
        <p:spPr>
          <a:xfrm>
            <a:off x="1196225" y="2772424"/>
            <a:ext cx="6535623" cy="4114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Undirected Graph</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38329" y="1027097"/>
                <a:ext cx="4314268" cy="1840912"/>
              </a:xfrm>
            </p:spPr>
            <p:txBody>
              <a:bodyPr/>
              <a:lstStyle/>
              <a:p>
                <a14:m>
                  <m:oMath xmlns:m="http://schemas.openxmlformats.org/officeDocument/2006/math">
                    <m:r>
                      <a:rPr lang="en-US" i="1" dirty="0" smtClean="0">
                        <a:latin typeface="Cambria Math" panose="02040503050406030204" pitchFamily="18" charset="0"/>
                      </a:rPr>
                      <m:t>𝐺</m:t>
                    </m:r>
                    <m:r>
                      <a:rPr lang="en-US" i="1" dirty="0" smtClean="0">
                        <a:latin typeface="Cambria Math" panose="02040503050406030204" pitchFamily="18" charset="0"/>
                      </a:rPr>
                      <m:t> = (</m:t>
                    </m:r>
                    <m:r>
                      <a:rPr lang="en-US" i="1" dirty="0" smtClean="0">
                        <a:latin typeface="Cambria Math" panose="02040503050406030204" pitchFamily="18" charset="0"/>
                      </a:rPr>
                      <m:t>𝑉</m:t>
                    </m:r>
                    <m:r>
                      <a:rPr lang="en-US" i="1" dirty="0" smtClean="0">
                        <a:latin typeface="Cambria Math" panose="02040503050406030204" pitchFamily="18" charset="0"/>
                      </a:rPr>
                      <m:t>, </m:t>
                    </m:r>
                    <m:r>
                      <a:rPr lang="en-US" i="1" dirty="0" smtClean="0">
                        <a:latin typeface="Cambria Math" panose="02040503050406030204" pitchFamily="18" charset="0"/>
                      </a:rPr>
                      <m:t>𝐸</m:t>
                    </m:r>
                    <m:r>
                      <a:rPr lang="en-US" i="1" dirty="0" smtClean="0">
                        <a:latin typeface="Cambria Math" panose="02040503050406030204" pitchFamily="18" charset="0"/>
                      </a:rPr>
                      <m:t>)</m:t>
                    </m:r>
                  </m:oMath>
                </a14:m>
                <a:endParaRPr lang="en-US" dirty="0"/>
              </a:p>
              <a:p>
                <a14:m>
                  <m:oMath xmlns:m="http://schemas.openxmlformats.org/officeDocument/2006/math">
                    <m:r>
                      <a:rPr lang="en-US" b="0" i="1" dirty="0" smtClean="0">
                        <a:latin typeface="Cambria Math" panose="02040503050406030204" pitchFamily="18" charset="0"/>
                      </a:rPr>
                      <m:t>𝑉</m:t>
                    </m:r>
                  </m:oMath>
                </a14:m>
                <a:r>
                  <a:rPr lang="en-US" b="0" dirty="0"/>
                  <a:t> </a:t>
                </a:r>
                <a:r>
                  <a:rPr lang="en-US" dirty="0">
                    <a:latin typeface="Arial Narrow" panose="020B0606020202030204" pitchFamily="34" charset="0"/>
                    <a:cs typeface="Arial Narrow" panose="020B0606020202030204" pitchFamily="34" charset="0"/>
                  </a:rPr>
                  <a:t>is the set of vertices</a:t>
                </a:r>
                <a:endParaRPr lang="en-US" dirty="0">
                  <a:latin typeface="Arial Narrow" panose="020B0606020202030204" pitchFamily="34" charset="0"/>
                  <a:cs typeface="Arial Narrow" panose="020B0606020202030204" pitchFamily="34" charset="0"/>
                </a:endParaRPr>
              </a:p>
              <a:p>
                <a14:m>
                  <m:oMath xmlns:m="http://schemas.openxmlformats.org/officeDocument/2006/math">
                    <m:r>
                      <a:rPr lang="en-US" b="0" i="1" dirty="0" smtClean="0">
                        <a:latin typeface="Cambria Math" panose="02040503050406030204" pitchFamily="18" charset="0"/>
                      </a:rPr>
                      <m:t>𝐸</m:t>
                    </m:r>
                  </m:oMath>
                </a14:m>
                <a:r>
                  <a:rPr lang="en-US" b="0" dirty="0"/>
                  <a:t> </a:t>
                </a:r>
                <a:r>
                  <a:rPr lang="en-US" dirty="0">
                    <a:latin typeface="Arial Narrow" panose="020B0606020202030204" pitchFamily="34" charset="0"/>
                    <a:cs typeface="Arial Narrow" panose="020B0606020202030204" pitchFamily="34" charset="0"/>
                  </a:rPr>
                  <a:t>is the set of edges</a:t>
                </a:r>
                <a:endParaRPr lang="en-US" dirty="0">
                  <a:latin typeface="Arial Narrow" panose="020B0606020202030204" pitchFamily="34" charset="0"/>
                  <a:cs typeface="Arial Narrow" panose="020B0606020202030204" pitchFamily="34" charset="0"/>
                </a:endParaRPr>
              </a:p>
            </p:txBody>
          </p:sp>
        </mc:Choice>
        <mc:Fallback>
          <p:sp>
            <p:nvSpPr>
              <p:cNvPr id="3" name="Content Placeholder 2"/>
              <p:cNvSpPr>
                <a:spLocks noRot="1" noChangeAspect="1" noMove="1" noResize="1" noEditPoints="1" noAdjustHandles="1" noChangeArrowheads="1" noChangeShapeType="1" noTextEdit="1"/>
              </p:cNvSpPr>
              <p:nvPr>
                <p:ph idx="1"/>
              </p:nvPr>
            </p:nvSpPr>
            <p:spPr>
              <a:xfrm>
                <a:off x="138329" y="1027097"/>
                <a:ext cx="4314268" cy="1840912"/>
              </a:xfrm>
              <a:blipFill rotWithShape="1">
                <a:blip r:embed="rId1"/>
                <a:stretch>
                  <a:fillRect l="-12" t="-16" r="14" b="19"/>
                </a:stretch>
              </a:blipFill>
            </p:spPr>
            <p:txBody>
              <a:bodyPr/>
              <a:lstStyle/>
              <a:p>
                <a:r>
                  <a:rPr lang="en-US" altLang="en-US">
                    <a:noFill/>
                  </a:rPr>
                  <a:t> </a:t>
                </a:r>
              </a:p>
            </p:txBody>
          </p:sp>
        </mc:Fallback>
      </mc:AlternateContent>
      <p:sp>
        <p:nvSpPr>
          <p:cNvPr id="4" name="Slide Number Placeholder 3"/>
          <p:cNvSpPr>
            <a:spLocks noGrp="1"/>
          </p:cNvSpPr>
          <p:nvPr>
            <p:ph type="sldNum" sz="quarter" idx="12"/>
          </p:nvPr>
        </p:nvSpPr>
        <p:spPr/>
        <p:txBody>
          <a:bodyPr/>
          <a:lstStyle/>
          <a:p>
            <a:fld id="{7DDB18E5-7873-004C-89E2-3D5FBE800FEC}" type="slidenum">
              <a:rPr lang="en-US" altLang="en-US" smtClean="0"/>
            </a:fld>
            <a:endParaRPr lang="en-US" altLang="en-US"/>
          </a:p>
        </p:txBody>
      </p:sp>
      <p:sp>
        <p:nvSpPr>
          <p:cNvPr id="5" name="Oval 4"/>
          <p:cNvSpPr/>
          <p:nvPr/>
        </p:nvSpPr>
        <p:spPr>
          <a:xfrm>
            <a:off x="5359043" y="2513724"/>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n-US" dirty="0"/>
          </a:p>
        </p:txBody>
      </p:sp>
      <p:sp>
        <p:nvSpPr>
          <p:cNvPr id="6" name="Oval 5"/>
          <p:cNvSpPr/>
          <p:nvPr/>
        </p:nvSpPr>
        <p:spPr>
          <a:xfrm>
            <a:off x="6848538" y="2513724"/>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n-US" dirty="0"/>
          </a:p>
        </p:txBody>
      </p:sp>
      <p:sp>
        <p:nvSpPr>
          <p:cNvPr id="7" name="Oval 6"/>
          <p:cNvSpPr/>
          <p:nvPr/>
        </p:nvSpPr>
        <p:spPr>
          <a:xfrm>
            <a:off x="5359042" y="4555309"/>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endParaRPr lang="en-US" dirty="0"/>
          </a:p>
        </p:txBody>
      </p:sp>
      <p:sp>
        <p:nvSpPr>
          <p:cNvPr id="8" name="Oval 7"/>
          <p:cNvSpPr/>
          <p:nvPr/>
        </p:nvSpPr>
        <p:spPr>
          <a:xfrm>
            <a:off x="6848537" y="4555309"/>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n-US" dirty="0"/>
          </a:p>
        </p:txBody>
      </p:sp>
      <p:sp>
        <p:nvSpPr>
          <p:cNvPr id="9" name="Oval 8"/>
          <p:cNvSpPr/>
          <p:nvPr/>
        </p:nvSpPr>
        <p:spPr>
          <a:xfrm>
            <a:off x="7665171" y="3592488"/>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n-US" dirty="0"/>
          </a:p>
        </p:txBody>
      </p:sp>
      <p:cxnSp>
        <p:nvCxnSpPr>
          <p:cNvPr id="10" name="Straight Connector 9"/>
          <p:cNvCxnSpPr>
            <a:stCxn id="5" idx="6"/>
            <a:endCxn id="6" idx="2"/>
          </p:cNvCxnSpPr>
          <p:nvPr/>
        </p:nvCxnSpPr>
        <p:spPr>
          <a:xfrm>
            <a:off x="5833496" y="2751468"/>
            <a:ext cx="10150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9" idx="1"/>
            <a:endCxn id="6" idx="5"/>
          </p:cNvCxnSpPr>
          <p:nvPr/>
        </p:nvCxnSpPr>
        <p:spPr>
          <a:xfrm flipH="1" flipV="1">
            <a:off x="7253509" y="2919578"/>
            <a:ext cx="481144" cy="7425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8" idx="7"/>
            <a:endCxn id="9" idx="3"/>
          </p:cNvCxnSpPr>
          <p:nvPr/>
        </p:nvCxnSpPr>
        <p:spPr>
          <a:xfrm flipV="1">
            <a:off x="7253508" y="3998342"/>
            <a:ext cx="481145" cy="6266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8" idx="2"/>
          </p:cNvCxnSpPr>
          <p:nvPr/>
        </p:nvCxnSpPr>
        <p:spPr>
          <a:xfrm>
            <a:off x="5833495" y="4793053"/>
            <a:ext cx="10150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9" idx="2"/>
            <a:endCxn id="5" idx="5"/>
          </p:cNvCxnSpPr>
          <p:nvPr/>
        </p:nvCxnSpPr>
        <p:spPr>
          <a:xfrm flipH="1" flipV="1">
            <a:off x="5764014" y="2919578"/>
            <a:ext cx="1901157" cy="91065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8" name="Content Placeholder 2"/>
              <p:cNvSpPr txBox="1"/>
              <p:nvPr/>
            </p:nvSpPr>
            <p:spPr bwMode="auto">
              <a:xfrm>
                <a:off x="257731" y="5003050"/>
                <a:ext cx="5575763" cy="7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14:m>
                  <m:oMath xmlns:m="http://schemas.openxmlformats.org/officeDocument/2006/math">
                    <m:r>
                      <a:rPr lang="en-US" sz="2400" b="0" i="1" dirty="0" smtClean="0">
                        <a:latin typeface="Cambria Math" panose="02040503050406030204" pitchFamily="18" charset="0"/>
                      </a:rPr>
                      <m:t>𝑉</m:t>
                    </m:r>
                    <m:r>
                      <a:rPr lang="en-US" sz="2400" b="0" i="1" dirty="0" smtClean="0">
                        <a:latin typeface="Cambria Math" panose="02040503050406030204" pitchFamily="18" charset="0"/>
                      </a:rPr>
                      <m:t>=</m:t>
                    </m:r>
                    <m:d>
                      <m:dPr>
                        <m:begChr m:val="{"/>
                        <m:endChr m:val="}"/>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1</m:t>
                        </m:r>
                        <m:r>
                          <a:rPr lang="en-US" sz="2400" b="0" i="1" dirty="0" smtClean="0">
                            <a:latin typeface="Cambria Math" panose="02040503050406030204" pitchFamily="18" charset="0"/>
                          </a:rPr>
                          <m:t>, </m:t>
                        </m:r>
                        <m:r>
                          <a:rPr lang="en-US" sz="2400" b="0" i="1" dirty="0" smtClean="0">
                            <a:latin typeface="Cambria Math" panose="02040503050406030204" pitchFamily="18" charset="0"/>
                          </a:rPr>
                          <m:t>2</m:t>
                        </m:r>
                        <m:r>
                          <a:rPr lang="en-US" sz="2400" b="0" i="1" dirty="0" smtClean="0">
                            <a:latin typeface="Cambria Math" panose="02040503050406030204" pitchFamily="18" charset="0"/>
                          </a:rPr>
                          <m:t>, </m:t>
                        </m:r>
                        <m:r>
                          <a:rPr lang="en-US" sz="2400" b="0" i="1" dirty="0" smtClean="0">
                            <a:latin typeface="Cambria Math" panose="02040503050406030204" pitchFamily="18" charset="0"/>
                          </a:rPr>
                          <m:t>3</m:t>
                        </m:r>
                        <m:r>
                          <a:rPr lang="en-US" sz="2400" b="0" i="1" dirty="0" smtClean="0">
                            <a:latin typeface="Cambria Math" panose="02040503050406030204" pitchFamily="18" charset="0"/>
                          </a:rPr>
                          <m:t>, </m:t>
                        </m:r>
                        <m:r>
                          <a:rPr lang="en-US" sz="2400" b="0" i="1" dirty="0" smtClean="0">
                            <a:latin typeface="Cambria Math" panose="02040503050406030204" pitchFamily="18" charset="0"/>
                          </a:rPr>
                          <m:t>4</m:t>
                        </m:r>
                        <m:r>
                          <a:rPr lang="en-US" sz="2400" b="0" i="1" dirty="0" smtClean="0">
                            <a:latin typeface="Cambria Math" panose="02040503050406030204" pitchFamily="18" charset="0"/>
                          </a:rPr>
                          <m:t>, </m:t>
                        </m:r>
                        <m:r>
                          <a:rPr lang="en-US" sz="2400" b="0" i="1" dirty="0" smtClean="0">
                            <a:latin typeface="Cambria Math" panose="02040503050406030204" pitchFamily="18" charset="0"/>
                          </a:rPr>
                          <m:t>5</m:t>
                        </m:r>
                      </m:e>
                    </m:d>
                  </m:oMath>
                </a14:m>
                <a:endParaRPr lang="en-US" sz="2400" b="0" dirty="0"/>
              </a:p>
              <a:p>
                <a14:m>
                  <m:oMath xmlns:m="http://schemas.openxmlformats.org/officeDocument/2006/math">
                    <m:r>
                      <a:rPr lang="en-US" sz="2400" b="0" i="1" dirty="0" smtClean="0">
                        <a:latin typeface="Cambria Math" panose="02040503050406030204" pitchFamily="18" charset="0"/>
                      </a:rPr>
                      <m:t>𝐸</m:t>
                    </m:r>
                    <m:r>
                      <a:rPr lang="en-US" sz="2400" b="0" i="1" dirty="0" smtClean="0">
                        <a:latin typeface="Cambria Math" panose="02040503050406030204" pitchFamily="18" charset="0"/>
                      </a:rPr>
                      <m:t>={</m:t>
                    </m:r>
                    <m:d>
                      <m:dPr>
                        <m:begChr m:val="{"/>
                        <m:endChr m:val="}"/>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1</m:t>
                        </m:r>
                        <m:r>
                          <a:rPr lang="en-US" sz="2400" b="0" i="1" dirty="0" smtClean="0">
                            <a:latin typeface="Cambria Math" panose="02040503050406030204" pitchFamily="18" charset="0"/>
                          </a:rPr>
                          <m:t>, </m:t>
                        </m:r>
                        <m:r>
                          <a:rPr lang="en-US" sz="2400" b="0" i="1" dirty="0" smtClean="0">
                            <a:latin typeface="Cambria Math" panose="02040503050406030204" pitchFamily="18" charset="0"/>
                          </a:rPr>
                          <m:t>2</m:t>
                        </m:r>
                      </m:e>
                    </m:d>
                    <m:r>
                      <a:rPr lang="en-US" sz="2400" b="0" i="1" dirty="0" smtClean="0">
                        <a:latin typeface="Cambria Math" panose="02040503050406030204" pitchFamily="18" charset="0"/>
                      </a:rPr>
                      <m:t>, </m:t>
                    </m:r>
                    <m:d>
                      <m:dPr>
                        <m:begChr m:val="{"/>
                        <m:endChr m:val="}"/>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1</m:t>
                        </m:r>
                        <m:r>
                          <a:rPr lang="en-US" sz="2400" b="0" i="1" dirty="0" smtClean="0">
                            <a:latin typeface="Cambria Math" panose="02040503050406030204" pitchFamily="18" charset="0"/>
                          </a:rPr>
                          <m:t>, </m:t>
                        </m:r>
                        <m:r>
                          <a:rPr lang="en-US" sz="2400" b="0" i="1" dirty="0" smtClean="0">
                            <a:latin typeface="Cambria Math" panose="02040503050406030204" pitchFamily="18" charset="0"/>
                          </a:rPr>
                          <m:t>3</m:t>
                        </m:r>
                      </m:e>
                    </m:d>
                    <m:r>
                      <a:rPr lang="en-US" sz="2400" b="0" i="1" dirty="0" smtClean="0">
                        <a:latin typeface="Cambria Math" panose="02040503050406030204" pitchFamily="18" charset="0"/>
                      </a:rPr>
                      <m:t>, </m:t>
                    </m:r>
                    <m:d>
                      <m:dPr>
                        <m:begChr m:val="{"/>
                        <m:endChr m:val="}"/>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2</m:t>
                        </m:r>
                        <m:r>
                          <a:rPr lang="en-US" sz="2400" b="0" i="1" dirty="0" smtClean="0">
                            <a:latin typeface="Cambria Math" panose="02040503050406030204" pitchFamily="18" charset="0"/>
                          </a:rPr>
                          <m:t>, </m:t>
                        </m:r>
                        <m:r>
                          <a:rPr lang="en-US" sz="2400" b="0" i="1" dirty="0" smtClean="0">
                            <a:latin typeface="Cambria Math" panose="02040503050406030204" pitchFamily="18" charset="0"/>
                          </a:rPr>
                          <m:t>3</m:t>
                        </m:r>
                      </m:e>
                    </m:d>
                    <m:r>
                      <a:rPr lang="en-US" sz="2400" b="0" i="1" dirty="0" smtClean="0">
                        <a:latin typeface="Cambria Math" panose="02040503050406030204" pitchFamily="18" charset="0"/>
                      </a:rPr>
                      <m:t>, </m:t>
                    </m:r>
                    <m:d>
                      <m:dPr>
                        <m:begChr m:val="{"/>
                        <m:endChr m:val="}"/>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3</m:t>
                        </m:r>
                        <m:r>
                          <a:rPr lang="en-US" sz="2400" b="0" i="1" dirty="0" smtClean="0">
                            <a:latin typeface="Cambria Math" panose="02040503050406030204" pitchFamily="18" charset="0"/>
                          </a:rPr>
                          <m:t>, </m:t>
                        </m:r>
                        <m:r>
                          <a:rPr lang="en-US" sz="2400" b="0" i="1" dirty="0" smtClean="0">
                            <a:latin typeface="Cambria Math" panose="02040503050406030204" pitchFamily="18" charset="0"/>
                          </a:rPr>
                          <m:t>4</m:t>
                        </m:r>
                      </m:e>
                    </m:d>
                    <m:r>
                      <a:rPr lang="en-US" sz="2400" b="0" i="1" dirty="0" smtClean="0">
                        <a:latin typeface="Cambria Math" panose="02040503050406030204" pitchFamily="18" charset="0"/>
                      </a:rPr>
                      <m:t>, {</m:t>
                    </m:r>
                    <m:r>
                      <a:rPr lang="en-US" sz="2400" b="0" i="1" dirty="0" smtClean="0">
                        <a:latin typeface="Cambria Math" panose="02040503050406030204" pitchFamily="18" charset="0"/>
                      </a:rPr>
                      <m:t>4</m:t>
                    </m:r>
                    <m:r>
                      <a:rPr lang="en-US" sz="2400" b="0" i="1" dirty="0" smtClean="0">
                        <a:latin typeface="Cambria Math" panose="02040503050406030204" pitchFamily="18" charset="0"/>
                      </a:rPr>
                      <m:t>, </m:t>
                    </m:r>
                    <m:r>
                      <a:rPr lang="en-US" sz="2400" b="0" i="1" dirty="0" smtClean="0">
                        <a:latin typeface="Cambria Math" panose="02040503050406030204" pitchFamily="18" charset="0"/>
                      </a:rPr>
                      <m:t>5</m:t>
                    </m:r>
                    <m:r>
                      <a:rPr lang="en-US" sz="2400" b="0" i="1" dirty="0" smtClean="0">
                        <a:latin typeface="Cambria Math" panose="02040503050406030204" pitchFamily="18" charset="0"/>
                      </a:rPr>
                      <m:t>}}</m:t>
                    </m:r>
                  </m:oMath>
                </a14:m>
                <a:endParaRPr lang="en-US" sz="2400" b="0" dirty="0"/>
              </a:p>
              <a:p>
                <a:pPr marL="0" indent="0">
                  <a:buNone/>
                </a:pPr>
                <a:endParaRPr lang="en-US" sz="2400" b="0" dirty="0"/>
              </a:p>
            </p:txBody>
          </p:sp>
        </mc:Choice>
        <mc:Fallback>
          <p:sp>
            <p:nvSpPr>
              <p:cNvPr id="28" name="Content Placeholder 2"/>
              <p:cNvSpPr txBox="1">
                <a:spLocks noRot="1" noChangeAspect="1" noMove="1" noResize="1" noEditPoints="1" noAdjustHandles="1" noChangeArrowheads="1" noChangeShapeType="1" noTextEdit="1"/>
              </p:cNvSpPr>
              <p:nvPr/>
            </p:nvSpPr>
            <p:spPr bwMode="auto">
              <a:xfrm>
                <a:off x="257731" y="5003050"/>
                <a:ext cx="5575763" cy="784401"/>
              </a:xfrm>
              <a:prstGeom prst="rect">
                <a:avLst/>
              </a:prstGeom>
              <a:blipFill rotWithShape="1">
                <a:blip r:embed="rId2"/>
                <a:stretch>
                  <a:fillRect l="-10" t="-66" r="7" b="-11089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Directed Graph</a:t>
            </a:r>
            <a:endParaRPr lang="en-US" dirty="0"/>
          </a:p>
        </p:txBody>
      </p:sp>
      <p:sp>
        <p:nvSpPr>
          <p:cNvPr id="4" name="Slide Number Placeholder 3"/>
          <p:cNvSpPr>
            <a:spLocks noGrp="1"/>
          </p:cNvSpPr>
          <p:nvPr>
            <p:ph type="sldNum" sz="quarter" idx="12"/>
          </p:nvPr>
        </p:nvSpPr>
        <p:spPr/>
        <p:txBody>
          <a:bodyPr/>
          <a:lstStyle/>
          <a:p>
            <a:fld id="{7DDB18E5-7873-004C-89E2-3D5FBE800FEC}" type="slidenum">
              <a:rPr lang="en-US" altLang="en-US" smtClean="0"/>
            </a:fld>
            <a:endParaRPr lang="en-US" altLang="en-US"/>
          </a:p>
        </p:txBody>
      </p:sp>
      <p:sp>
        <p:nvSpPr>
          <p:cNvPr id="5" name="Oval 4"/>
          <p:cNvSpPr/>
          <p:nvPr/>
        </p:nvSpPr>
        <p:spPr>
          <a:xfrm>
            <a:off x="545873" y="3026188"/>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n-US" dirty="0"/>
          </a:p>
        </p:txBody>
      </p:sp>
      <p:sp>
        <p:nvSpPr>
          <p:cNvPr id="6" name="Oval 5"/>
          <p:cNvSpPr/>
          <p:nvPr/>
        </p:nvSpPr>
        <p:spPr>
          <a:xfrm>
            <a:off x="2035368" y="3026188"/>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n-US" dirty="0"/>
          </a:p>
        </p:txBody>
      </p:sp>
      <p:sp>
        <p:nvSpPr>
          <p:cNvPr id="7" name="Oval 6"/>
          <p:cNvSpPr/>
          <p:nvPr/>
        </p:nvSpPr>
        <p:spPr>
          <a:xfrm>
            <a:off x="545872" y="5067773"/>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endParaRPr lang="en-US" dirty="0"/>
          </a:p>
        </p:txBody>
      </p:sp>
      <p:sp>
        <p:nvSpPr>
          <p:cNvPr id="8" name="Oval 7"/>
          <p:cNvSpPr/>
          <p:nvPr/>
        </p:nvSpPr>
        <p:spPr>
          <a:xfrm>
            <a:off x="2035367" y="5067773"/>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n-US" dirty="0"/>
          </a:p>
        </p:txBody>
      </p:sp>
      <p:sp>
        <p:nvSpPr>
          <p:cNvPr id="9" name="Oval 8"/>
          <p:cNvSpPr/>
          <p:nvPr/>
        </p:nvSpPr>
        <p:spPr>
          <a:xfrm>
            <a:off x="2852001" y="4104952"/>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n-US" dirty="0"/>
          </a:p>
        </p:txBody>
      </p:sp>
      <p:cxnSp>
        <p:nvCxnSpPr>
          <p:cNvPr id="10" name="Straight Connector 9"/>
          <p:cNvCxnSpPr>
            <a:stCxn id="5" idx="6"/>
            <a:endCxn id="6" idx="2"/>
          </p:cNvCxnSpPr>
          <p:nvPr/>
        </p:nvCxnSpPr>
        <p:spPr>
          <a:xfrm>
            <a:off x="1020326" y="3263932"/>
            <a:ext cx="1015042" cy="0"/>
          </a:xfrm>
          <a:prstGeom prst="line">
            <a:avLst/>
          </a:prstGeom>
          <a:ln w="3810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9" idx="1"/>
            <a:endCxn id="6" idx="5"/>
          </p:cNvCxnSpPr>
          <p:nvPr/>
        </p:nvCxnSpPr>
        <p:spPr>
          <a:xfrm flipH="1" flipV="1">
            <a:off x="2440339" y="3432042"/>
            <a:ext cx="481144" cy="742544"/>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8" idx="7"/>
            <a:endCxn id="9" idx="3"/>
          </p:cNvCxnSpPr>
          <p:nvPr/>
        </p:nvCxnSpPr>
        <p:spPr>
          <a:xfrm flipV="1">
            <a:off x="2440338" y="4510806"/>
            <a:ext cx="481145" cy="626601"/>
          </a:xfrm>
          <a:prstGeom prst="line">
            <a:avLst/>
          </a:prstGeom>
          <a:ln w="3810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8" idx="2"/>
          </p:cNvCxnSpPr>
          <p:nvPr/>
        </p:nvCxnSpPr>
        <p:spPr>
          <a:xfrm>
            <a:off x="1020325" y="5305517"/>
            <a:ext cx="1015042" cy="0"/>
          </a:xfrm>
          <a:prstGeom prst="line">
            <a:avLst/>
          </a:prstGeom>
          <a:ln w="3810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9" idx="2"/>
            <a:endCxn id="5" idx="5"/>
          </p:cNvCxnSpPr>
          <p:nvPr/>
        </p:nvCxnSpPr>
        <p:spPr>
          <a:xfrm flipH="1" flipV="1">
            <a:off x="950844" y="3432042"/>
            <a:ext cx="1901157" cy="910654"/>
          </a:xfrm>
          <a:prstGeom prst="line">
            <a:avLst/>
          </a:prstGeom>
          <a:ln w="38100">
            <a:solidFill>
              <a:schemeClr val="tx1"/>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8" name="Content Placeholder 2"/>
              <p:cNvSpPr txBox="1"/>
              <p:nvPr/>
            </p:nvSpPr>
            <p:spPr bwMode="auto">
              <a:xfrm>
                <a:off x="257731" y="5894292"/>
                <a:ext cx="5575763" cy="7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14:m>
                  <m:oMath xmlns:m="http://schemas.openxmlformats.org/officeDocument/2006/math">
                    <m:r>
                      <a:rPr lang="en-US" sz="2400" b="0" i="1" dirty="0" smtClean="0">
                        <a:latin typeface="Cambria Math" panose="02040503050406030204" pitchFamily="18" charset="0"/>
                      </a:rPr>
                      <m:t>𝑉</m:t>
                    </m:r>
                    <m:r>
                      <a:rPr lang="en-US" sz="2400" b="0" i="1" dirty="0" smtClean="0">
                        <a:latin typeface="Cambria Math" panose="02040503050406030204" pitchFamily="18" charset="0"/>
                      </a:rPr>
                      <m:t>=</m:t>
                    </m:r>
                    <m:d>
                      <m:dPr>
                        <m:begChr m:val="{"/>
                        <m:endChr m:val="}"/>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1</m:t>
                        </m:r>
                        <m:r>
                          <a:rPr lang="en-US" sz="2400" b="0" i="1" dirty="0" smtClean="0">
                            <a:latin typeface="Cambria Math" panose="02040503050406030204" pitchFamily="18" charset="0"/>
                          </a:rPr>
                          <m:t>, </m:t>
                        </m:r>
                        <m:r>
                          <a:rPr lang="en-US" sz="2400" b="0" i="1" dirty="0" smtClean="0">
                            <a:latin typeface="Cambria Math" panose="02040503050406030204" pitchFamily="18" charset="0"/>
                          </a:rPr>
                          <m:t>2</m:t>
                        </m:r>
                        <m:r>
                          <a:rPr lang="en-US" sz="2400" b="0" i="1" dirty="0" smtClean="0">
                            <a:latin typeface="Cambria Math" panose="02040503050406030204" pitchFamily="18" charset="0"/>
                          </a:rPr>
                          <m:t>, </m:t>
                        </m:r>
                        <m:r>
                          <a:rPr lang="en-US" sz="2400" b="0" i="1" dirty="0" smtClean="0">
                            <a:latin typeface="Cambria Math" panose="02040503050406030204" pitchFamily="18" charset="0"/>
                          </a:rPr>
                          <m:t>3</m:t>
                        </m:r>
                        <m:r>
                          <a:rPr lang="en-US" sz="2400" b="0" i="1" dirty="0" smtClean="0">
                            <a:latin typeface="Cambria Math" panose="02040503050406030204" pitchFamily="18" charset="0"/>
                          </a:rPr>
                          <m:t>, </m:t>
                        </m:r>
                        <m:r>
                          <a:rPr lang="en-US" sz="2400" b="0" i="1" dirty="0" smtClean="0">
                            <a:latin typeface="Cambria Math" panose="02040503050406030204" pitchFamily="18" charset="0"/>
                          </a:rPr>
                          <m:t>4</m:t>
                        </m:r>
                        <m:r>
                          <a:rPr lang="en-US" sz="2400" b="0" i="1" dirty="0" smtClean="0">
                            <a:latin typeface="Cambria Math" panose="02040503050406030204" pitchFamily="18" charset="0"/>
                          </a:rPr>
                          <m:t>, </m:t>
                        </m:r>
                        <m:r>
                          <a:rPr lang="en-US" sz="2400" b="0" i="1" dirty="0" smtClean="0">
                            <a:latin typeface="Cambria Math" panose="02040503050406030204" pitchFamily="18" charset="0"/>
                          </a:rPr>
                          <m:t>5</m:t>
                        </m:r>
                      </m:e>
                    </m:d>
                  </m:oMath>
                </a14:m>
                <a:endParaRPr lang="en-US" sz="2400" b="0" dirty="0"/>
              </a:p>
              <a:p>
                <a14:m>
                  <m:oMath xmlns:m="http://schemas.openxmlformats.org/officeDocument/2006/math">
                    <m:r>
                      <a:rPr lang="en-US" sz="2400" b="0" i="1" dirty="0" smtClean="0">
                        <a:latin typeface="Cambria Math" panose="02040503050406030204" pitchFamily="18" charset="0"/>
                      </a:rPr>
                      <m:t>𝐸</m:t>
                    </m:r>
                    <m:r>
                      <a:rPr lang="en-US" sz="2400" b="0" i="1" dirty="0" smtClean="0">
                        <a:latin typeface="Cambria Math" panose="02040503050406030204" pitchFamily="18" charset="0"/>
                      </a:rPr>
                      <m:t>={</m:t>
                    </m:r>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2</m:t>
                        </m:r>
                        <m:r>
                          <a:rPr lang="en-US" sz="2400" b="0" i="1" dirty="0" smtClean="0">
                            <a:latin typeface="Cambria Math" panose="02040503050406030204" pitchFamily="18" charset="0"/>
                          </a:rPr>
                          <m:t>, </m:t>
                        </m:r>
                        <m:r>
                          <a:rPr lang="en-US" sz="2400" b="0" i="1" dirty="0" smtClean="0">
                            <a:latin typeface="Cambria Math" panose="02040503050406030204" pitchFamily="18" charset="0"/>
                          </a:rPr>
                          <m:t>1</m:t>
                        </m:r>
                      </m:e>
                    </m:d>
                    <m:r>
                      <a:rPr lang="en-US" sz="2400" b="0" i="1" dirty="0" smtClean="0">
                        <a:latin typeface="Cambria Math" panose="02040503050406030204" pitchFamily="18" charset="0"/>
                      </a:rPr>
                      <m:t>,</m:t>
                    </m:r>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1</m:t>
                        </m:r>
                        <m:r>
                          <a:rPr lang="en-US" sz="2400" b="0" i="1" dirty="0" smtClean="0">
                            <a:latin typeface="Cambria Math" panose="02040503050406030204" pitchFamily="18" charset="0"/>
                          </a:rPr>
                          <m:t>, </m:t>
                        </m:r>
                        <m:r>
                          <a:rPr lang="en-US" sz="2400" b="0" i="1" dirty="0" smtClean="0">
                            <a:latin typeface="Cambria Math" panose="02040503050406030204" pitchFamily="18" charset="0"/>
                          </a:rPr>
                          <m:t>3</m:t>
                        </m:r>
                      </m:e>
                    </m:d>
                    <m:r>
                      <a:rPr lang="en-US" sz="2400" b="0" i="1" dirty="0" smtClean="0">
                        <a:latin typeface="Cambria Math" panose="02040503050406030204" pitchFamily="18" charset="0"/>
                      </a:rPr>
                      <m:t>,</m:t>
                    </m:r>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3</m:t>
                        </m:r>
                        <m:r>
                          <a:rPr lang="en-US" sz="2400" b="0" i="1" dirty="0" smtClean="0">
                            <a:latin typeface="Cambria Math" panose="02040503050406030204" pitchFamily="18" charset="0"/>
                          </a:rPr>
                          <m:t>, </m:t>
                        </m:r>
                        <m:r>
                          <a:rPr lang="en-US" sz="2400" b="0" i="1" dirty="0" smtClean="0">
                            <a:latin typeface="Cambria Math" panose="02040503050406030204" pitchFamily="18" charset="0"/>
                          </a:rPr>
                          <m:t>2</m:t>
                        </m:r>
                      </m:e>
                    </m:d>
                    <m:r>
                      <a:rPr lang="en-US" sz="2400" b="0" i="1" dirty="0" smtClean="0">
                        <a:latin typeface="Cambria Math" panose="02040503050406030204" pitchFamily="18" charset="0"/>
                      </a:rPr>
                      <m:t>, (</m:t>
                    </m:r>
                    <m:r>
                      <a:rPr lang="en-US" sz="2400" b="0" i="1" dirty="0" smtClean="0">
                        <a:latin typeface="Cambria Math" panose="02040503050406030204" pitchFamily="18" charset="0"/>
                      </a:rPr>
                      <m:t>3</m:t>
                    </m:r>
                    <m:r>
                      <a:rPr lang="en-US" sz="2400" b="0" i="1" dirty="0" smtClean="0">
                        <a:latin typeface="Cambria Math" panose="02040503050406030204" pitchFamily="18" charset="0"/>
                      </a:rPr>
                      <m:t>, </m:t>
                    </m:r>
                    <m:r>
                      <a:rPr lang="en-US" sz="2400" b="0" i="1" dirty="0" smtClean="0">
                        <a:latin typeface="Cambria Math" panose="02040503050406030204" pitchFamily="18" charset="0"/>
                      </a:rPr>
                      <m:t>4</m:t>
                    </m:r>
                    <m:r>
                      <a:rPr lang="en-US" sz="2400" b="0" i="1" dirty="0" smtClean="0">
                        <a:latin typeface="Cambria Math" panose="02040503050406030204" pitchFamily="18" charset="0"/>
                      </a:rPr>
                      <m:t>), (</m:t>
                    </m:r>
                    <m:r>
                      <a:rPr lang="en-US" sz="2400" b="0" i="1" dirty="0" smtClean="0">
                        <a:latin typeface="Cambria Math" panose="02040503050406030204" pitchFamily="18" charset="0"/>
                      </a:rPr>
                      <m:t>4</m:t>
                    </m:r>
                    <m:r>
                      <a:rPr lang="en-US" sz="2400" b="0" i="1" dirty="0" smtClean="0">
                        <a:latin typeface="Cambria Math" panose="02040503050406030204" pitchFamily="18" charset="0"/>
                      </a:rPr>
                      <m:t>, </m:t>
                    </m:r>
                    <m:r>
                      <a:rPr lang="en-US" sz="2400" b="0" i="1" dirty="0" smtClean="0">
                        <a:latin typeface="Cambria Math" panose="02040503050406030204" pitchFamily="18" charset="0"/>
                      </a:rPr>
                      <m:t>5</m:t>
                    </m:r>
                    <m:r>
                      <a:rPr lang="en-US" sz="2400" b="0" i="1" dirty="0" smtClean="0">
                        <a:latin typeface="Cambria Math" panose="02040503050406030204" pitchFamily="18" charset="0"/>
                      </a:rPr>
                      <m:t>)}</m:t>
                    </m:r>
                  </m:oMath>
                </a14:m>
                <a:endParaRPr lang="en-US" sz="2400" b="0" dirty="0"/>
              </a:p>
              <a:p>
                <a:pPr marL="0" indent="0">
                  <a:buNone/>
                </a:pPr>
                <a:endParaRPr lang="en-US" sz="2400" b="0" dirty="0"/>
              </a:p>
            </p:txBody>
          </p:sp>
        </mc:Choice>
        <mc:Fallback>
          <p:sp>
            <p:nvSpPr>
              <p:cNvPr id="28" name="Content Placeholder 2"/>
              <p:cNvSpPr txBox="1">
                <a:spLocks noRot="1" noChangeAspect="1" noMove="1" noResize="1" noEditPoints="1" noAdjustHandles="1" noChangeArrowheads="1" noChangeShapeType="1" noTextEdit="1"/>
              </p:cNvSpPr>
              <p:nvPr/>
            </p:nvSpPr>
            <p:spPr bwMode="auto">
              <a:xfrm>
                <a:off x="257731" y="5894292"/>
                <a:ext cx="5575763" cy="784401"/>
              </a:xfrm>
              <a:prstGeom prst="rect">
                <a:avLst/>
              </a:prstGeom>
              <a:blipFill rotWithShape="1">
                <a:blip r:embed="rId1"/>
                <a:stretch>
                  <a:fillRect l="-10" t="-28" r="7" b="-11093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4" name="Content Placeholder 2"/>
              <p:cNvSpPr txBox="1"/>
              <p:nvPr/>
            </p:nvSpPr>
            <p:spPr bwMode="auto">
              <a:xfrm>
                <a:off x="138329" y="1027097"/>
                <a:ext cx="4314268" cy="184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14:m>
                  <m:oMath xmlns:m="http://schemas.openxmlformats.org/officeDocument/2006/math">
                    <m:r>
                      <a:rPr lang="en-US" i="1" dirty="0" smtClean="0">
                        <a:latin typeface="Cambria Math" panose="02040503050406030204" pitchFamily="18" charset="0"/>
                      </a:rPr>
                      <m:t>𝐺</m:t>
                    </m:r>
                    <m:r>
                      <a:rPr lang="en-US" i="1" dirty="0" smtClean="0">
                        <a:latin typeface="Cambria Math" panose="02040503050406030204" pitchFamily="18" charset="0"/>
                      </a:rPr>
                      <m:t> = (</m:t>
                    </m:r>
                    <m:r>
                      <a:rPr lang="en-US" i="1" dirty="0" smtClean="0">
                        <a:latin typeface="Cambria Math" panose="02040503050406030204" pitchFamily="18" charset="0"/>
                      </a:rPr>
                      <m:t>𝑉</m:t>
                    </m:r>
                    <m:r>
                      <a:rPr lang="en-US" i="1" dirty="0" smtClean="0">
                        <a:latin typeface="Cambria Math" panose="02040503050406030204" pitchFamily="18" charset="0"/>
                      </a:rPr>
                      <m:t>, </m:t>
                    </m:r>
                    <m:r>
                      <a:rPr lang="en-US" i="1" dirty="0" smtClean="0">
                        <a:latin typeface="Cambria Math" panose="02040503050406030204" pitchFamily="18" charset="0"/>
                      </a:rPr>
                      <m:t>𝐸</m:t>
                    </m:r>
                    <m:r>
                      <a:rPr lang="en-US" i="1" dirty="0" smtClean="0">
                        <a:latin typeface="Cambria Math" panose="02040503050406030204" pitchFamily="18" charset="0"/>
                      </a:rPr>
                      <m:t>)</m:t>
                    </m:r>
                  </m:oMath>
                </a14:m>
                <a:endParaRPr lang="en-US" dirty="0"/>
              </a:p>
              <a:p>
                <a14:m>
                  <m:oMath xmlns:m="http://schemas.openxmlformats.org/officeDocument/2006/math">
                    <m:r>
                      <a:rPr lang="en-US" b="0" i="1" dirty="0" smtClean="0">
                        <a:latin typeface="Cambria Math" panose="02040503050406030204" pitchFamily="18" charset="0"/>
                      </a:rPr>
                      <m:t>𝑉</m:t>
                    </m:r>
                  </m:oMath>
                </a14:m>
                <a:r>
                  <a:rPr lang="en-US" b="0" dirty="0"/>
                  <a:t> </a:t>
                </a:r>
                <a:r>
                  <a:rPr lang="en-US" dirty="0">
                    <a:latin typeface="Arial Narrow" panose="020B0606020202030204" pitchFamily="34" charset="0"/>
                    <a:cs typeface="Arial Narrow" panose="020B0606020202030204" pitchFamily="34" charset="0"/>
                  </a:rPr>
                  <a:t>is the set of vertices</a:t>
                </a:r>
                <a:endParaRPr lang="en-US" dirty="0">
                  <a:latin typeface="Arial Narrow" panose="020B0606020202030204" pitchFamily="34" charset="0"/>
                  <a:cs typeface="Arial Narrow" panose="020B0606020202030204" pitchFamily="34" charset="0"/>
                </a:endParaRPr>
              </a:p>
              <a:p>
                <a14:m>
                  <m:oMath xmlns:m="http://schemas.openxmlformats.org/officeDocument/2006/math">
                    <m:r>
                      <a:rPr lang="en-US" b="0" i="1" dirty="0" smtClean="0">
                        <a:latin typeface="Cambria Math" panose="02040503050406030204" pitchFamily="18" charset="0"/>
                      </a:rPr>
                      <m:t>𝐸</m:t>
                    </m:r>
                  </m:oMath>
                </a14:m>
                <a:r>
                  <a:rPr lang="en-US" b="0" dirty="0"/>
                  <a:t> </a:t>
                </a:r>
                <a:r>
                  <a:rPr lang="en-US" dirty="0">
                    <a:latin typeface="Arial Narrow" panose="020B0606020202030204" pitchFamily="34" charset="0"/>
                    <a:cs typeface="Arial Narrow" panose="020B0606020202030204" pitchFamily="34" charset="0"/>
                  </a:rPr>
                  <a:t>is the set of directed edges</a:t>
                </a:r>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p:txBody>
          </p:sp>
        </mc:Choice>
        <mc:Fallback>
          <p:sp>
            <p:nvSpPr>
              <p:cNvPr id="14" name="Content Placeholder 2"/>
              <p:cNvSpPr txBox="1">
                <a:spLocks noRot="1" noChangeAspect="1" noMove="1" noResize="1" noEditPoints="1" noAdjustHandles="1" noChangeArrowheads="1" noChangeShapeType="1" noTextEdit="1"/>
              </p:cNvSpPr>
              <p:nvPr/>
            </p:nvSpPr>
            <p:spPr bwMode="auto">
              <a:xfrm>
                <a:off x="138329" y="1027097"/>
                <a:ext cx="4314268" cy="1840912"/>
              </a:xfrm>
              <a:prstGeom prst="rect">
                <a:avLst/>
              </a:prstGeom>
              <a:blipFill rotWithShape="1">
                <a:blip r:embed="rId2"/>
                <a:stretch>
                  <a:fillRect l="-12" t="-16" r="14" b="-6003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noFill/>
                  </a:rPr>
                  <a:t> </a:t>
                </a:r>
              </a:p>
            </p:txBody>
          </p:sp>
        </mc:Fallback>
      </mc:AlternateContent>
      <p:pic>
        <p:nvPicPr>
          <p:cNvPr id="3" name="Picture 2" descr="Graphical user interface, application, Word&#10;&#10;Description automatically generated"/>
          <p:cNvPicPr>
            <a:picLocks noChangeAspect="1"/>
          </p:cNvPicPr>
          <p:nvPr/>
        </p:nvPicPr>
        <p:blipFill rotWithShape="1">
          <a:blip r:embed="rId3">
            <a:extLst>
              <a:ext uri="{28A0092B-C50C-407E-A947-70E740481C1C}">
                <a14:useLocalDpi xmlns:a14="http://schemas.microsoft.com/office/drawing/2010/main" val="0"/>
              </a:ext>
            </a:extLst>
          </a:blip>
          <a:srcRect l="30107" t="31111" r="38453" b="38497"/>
          <a:stretch>
            <a:fillRect/>
          </a:stretch>
        </p:blipFill>
        <p:spPr>
          <a:xfrm>
            <a:off x="4904160" y="1211100"/>
            <a:ext cx="4237772" cy="2560320"/>
          </a:xfrm>
          <a:prstGeom prst="rect">
            <a:avLst/>
          </a:prstGeom>
        </p:spPr>
      </p:pic>
      <p:pic>
        <p:nvPicPr>
          <p:cNvPr id="16" name="Picture 2" descr="The Power of Artificial Intelligence in Drones - Analytics Vidhy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0620" y="4059166"/>
            <a:ext cx="4073652" cy="19362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Weighted Graph</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7845" y="1026677"/>
                <a:ext cx="4314268" cy="2058495"/>
              </a:xfrm>
            </p:spPr>
            <p:txBody>
              <a:bodyPr/>
              <a:lstStyle/>
              <a:p>
                <a14:m>
                  <m:oMath xmlns:m="http://schemas.openxmlformats.org/officeDocument/2006/math">
                    <m:r>
                      <a:rPr lang="en-US" i="1" dirty="0" smtClean="0">
                        <a:latin typeface="Cambria Math" panose="02040503050406030204" pitchFamily="18" charset="0"/>
                      </a:rPr>
                      <m:t>𝐺</m:t>
                    </m:r>
                    <m:r>
                      <a:rPr lang="en-US" i="1" dirty="0" smtClean="0">
                        <a:latin typeface="Cambria Math" panose="02040503050406030204" pitchFamily="18" charset="0"/>
                      </a:rPr>
                      <m:t> = (</m:t>
                    </m:r>
                    <m:r>
                      <a:rPr lang="en-US" i="1" dirty="0" smtClean="0">
                        <a:latin typeface="Cambria Math" panose="02040503050406030204" pitchFamily="18" charset="0"/>
                      </a:rPr>
                      <m:t>𝑉</m:t>
                    </m:r>
                    <m:r>
                      <a:rPr lang="en-US" i="1" dirty="0" smtClean="0">
                        <a:latin typeface="Cambria Math" panose="02040503050406030204" pitchFamily="18" charset="0"/>
                      </a:rPr>
                      <m:t>, </m:t>
                    </m:r>
                    <m:r>
                      <a:rPr lang="en-US" i="1" dirty="0" smtClean="0">
                        <a:latin typeface="Cambria Math" panose="02040503050406030204" pitchFamily="18" charset="0"/>
                      </a:rPr>
                      <m:t>𝐸</m:t>
                    </m:r>
                    <m:r>
                      <a:rPr lang="en-US" b="1" i="1" dirty="0" smtClean="0">
                        <a:latin typeface="Cambria Math" panose="02040503050406030204" pitchFamily="18" charset="0"/>
                      </a:rPr>
                      <m:t>,</m:t>
                    </m:r>
                    <m:r>
                      <a:rPr lang="en-US" b="1" i="1" dirty="0" smtClean="0">
                        <a:latin typeface="Cambria Math" panose="02040503050406030204" pitchFamily="18" charset="0"/>
                      </a:rPr>
                      <m:t>𝒘</m:t>
                    </m:r>
                    <m:r>
                      <a:rPr lang="en-US" i="1" dirty="0" smtClean="0">
                        <a:latin typeface="Cambria Math" panose="02040503050406030204" pitchFamily="18" charset="0"/>
                      </a:rPr>
                      <m:t>)</m:t>
                    </m:r>
                  </m:oMath>
                </a14:m>
                <a:endParaRPr lang="en-US" dirty="0"/>
              </a:p>
              <a:p>
                <a14:m>
                  <m:oMath xmlns:m="http://schemas.openxmlformats.org/officeDocument/2006/math">
                    <m:r>
                      <a:rPr lang="en-US" b="0" i="1" dirty="0" smtClean="0">
                        <a:latin typeface="Cambria Math" panose="02040503050406030204" pitchFamily="18" charset="0"/>
                      </a:rPr>
                      <m:t>𝑉</m:t>
                    </m:r>
                  </m:oMath>
                </a14:m>
                <a:r>
                  <a:rPr lang="en-US" b="0" dirty="0"/>
                  <a:t> </a:t>
                </a:r>
                <a:r>
                  <a:rPr lang="en-US" dirty="0">
                    <a:latin typeface="Arial Narrow" panose="020B0606020202030204" pitchFamily="34" charset="0"/>
                    <a:cs typeface="Arial Narrow" panose="020B0606020202030204" pitchFamily="34" charset="0"/>
                  </a:rPr>
                  <a:t>is the set of vertices</a:t>
                </a:r>
                <a:endParaRPr lang="en-US" dirty="0">
                  <a:latin typeface="Arial Narrow" panose="020B0606020202030204" pitchFamily="34" charset="0"/>
                  <a:cs typeface="Arial Narrow" panose="020B0606020202030204" pitchFamily="34" charset="0"/>
                </a:endParaRPr>
              </a:p>
              <a:p>
                <a14:m>
                  <m:oMath xmlns:m="http://schemas.openxmlformats.org/officeDocument/2006/math">
                    <m:r>
                      <a:rPr lang="en-US" b="0" i="1" dirty="0" smtClean="0">
                        <a:latin typeface="Cambria Math" panose="02040503050406030204" pitchFamily="18" charset="0"/>
                      </a:rPr>
                      <m:t>𝐸</m:t>
                    </m:r>
                  </m:oMath>
                </a14:m>
                <a:r>
                  <a:rPr lang="en-US" b="0" dirty="0"/>
                  <a:t> </a:t>
                </a:r>
                <a:r>
                  <a:rPr lang="en-US" dirty="0">
                    <a:latin typeface="Arial Narrow" panose="020B0606020202030204" pitchFamily="34" charset="0"/>
                    <a:cs typeface="Arial Narrow" panose="020B0606020202030204" pitchFamily="34" charset="0"/>
                  </a:rPr>
                  <a:t>is the set of edges</a:t>
                </a:r>
                <a:endParaRPr lang="en-US" dirty="0">
                  <a:latin typeface="Arial Narrow" panose="020B0606020202030204" pitchFamily="34" charset="0"/>
                  <a:cs typeface="Arial Narrow" panose="020B0606020202030204" pitchFamily="34" charset="0"/>
                </a:endParaRPr>
              </a:p>
              <a:p>
                <a14:m>
                  <m:oMath xmlns:m="http://schemas.openxmlformats.org/officeDocument/2006/math">
                    <m:r>
                      <a:rPr lang="en-US" b="0" i="1" dirty="0" smtClean="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𝐸</m:t>
                    </m:r>
                    <m:r>
                      <a:rPr lang="en-US" b="0" i="1" dirty="0" smtClean="0">
                        <a:latin typeface="Cambria Math" panose="02040503050406030204" pitchFamily="18" charset="0"/>
                      </a:rPr>
                      <m:t> →</m:t>
                    </m:r>
                    <m:r>
                      <a:rPr lang="en-US" b="0" i="1" dirty="0" smtClean="0">
                        <a:latin typeface="Cambria Math" panose="02040503050406030204" pitchFamily="18" charset="0"/>
                      </a:rPr>
                      <m:t>ℝ</m:t>
                    </m:r>
                  </m:oMath>
                </a14:m>
                <a:endParaRPr lang="en-US" b="0" dirty="0"/>
              </a:p>
              <a:p>
                <a:endParaRPr lang="en-US" b="0" dirty="0"/>
              </a:p>
            </p:txBody>
          </p:sp>
        </mc:Choice>
        <mc:Fallback>
          <p:sp>
            <p:nvSpPr>
              <p:cNvPr id="3" name="Content Placeholder 2"/>
              <p:cNvSpPr>
                <a:spLocks noRot="1" noChangeAspect="1" noMove="1" noResize="1" noEditPoints="1" noAdjustHandles="1" noChangeArrowheads="1" noChangeShapeType="1" noTextEdit="1"/>
              </p:cNvSpPr>
              <p:nvPr>
                <p:ph idx="1"/>
              </p:nvPr>
            </p:nvSpPr>
            <p:spPr>
              <a:xfrm>
                <a:off x="37845" y="1026677"/>
                <a:ext cx="4314268" cy="2058495"/>
              </a:xfrm>
              <a:blipFill rotWithShape="1">
                <a:blip r:embed="rId1"/>
                <a:stretch>
                  <a:fillRect l="-9" t="-25" r="11" b="-22379"/>
                </a:stretch>
              </a:blipFill>
            </p:spPr>
            <p:txBody>
              <a:bodyPr/>
              <a:lstStyle/>
              <a:p>
                <a:r>
                  <a:rPr lang="en-US" altLang="en-US">
                    <a:noFill/>
                  </a:rPr>
                  <a:t> </a:t>
                </a:r>
              </a:p>
            </p:txBody>
          </p:sp>
        </mc:Fallback>
      </mc:AlternateContent>
      <p:sp>
        <p:nvSpPr>
          <p:cNvPr id="4" name="Slide Number Placeholder 3"/>
          <p:cNvSpPr>
            <a:spLocks noGrp="1"/>
          </p:cNvSpPr>
          <p:nvPr>
            <p:ph type="sldNum" sz="quarter" idx="12"/>
          </p:nvPr>
        </p:nvSpPr>
        <p:spPr/>
        <p:txBody>
          <a:bodyPr/>
          <a:lstStyle/>
          <a:p>
            <a:fld id="{7DDB18E5-7873-004C-89E2-3D5FBE800FEC}" type="slidenum">
              <a:rPr lang="en-US" altLang="en-US" smtClean="0"/>
            </a:fld>
            <a:endParaRPr lang="en-US" altLang="en-US"/>
          </a:p>
        </p:txBody>
      </p:sp>
      <p:sp>
        <p:nvSpPr>
          <p:cNvPr id="5" name="Oval 4"/>
          <p:cNvSpPr/>
          <p:nvPr/>
        </p:nvSpPr>
        <p:spPr>
          <a:xfrm>
            <a:off x="5359043" y="2513724"/>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n-US" dirty="0"/>
          </a:p>
        </p:txBody>
      </p:sp>
      <p:sp>
        <p:nvSpPr>
          <p:cNvPr id="6" name="Oval 5"/>
          <p:cNvSpPr/>
          <p:nvPr/>
        </p:nvSpPr>
        <p:spPr>
          <a:xfrm>
            <a:off x="6848538" y="2513724"/>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n-US" dirty="0"/>
          </a:p>
        </p:txBody>
      </p:sp>
      <p:sp>
        <p:nvSpPr>
          <p:cNvPr id="7" name="Oval 6"/>
          <p:cNvSpPr/>
          <p:nvPr/>
        </p:nvSpPr>
        <p:spPr>
          <a:xfrm>
            <a:off x="5359042" y="4555309"/>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endParaRPr lang="en-US" dirty="0"/>
          </a:p>
        </p:txBody>
      </p:sp>
      <p:sp>
        <p:nvSpPr>
          <p:cNvPr id="8" name="Oval 7"/>
          <p:cNvSpPr/>
          <p:nvPr/>
        </p:nvSpPr>
        <p:spPr>
          <a:xfrm>
            <a:off x="6848537" y="4555309"/>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n-US" dirty="0"/>
          </a:p>
        </p:txBody>
      </p:sp>
      <p:sp>
        <p:nvSpPr>
          <p:cNvPr id="9" name="Oval 8"/>
          <p:cNvSpPr/>
          <p:nvPr/>
        </p:nvSpPr>
        <p:spPr>
          <a:xfrm>
            <a:off x="7665171" y="3592488"/>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n-US" dirty="0"/>
          </a:p>
        </p:txBody>
      </p:sp>
      <p:cxnSp>
        <p:nvCxnSpPr>
          <p:cNvPr id="10" name="Straight Connector 9"/>
          <p:cNvCxnSpPr>
            <a:stCxn id="5" idx="6"/>
            <a:endCxn id="6" idx="2"/>
          </p:cNvCxnSpPr>
          <p:nvPr/>
        </p:nvCxnSpPr>
        <p:spPr>
          <a:xfrm>
            <a:off x="5833496" y="2751468"/>
            <a:ext cx="10150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9" idx="1"/>
            <a:endCxn id="6" idx="5"/>
          </p:cNvCxnSpPr>
          <p:nvPr/>
        </p:nvCxnSpPr>
        <p:spPr>
          <a:xfrm flipH="1" flipV="1">
            <a:off x="7253509" y="2919578"/>
            <a:ext cx="481144" cy="7425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8" idx="7"/>
            <a:endCxn id="9" idx="3"/>
          </p:cNvCxnSpPr>
          <p:nvPr/>
        </p:nvCxnSpPr>
        <p:spPr>
          <a:xfrm flipV="1">
            <a:off x="7253508" y="3998342"/>
            <a:ext cx="481145" cy="6266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8" idx="2"/>
          </p:cNvCxnSpPr>
          <p:nvPr/>
        </p:nvCxnSpPr>
        <p:spPr>
          <a:xfrm>
            <a:off x="5833495" y="4793053"/>
            <a:ext cx="10150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9" idx="2"/>
            <a:endCxn id="5" idx="5"/>
          </p:cNvCxnSpPr>
          <p:nvPr/>
        </p:nvCxnSpPr>
        <p:spPr>
          <a:xfrm flipH="1" flipV="1">
            <a:off x="5764014" y="2919578"/>
            <a:ext cx="1901157" cy="91065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124373" y="2466631"/>
            <a:ext cx="383438" cy="307777"/>
          </a:xfrm>
          <a:prstGeom prst="rect">
            <a:avLst/>
          </a:prstGeom>
          <a:noFill/>
        </p:spPr>
        <p:txBody>
          <a:bodyPr wrap="none" rtlCol="0">
            <a:spAutoFit/>
          </a:bodyPr>
          <a:lstStyle/>
          <a:p>
            <a:r>
              <a:rPr lang="en-US" sz="1400" dirty="0"/>
              <a:t>50</a:t>
            </a:r>
            <a:endParaRPr lang="en-US" sz="1800" dirty="0"/>
          </a:p>
        </p:txBody>
      </p:sp>
      <p:sp>
        <p:nvSpPr>
          <p:cNvPr id="16" name="TextBox 15"/>
          <p:cNvSpPr txBox="1"/>
          <p:nvPr/>
        </p:nvSpPr>
        <p:spPr>
          <a:xfrm>
            <a:off x="7425837" y="3023631"/>
            <a:ext cx="284052" cy="307777"/>
          </a:xfrm>
          <a:prstGeom prst="rect">
            <a:avLst/>
          </a:prstGeom>
          <a:noFill/>
        </p:spPr>
        <p:txBody>
          <a:bodyPr wrap="none" rtlCol="0">
            <a:spAutoFit/>
          </a:bodyPr>
          <a:lstStyle/>
          <a:p>
            <a:r>
              <a:rPr lang="en-US" sz="1400" dirty="0"/>
              <a:t>5</a:t>
            </a:r>
            <a:endParaRPr lang="en-US" sz="1800" dirty="0"/>
          </a:p>
        </p:txBody>
      </p:sp>
      <p:sp>
        <p:nvSpPr>
          <p:cNvPr id="17" name="TextBox 16"/>
          <p:cNvSpPr txBox="1"/>
          <p:nvPr/>
        </p:nvSpPr>
        <p:spPr>
          <a:xfrm>
            <a:off x="6615289" y="3095111"/>
            <a:ext cx="370101" cy="307777"/>
          </a:xfrm>
          <a:prstGeom prst="rect">
            <a:avLst/>
          </a:prstGeom>
          <a:noFill/>
        </p:spPr>
        <p:txBody>
          <a:bodyPr wrap="none" rtlCol="0">
            <a:spAutoFit/>
          </a:bodyPr>
          <a:lstStyle/>
          <a:p>
            <a:r>
              <a:rPr lang="en-US" sz="1400" dirty="0"/>
              <a:t>11</a:t>
            </a:r>
            <a:endParaRPr lang="en-US" sz="1800" dirty="0"/>
          </a:p>
        </p:txBody>
      </p:sp>
      <p:sp>
        <p:nvSpPr>
          <p:cNvPr id="18" name="TextBox 17"/>
          <p:cNvSpPr txBox="1"/>
          <p:nvPr/>
        </p:nvSpPr>
        <p:spPr>
          <a:xfrm>
            <a:off x="7456857" y="4276543"/>
            <a:ext cx="532518" cy="307777"/>
          </a:xfrm>
          <a:prstGeom prst="rect">
            <a:avLst/>
          </a:prstGeom>
          <a:noFill/>
        </p:spPr>
        <p:txBody>
          <a:bodyPr wrap="none" rtlCol="0">
            <a:spAutoFit/>
          </a:bodyPr>
          <a:lstStyle/>
          <a:p>
            <a:r>
              <a:rPr lang="en-US" sz="1400" dirty="0"/>
              <a:t>0.25</a:t>
            </a:r>
            <a:endParaRPr lang="en-US" sz="1400" dirty="0"/>
          </a:p>
        </p:txBody>
      </p:sp>
      <p:sp>
        <p:nvSpPr>
          <p:cNvPr id="19" name="TextBox 18"/>
          <p:cNvSpPr txBox="1"/>
          <p:nvPr/>
        </p:nvSpPr>
        <p:spPr>
          <a:xfrm>
            <a:off x="6170229" y="4527395"/>
            <a:ext cx="442750" cy="307777"/>
          </a:xfrm>
          <a:prstGeom prst="rect">
            <a:avLst/>
          </a:prstGeom>
          <a:noFill/>
        </p:spPr>
        <p:txBody>
          <a:bodyPr wrap="none" rtlCol="0">
            <a:spAutoFit/>
          </a:bodyPr>
          <a:lstStyle/>
          <a:p>
            <a:r>
              <a:rPr lang="en-US" sz="1400" dirty="0"/>
              <a:t>-30</a:t>
            </a:r>
            <a:endParaRPr lang="en-US" sz="1800" dirty="0"/>
          </a:p>
        </p:txBody>
      </p:sp>
      <mc:AlternateContent xmlns:mc="http://schemas.openxmlformats.org/markup-compatibility/2006">
        <mc:Choice xmlns:a14="http://schemas.microsoft.com/office/drawing/2010/main" Requires="a14">
          <p:sp>
            <p:nvSpPr>
              <p:cNvPr id="20" name="Content Placeholder 2"/>
              <p:cNvSpPr txBox="1"/>
              <p:nvPr/>
            </p:nvSpPr>
            <p:spPr bwMode="auto">
              <a:xfrm>
                <a:off x="32158" y="4043997"/>
                <a:ext cx="4952180" cy="1606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latin typeface="Arial Narrow" panose="020B0606020202030204" pitchFamily="34" charset="0"/>
                    <a:cs typeface="Arial Narrow" panose="020B0606020202030204" pitchFamily="34" charset="0"/>
                  </a:rPr>
                  <a:t>An edge weight  </a:t>
                </a:r>
                <a14:m>
                  <m:oMath xmlns:m="http://schemas.openxmlformats.org/officeDocument/2006/math">
                    <m:sSub>
                      <m:sSubPr>
                        <m:ctrlPr>
                          <a:rPr lang="en-US" i="1" smtClean="0">
                            <a:latin typeface="Cambria Math" panose="02040503050406030204" pitchFamily="18" charset="0"/>
                            <a:cs typeface="Arial Narrow" panose="020B0606020202030204" pitchFamily="34" charset="0"/>
                          </a:rPr>
                        </m:ctrlPr>
                      </m:sSubPr>
                      <m:e>
                        <m:r>
                          <a:rPr lang="en-US" b="1" i="1" smtClean="0">
                            <a:latin typeface="Cambria Math" panose="02040503050406030204" pitchFamily="18" charset="0"/>
                            <a:cs typeface="Arial Narrow" panose="020B0606020202030204" pitchFamily="34" charset="0"/>
                          </a:rPr>
                          <m:t>𝒘</m:t>
                        </m:r>
                      </m:e>
                      <m:sub>
                        <m:r>
                          <a:rPr lang="en-US" b="1" i="1" smtClean="0">
                            <a:latin typeface="Cambria Math" panose="02040503050406030204" pitchFamily="18" charset="0"/>
                            <a:cs typeface="Arial Narrow" panose="020B0606020202030204" pitchFamily="34" charset="0"/>
                          </a:rPr>
                          <m:t>𝒊</m:t>
                        </m:r>
                      </m:sub>
                    </m:sSub>
                    <m:r>
                      <a:rPr lang="en-US" b="1" i="1" smtClean="0">
                        <a:latin typeface="Cambria Math" panose="02040503050406030204" pitchFamily="18" charset="0"/>
                        <a:cs typeface="Arial Narrow" panose="020B0606020202030204" pitchFamily="34" charset="0"/>
                      </a:rPr>
                      <m:t>  </m:t>
                    </m:r>
                  </m:oMath>
                </a14:m>
                <a:r>
                  <a:rPr lang="en-US" dirty="0">
                    <a:latin typeface="Arial Narrow" panose="020B0606020202030204" pitchFamily="34" charset="0"/>
                    <a:cs typeface="Arial Narrow" panose="020B0606020202030204" pitchFamily="34" charset="0"/>
                  </a:rPr>
                  <a:t> may describe:</a:t>
                </a:r>
                <a:endParaRPr lang="en-US" dirty="0">
                  <a:latin typeface="Arial Narrow" panose="020B0606020202030204" pitchFamily="34" charset="0"/>
                  <a:cs typeface="Arial Narrow" panose="020B0606020202030204" pitchFamily="34" charset="0"/>
                </a:endParaRPr>
              </a:p>
              <a:p>
                <a:pPr lvl="1"/>
                <a:r>
                  <a:rPr lang="en-US" b="0" dirty="0"/>
                  <a:t>Distance</a:t>
                </a:r>
                <a:endParaRPr lang="en-US" b="0" dirty="0"/>
              </a:p>
              <a:p>
                <a:pPr lvl="1"/>
                <a:r>
                  <a:rPr lang="en-US" dirty="0"/>
                  <a:t>Cost</a:t>
                </a:r>
                <a:endParaRPr lang="en-US" dirty="0"/>
              </a:p>
              <a:p>
                <a:pPr lvl="1"/>
                <a:r>
                  <a:rPr lang="en-US" b="0" dirty="0"/>
                  <a:t>Similarity / dissimilarity </a:t>
                </a:r>
                <a:endParaRPr lang="en-US" b="0" dirty="0"/>
              </a:p>
            </p:txBody>
          </p:sp>
        </mc:Choice>
        <mc:Fallback>
          <p:sp>
            <p:nvSpPr>
              <p:cNvPr id="20" name="Content Placeholder 2"/>
              <p:cNvSpPr txBox="1">
                <a:spLocks noRot="1" noChangeAspect="1" noMove="1" noResize="1" noEditPoints="1" noAdjustHandles="1" noChangeArrowheads="1" noChangeShapeType="1" noTextEdit="1"/>
              </p:cNvSpPr>
              <p:nvPr/>
            </p:nvSpPr>
            <p:spPr bwMode="auto">
              <a:xfrm>
                <a:off x="32158" y="4043997"/>
                <a:ext cx="4952180" cy="1606530"/>
              </a:xfrm>
              <a:prstGeom prst="rect">
                <a:avLst/>
              </a:prstGeom>
              <a:blipFill rotWithShape="1">
                <a:blip r:embed="rId2"/>
                <a:stretch>
                  <a:fillRect l="-8" t="-20" r="5" b="-3788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noFill/>
                  </a:rPr>
                  <a:t> </a:t>
                </a:r>
              </a:p>
            </p:txBody>
          </p:sp>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83" y="76200"/>
            <a:ext cx="9551503" cy="685800"/>
          </a:xfrm>
        </p:spPr>
        <p:txBody>
          <a:bodyPr/>
          <a:lstStyle/>
          <a:p>
            <a:r>
              <a:rPr lang="en-US" dirty="0"/>
              <a:t>How do we describe mathematically Graphs?</a:t>
            </a:r>
            <a:endParaRPr lang="en-US" dirty="0"/>
          </a:p>
        </p:txBody>
      </p:sp>
      <p:sp>
        <p:nvSpPr>
          <p:cNvPr id="4" name="Slide Number Placeholder 3"/>
          <p:cNvSpPr>
            <a:spLocks noGrp="1"/>
          </p:cNvSpPr>
          <p:nvPr>
            <p:ph type="sldNum" sz="quarter" idx="12"/>
          </p:nvPr>
        </p:nvSpPr>
        <p:spPr/>
        <p:txBody>
          <a:bodyPr/>
          <a:lstStyle/>
          <a:p>
            <a:fld id="{7DDB18E5-7873-004C-89E2-3D5FBE800FEC}" type="slidenum">
              <a:rPr lang="en-US" altLang="en-US" smtClean="0"/>
            </a:fld>
            <a:endParaRPr lang="en-US" altLang="en-US"/>
          </a:p>
        </p:txBody>
      </p:sp>
      <p:sp>
        <p:nvSpPr>
          <p:cNvPr id="5" name="Oval 4"/>
          <p:cNvSpPr/>
          <p:nvPr/>
        </p:nvSpPr>
        <p:spPr>
          <a:xfrm>
            <a:off x="5359043" y="2513724"/>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n-US" dirty="0"/>
          </a:p>
        </p:txBody>
      </p:sp>
      <p:sp>
        <p:nvSpPr>
          <p:cNvPr id="6" name="Oval 5"/>
          <p:cNvSpPr/>
          <p:nvPr/>
        </p:nvSpPr>
        <p:spPr>
          <a:xfrm>
            <a:off x="6848538" y="2513724"/>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n-US" dirty="0"/>
          </a:p>
        </p:txBody>
      </p:sp>
      <p:sp>
        <p:nvSpPr>
          <p:cNvPr id="7" name="Oval 6"/>
          <p:cNvSpPr/>
          <p:nvPr/>
        </p:nvSpPr>
        <p:spPr>
          <a:xfrm>
            <a:off x="5359042" y="4555309"/>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endParaRPr lang="en-US" dirty="0"/>
          </a:p>
        </p:txBody>
      </p:sp>
      <p:sp>
        <p:nvSpPr>
          <p:cNvPr id="8" name="Oval 7"/>
          <p:cNvSpPr/>
          <p:nvPr/>
        </p:nvSpPr>
        <p:spPr>
          <a:xfrm>
            <a:off x="6848537" y="4555309"/>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n-US" dirty="0"/>
          </a:p>
        </p:txBody>
      </p:sp>
      <p:sp>
        <p:nvSpPr>
          <p:cNvPr id="9" name="Oval 8"/>
          <p:cNvSpPr/>
          <p:nvPr/>
        </p:nvSpPr>
        <p:spPr>
          <a:xfrm>
            <a:off x="7665171" y="3592488"/>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n-US" dirty="0"/>
          </a:p>
        </p:txBody>
      </p:sp>
      <p:cxnSp>
        <p:nvCxnSpPr>
          <p:cNvPr id="10" name="Straight Connector 9"/>
          <p:cNvCxnSpPr>
            <a:stCxn id="5" idx="6"/>
            <a:endCxn id="6" idx="2"/>
          </p:cNvCxnSpPr>
          <p:nvPr/>
        </p:nvCxnSpPr>
        <p:spPr>
          <a:xfrm>
            <a:off x="5833496" y="2751468"/>
            <a:ext cx="10150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9" idx="1"/>
            <a:endCxn id="6" idx="5"/>
          </p:cNvCxnSpPr>
          <p:nvPr/>
        </p:nvCxnSpPr>
        <p:spPr>
          <a:xfrm flipH="1" flipV="1">
            <a:off x="7253509" y="2919578"/>
            <a:ext cx="481144" cy="7425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8" idx="7"/>
            <a:endCxn id="9" idx="3"/>
          </p:cNvCxnSpPr>
          <p:nvPr/>
        </p:nvCxnSpPr>
        <p:spPr>
          <a:xfrm flipV="1">
            <a:off x="7253508" y="3998342"/>
            <a:ext cx="481145" cy="6266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8" idx="2"/>
          </p:cNvCxnSpPr>
          <p:nvPr/>
        </p:nvCxnSpPr>
        <p:spPr>
          <a:xfrm>
            <a:off x="5833495" y="4793053"/>
            <a:ext cx="10150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9" idx="2"/>
            <a:endCxn id="5" idx="5"/>
          </p:cNvCxnSpPr>
          <p:nvPr/>
        </p:nvCxnSpPr>
        <p:spPr>
          <a:xfrm flipH="1" flipV="1">
            <a:off x="5764014" y="2919578"/>
            <a:ext cx="1901157" cy="91065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0" name="Content Placeholder 2"/>
              <p:cNvSpPr txBox="1"/>
              <p:nvPr/>
            </p:nvSpPr>
            <p:spPr bwMode="auto">
              <a:xfrm>
                <a:off x="38939" y="973346"/>
                <a:ext cx="5874844" cy="561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latin typeface="Arial Narrow" panose="020B0606020202030204" pitchFamily="34" charset="0"/>
                    <a:cs typeface="Arial Narrow" panose="020B0606020202030204" pitchFamily="34" charset="0"/>
                  </a:rPr>
                  <a:t>Adjacency matrix</a:t>
                </a:r>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𝑖</m:t>
                        </m:r>
                        <m:r>
                          <a:rPr lang="en-US" b="0" i="1" dirty="0" smtClean="0">
                            <a:latin typeface="Cambria Math" panose="02040503050406030204" pitchFamily="18" charset="0"/>
                          </a:rPr>
                          <m:t>,</m:t>
                        </m:r>
                        <m:r>
                          <a:rPr lang="en-US" b="0" i="1" dirty="0" smtClean="0">
                            <a:latin typeface="Cambria Math" panose="02040503050406030204" pitchFamily="18" charset="0"/>
                          </a:rPr>
                          <m:t>𝑗</m:t>
                        </m:r>
                      </m:sub>
                    </m:sSub>
                    <m:r>
                      <a:rPr lang="en-US" b="0" i="1" dirty="0" smtClean="0">
                        <a:latin typeface="Cambria Math" panose="02040503050406030204" pitchFamily="18" charset="0"/>
                      </a:rPr>
                      <m:t>=</m:t>
                    </m:r>
                    <m:r>
                      <a:rPr lang="en-US" b="0" i="1" dirty="0" smtClean="0">
                        <a:latin typeface="Cambria Math" panose="02040503050406030204" pitchFamily="18" charset="0"/>
                      </a:rPr>
                      <m:t>1</m:t>
                    </m:r>
                    <m:r>
                      <a:rPr lang="en-US" b="0" i="1" dirty="0" smtClean="0">
                        <a:latin typeface="Cambria Math" panose="02040503050406030204" pitchFamily="18" charset="0"/>
                      </a:rPr>
                      <m:t> </m:t>
                    </m:r>
                    <m:r>
                      <a:rPr lang="en-US" b="0" i="1" dirty="0" smtClean="0">
                        <a:latin typeface="Cambria Math" panose="02040503050406030204" pitchFamily="18" charset="0"/>
                      </a:rPr>
                      <m:t>𝑖𝑓𝑓</m:t>
                    </m:r>
                    <m:r>
                      <a:rPr lang="en-US" b="0" i="1" dirty="0" smtClean="0">
                        <a:latin typeface="Cambria Math" panose="02040503050406030204" pitchFamily="18" charset="0"/>
                      </a:rPr>
                      <m:t> ∃ </m:t>
                    </m:r>
                    <m:d>
                      <m:dPr>
                        <m:begChr m:val="{"/>
                        <m:endChr m:val="}"/>
                        <m:ctrlPr>
                          <a:rPr lang="en-US" b="0" i="1" dirty="0" smtClean="0">
                            <a:latin typeface="Cambria Math" panose="02040503050406030204" pitchFamily="18" charset="0"/>
                          </a:rPr>
                        </m:ctrlPr>
                      </m:dPr>
                      <m:e>
                        <m:r>
                          <a:rPr lang="en-US" b="0" i="1" dirty="0" smtClean="0">
                            <a:latin typeface="Cambria Math" panose="02040503050406030204" pitchFamily="18" charset="0"/>
                          </a:rPr>
                          <m:t>𝑖</m:t>
                        </m:r>
                        <m:r>
                          <a:rPr lang="en-US" b="0" i="1" dirty="0" smtClean="0">
                            <a:latin typeface="Cambria Math" panose="02040503050406030204" pitchFamily="18" charset="0"/>
                          </a:rPr>
                          <m:t>, </m:t>
                        </m:r>
                        <m:r>
                          <a:rPr lang="en-US" b="0" i="1" dirty="0" smtClean="0">
                            <a:latin typeface="Cambria Math" panose="02040503050406030204" pitchFamily="18" charset="0"/>
                          </a:rPr>
                          <m:t>𝑗</m:t>
                        </m:r>
                      </m:e>
                    </m:d>
                    <m:r>
                      <a:rPr lang="en-US" b="0" i="1" dirty="0" smtClean="0">
                        <a:latin typeface="Cambria Math" panose="02040503050406030204" pitchFamily="18" charset="0"/>
                      </a:rPr>
                      <m:t>∈</m:t>
                    </m:r>
                    <m:r>
                      <a:rPr lang="en-US" b="0" i="1" dirty="0" smtClean="0">
                        <a:latin typeface="Cambria Math" panose="02040503050406030204" pitchFamily="18" charset="0"/>
                      </a:rPr>
                      <m:t>𝐸</m:t>
                    </m:r>
                  </m:oMath>
                </a14:m>
                <a:endParaRPr lang="en-US" b="0" dirty="0"/>
              </a:p>
              <a:p>
                <a:r>
                  <a:rPr lang="en-US" b="0" i="1" dirty="0"/>
                  <a:t>A </a:t>
                </a:r>
                <a:r>
                  <a:rPr lang="en-US" dirty="0">
                    <a:latin typeface="Arial Narrow" panose="020B0606020202030204" pitchFamily="34" charset="0"/>
                    <a:cs typeface="Arial Narrow" panose="020B0606020202030204" pitchFamily="34" charset="0"/>
                  </a:rPr>
                  <a:t>is symmetric for undirected graphs</a:t>
                </a:r>
                <a:endParaRPr lang="en-US" dirty="0">
                  <a:latin typeface="Arial Narrow" panose="020B0606020202030204" pitchFamily="34" charset="0"/>
                  <a:cs typeface="Arial Narrow" panose="020B0606020202030204" pitchFamily="34" charset="0"/>
                </a:endParaRPr>
              </a:p>
              <a:p>
                <a:pPr lvl="1"/>
                <a:endParaRPr lang="en-US" sz="1800" b="0" dirty="0"/>
              </a:p>
            </p:txBody>
          </p:sp>
        </mc:Choice>
        <mc:Fallback>
          <p:sp>
            <p:nvSpPr>
              <p:cNvPr id="20" name="Content Placeholder 2"/>
              <p:cNvSpPr txBox="1">
                <a:spLocks noRot="1" noChangeAspect="1" noMove="1" noResize="1" noEditPoints="1" noAdjustHandles="1" noChangeArrowheads="1" noChangeShapeType="1" noTextEdit="1"/>
              </p:cNvSpPr>
              <p:nvPr/>
            </p:nvSpPr>
            <p:spPr bwMode="auto">
              <a:xfrm>
                <a:off x="38939" y="973346"/>
                <a:ext cx="5874844" cy="5611603"/>
              </a:xfrm>
              <a:prstGeom prst="rect">
                <a:avLst/>
              </a:prstGeom>
              <a:blipFill rotWithShape="1">
                <a:blip r:embed="rId1"/>
                <a:stretch>
                  <a:fillRect l="-3" t="-9" b="1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noFill/>
                  </a:rPr>
                  <a:t> </a:t>
                </a:r>
              </a:p>
            </p:txBody>
          </p:sp>
        </mc:Fallback>
      </mc:AlternateContent>
      <p:pic>
        <p:nvPicPr>
          <p:cNvPr id="23" name="Picture 22" descr="A number of digits and equal to a number&#10;&#10;Description automatically generated with medium confide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126" y="1762766"/>
            <a:ext cx="2965890" cy="23566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19050" y="76200"/>
            <a:ext cx="9124950" cy="685800"/>
          </a:xfrm>
        </p:spPr>
        <p:txBody>
          <a:bodyPr/>
          <a:lstStyle/>
          <a:p>
            <a:r>
              <a:rPr lang="en-US" altLang="en-US" dirty="0">
                <a:ea typeface="MS PGothic" panose="020B0600070205080204" pitchFamily="34" charset="-128"/>
              </a:rPr>
              <a:t>Graph Theory vs. Network Science (NS)</a:t>
            </a:r>
            <a:endParaRPr lang="en-US" altLang="en-US" dirty="0">
              <a:ea typeface="MS PGothic" panose="020B0600070205080204" pitchFamily="34" charset="-128"/>
            </a:endParaRPr>
          </a:p>
        </p:txBody>
      </p:sp>
      <p:sp>
        <p:nvSpPr>
          <p:cNvPr id="36866" name="Content Placeholder 2"/>
          <p:cNvSpPr>
            <a:spLocks noGrp="1"/>
          </p:cNvSpPr>
          <p:nvPr>
            <p:ph idx="1"/>
          </p:nvPr>
        </p:nvSpPr>
        <p:spPr>
          <a:xfrm>
            <a:off x="19050" y="933450"/>
            <a:ext cx="9124950" cy="5265738"/>
          </a:xfrm>
        </p:spPr>
        <p:txBody>
          <a:bodyPr/>
          <a:lstStyle/>
          <a:p>
            <a:r>
              <a:rPr lang="en-US" altLang="en-US">
                <a:latin typeface="Arial Narrow" panose="020B0606020202030204" pitchFamily="34" charset="0"/>
                <a:ea typeface="MS PGothic" panose="020B0600070205080204" pitchFamily="34" charset="-128"/>
              </a:rPr>
              <a:t>A branch of complex systems science that uses mathematical tools and encodes the function(s) of a system through</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Patterns of interactions between components</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Dynamics of interaction patterns </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What are its tools?</a:t>
            </a:r>
            <a:endParaRPr lang="en-US" altLang="en-US">
              <a:latin typeface="Arial Narrow" panose="020B0606020202030204" pitchFamily="34" charset="0"/>
              <a:ea typeface="MS PGothic" panose="020B0600070205080204" pitchFamily="34" charset="-128"/>
            </a:endParaRPr>
          </a:p>
          <a:p>
            <a:pPr lvl="2"/>
            <a:r>
              <a:rPr lang="en-US" altLang="en-US">
                <a:latin typeface="Arial Narrow" panose="020B0606020202030204" pitchFamily="34" charset="0"/>
                <a:ea typeface="MS PGothic" panose="020B0600070205080204" pitchFamily="34" charset="-128"/>
              </a:rPr>
              <a:t>Graph theory, algorithms, statistical mechanics, system optimization /engineering</a:t>
            </a:r>
            <a:endParaRPr lang="en-US" altLang="en-US">
              <a:latin typeface="Arial Narrow" panose="020B0606020202030204" pitchFamily="34" charset="0"/>
              <a:ea typeface="MS PGothic" panose="020B0600070205080204" pitchFamily="34" charset="-128"/>
            </a:endParaRPr>
          </a:p>
          <a:p>
            <a:r>
              <a:rPr lang="en-US" altLang="en-US">
                <a:latin typeface="Arial Narrow" panose="020B0606020202030204" pitchFamily="34" charset="0"/>
                <a:ea typeface="MS PGothic" panose="020B0600070205080204" pitchFamily="34" charset="-128"/>
              </a:rPr>
              <a:t>Complex systems science</a:t>
            </a:r>
            <a:endParaRPr lang="en-US" altLang="en-US">
              <a:latin typeface="Arial Narrow" panose="020B0606020202030204" pitchFamily="34" charset="0"/>
              <a:ea typeface="MS PGothic" panose="020B0600070205080204" pitchFamily="34" charset="-128"/>
            </a:endParaRPr>
          </a:p>
          <a:p>
            <a:r>
              <a:rPr lang="en-US" altLang="en-US">
                <a:latin typeface="Arial Narrow" panose="020B0606020202030204" pitchFamily="34" charset="0"/>
                <a:ea typeface="MS PGothic" panose="020B0600070205080204" pitchFamily="34" charset="-128"/>
              </a:rPr>
              <a:t>Network biology</a:t>
            </a:r>
            <a:endParaRPr lang="en-US" altLang="en-US">
              <a:latin typeface="Arial Narrow" panose="020B0606020202030204" pitchFamily="34" charset="0"/>
              <a:ea typeface="MS PGothic" panose="020B0600070205080204" pitchFamily="34" charset="-128"/>
            </a:endParaRPr>
          </a:p>
          <a:p>
            <a:r>
              <a:rPr lang="en-US" altLang="en-US">
                <a:latin typeface="Arial Narrow" panose="020B0606020202030204" pitchFamily="34" charset="0"/>
                <a:ea typeface="MS PGothic" panose="020B0600070205080204" pitchFamily="34" charset="-128"/>
              </a:rPr>
              <a:t>Network neuroscience</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Use of NS tools to understand the connectivity patterns in genes, neurons, organisms and social groups in humans and animals and their connectivity impact on behavior</a:t>
            </a:r>
            <a:endParaRPr lang="en-US" altLang="en-US">
              <a:latin typeface="Arial Narrow" panose="020B0606020202030204" pitchFamily="34" charset="0"/>
              <a:ea typeface="MS PGothic" panose="020B0600070205080204" pitchFamily="34" charset="-128"/>
            </a:endParaRPr>
          </a:p>
        </p:txBody>
      </p:sp>
      <p:sp>
        <p:nvSpPr>
          <p:cNvPr id="3686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A9D61367-FD7A-7840-97C6-8DF5F36E9613}" type="slidenum">
              <a:rPr lang="en-US" altLang="en-US" sz="1200"/>
            </a:fld>
            <a:endParaRPr lang="en-US" altLang="en-US" sz="1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4"/>
          <p:cNvPicPr>
            <a:picLocks noChangeAspect="1"/>
          </p:cNvPicPr>
          <p:nvPr/>
        </p:nvPicPr>
        <p:blipFill>
          <a:blip r:embed="rId1">
            <a:extLst>
              <a:ext uri="{28A0092B-C50C-407E-A947-70E740481C1C}">
                <a14:useLocalDpi xmlns:a14="http://schemas.microsoft.com/office/drawing/2010/main" val="0"/>
              </a:ext>
            </a:extLst>
          </a:blip>
          <a:srcRect l="1482" t="1930"/>
          <a:stretch>
            <a:fillRect/>
          </a:stretch>
        </p:blipFill>
        <p:spPr bwMode="auto">
          <a:xfrm>
            <a:off x="4424363" y="1358727"/>
            <a:ext cx="4722812"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Title 1"/>
          <p:cNvSpPr>
            <a:spLocks noGrp="1"/>
          </p:cNvSpPr>
          <p:nvPr>
            <p:ph type="title"/>
          </p:nvPr>
        </p:nvSpPr>
        <p:spPr/>
        <p:txBody>
          <a:bodyPr/>
          <a:lstStyle/>
          <a:p>
            <a:r>
              <a:rPr lang="en-US" altLang="en-US">
                <a:ea typeface="MS PGothic" panose="020B0600070205080204" pitchFamily="34" charset="-128"/>
              </a:rPr>
              <a:t>NS Representation of Brain</a:t>
            </a:r>
            <a:endParaRPr lang="en-US" altLang="en-US">
              <a:ea typeface="MS PGothic" panose="020B0600070205080204" pitchFamily="34" charset="-128"/>
            </a:endParaRPr>
          </a:p>
        </p:txBody>
      </p:sp>
      <p:sp>
        <p:nvSpPr>
          <p:cNvPr id="37891" name="Content Placeholder 2"/>
          <p:cNvSpPr>
            <a:spLocks noGrp="1"/>
          </p:cNvSpPr>
          <p:nvPr>
            <p:ph idx="1"/>
          </p:nvPr>
        </p:nvSpPr>
        <p:spPr>
          <a:xfrm>
            <a:off x="19050" y="855663"/>
            <a:ext cx="9109075" cy="5265737"/>
          </a:xfrm>
        </p:spPr>
        <p:txBody>
          <a:bodyPr/>
          <a:lstStyle/>
          <a:p>
            <a:r>
              <a:rPr lang="en-US" altLang="en-US" dirty="0">
                <a:latin typeface="Arial Narrow" panose="020B0606020202030204" pitchFamily="34" charset="0"/>
                <a:ea typeface="MS PGothic" panose="020B0600070205080204" pitchFamily="34" charset="-128"/>
              </a:rPr>
              <a:t>Neural systems represented as graphs across spatial scales</a:t>
            </a:r>
            <a:endParaRPr lang="en-US" altLang="en-US" dirty="0">
              <a:latin typeface="Arial Narrow" panose="020B0606020202030204" pitchFamily="34" charset="0"/>
              <a:ea typeface="MS PGothic" panose="020B0600070205080204" pitchFamily="34" charset="-128"/>
            </a:endParaRPr>
          </a:p>
          <a:p>
            <a:pPr lvl="1"/>
            <a:r>
              <a:rPr lang="en-US" altLang="en-US" dirty="0">
                <a:latin typeface="Arial Narrow" panose="020B0606020202030204" pitchFamily="34" charset="0"/>
                <a:ea typeface="MS PGothic" panose="020B0600070205080204" pitchFamily="34" charset="-128"/>
              </a:rPr>
              <a:t>Larger scales</a:t>
            </a:r>
            <a:endParaRPr lang="en-US" altLang="en-US" dirty="0">
              <a:latin typeface="Arial Narrow" panose="020B0606020202030204" pitchFamily="34" charset="0"/>
              <a:ea typeface="MS PGothic" panose="020B0600070205080204" pitchFamily="34" charset="-128"/>
            </a:endParaRPr>
          </a:p>
          <a:p>
            <a:pPr lvl="2"/>
            <a:r>
              <a:rPr lang="en-US" altLang="en-US" dirty="0">
                <a:latin typeface="Arial Narrow" panose="020B0606020202030204" pitchFamily="34" charset="0"/>
                <a:ea typeface="MS PGothic" panose="020B0600070205080204" pitchFamily="34" charset="-128"/>
              </a:rPr>
              <a:t>Brain regions denote network nodes</a:t>
            </a:r>
            <a:endParaRPr lang="en-US" altLang="en-US" dirty="0">
              <a:latin typeface="Arial Narrow" panose="020B0606020202030204" pitchFamily="34" charset="0"/>
              <a:ea typeface="MS PGothic" panose="020B0600070205080204" pitchFamily="34" charset="-128"/>
            </a:endParaRPr>
          </a:p>
          <a:p>
            <a:pPr lvl="2"/>
            <a:r>
              <a:rPr lang="en-US" altLang="en-US" dirty="0">
                <a:latin typeface="Arial Narrow" panose="020B0606020202030204" pitchFamily="34" charset="0"/>
                <a:ea typeface="MS PGothic" panose="020B0600070205080204" pitchFamily="34" charset="-128"/>
              </a:rPr>
              <a:t>Functional interactions between                                                                                    brain areas denoted as edges</a:t>
            </a:r>
            <a:endParaRPr lang="en-US" altLang="en-US" dirty="0">
              <a:latin typeface="Arial Narrow" panose="020B0606020202030204" pitchFamily="34" charset="0"/>
              <a:ea typeface="MS PGothic" panose="020B0600070205080204" pitchFamily="34" charset="-128"/>
            </a:endParaRPr>
          </a:p>
          <a:p>
            <a:pPr lvl="1"/>
            <a:r>
              <a:rPr lang="en-US" altLang="en-US" dirty="0">
                <a:latin typeface="Arial Narrow" panose="020B0606020202030204" pitchFamily="34" charset="0"/>
                <a:ea typeface="MS PGothic" panose="020B0600070205080204" pitchFamily="34" charset="-128"/>
              </a:rPr>
              <a:t>Smaller scales</a:t>
            </a:r>
            <a:endParaRPr lang="en-US" altLang="en-US" dirty="0">
              <a:latin typeface="Arial Narrow" panose="020B0606020202030204" pitchFamily="34" charset="0"/>
              <a:ea typeface="MS PGothic" panose="020B0600070205080204" pitchFamily="34" charset="-128"/>
            </a:endParaRPr>
          </a:p>
          <a:p>
            <a:pPr lvl="2"/>
            <a:r>
              <a:rPr lang="en-US" altLang="en-US" dirty="0">
                <a:latin typeface="Arial Narrow" panose="020B0606020202030204" pitchFamily="34" charset="0"/>
                <a:ea typeface="MS PGothic" panose="020B0600070205080204" pitchFamily="34" charset="-128"/>
              </a:rPr>
              <a:t>Neurons, glia and other cells can                                                                                  be represented as network nodes</a:t>
            </a:r>
            <a:endParaRPr lang="en-US" altLang="en-US" dirty="0">
              <a:latin typeface="Arial Narrow" panose="020B0606020202030204" pitchFamily="34" charset="0"/>
              <a:ea typeface="MS PGothic" panose="020B0600070205080204" pitchFamily="34" charset="-128"/>
            </a:endParaRPr>
          </a:p>
          <a:p>
            <a:pPr lvl="2"/>
            <a:r>
              <a:rPr lang="en-US" altLang="en-US" dirty="0">
                <a:latin typeface="Arial Narrow" panose="020B0606020202030204" pitchFamily="34" charset="0"/>
                <a:ea typeface="MS PGothic" panose="020B0600070205080204" pitchFamily="34" charset="-128"/>
              </a:rPr>
              <a:t>Gap junctions and chemical                                                                                       synapses represented as edges</a:t>
            </a:r>
            <a:endParaRPr lang="en-US" altLang="en-US" dirty="0">
              <a:latin typeface="Arial Narrow" panose="020B0606020202030204" pitchFamily="34" charset="0"/>
              <a:ea typeface="MS PGothic" panose="020B0600070205080204" pitchFamily="34" charset="-128"/>
            </a:endParaRPr>
          </a:p>
          <a:p>
            <a:pPr lvl="1"/>
            <a:r>
              <a:rPr lang="en-US" altLang="en-US" dirty="0">
                <a:latin typeface="Arial Narrow" panose="020B0606020202030204" pitchFamily="34" charset="0"/>
                <a:ea typeface="MS PGothic" panose="020B0600070205080204" pitchFamily="34" charset="-128"/>
              </a:rPr>
              <a:t>Mathematical tools</a:t>
            </a:r>
            <a:endParaRPr lang="en-US" altLang="en-US" dirty="0">
              <a:latin typeface="Arial Narrow" panose="020B0606020202030204" pitchFamily="34" charset="0"/>
              <a:ea typeface="MS PGothic" panose="020B0600070205080204" pitchFamily="34" charset="-128"/>
            </a:endParaRPr>
          </a:p>
          <a:p>
            <a:pPr lvl="2"/>
            <a:r>
              <a:rPr lang="en-US" altLang="en-US" dirty="0">
                <a:latin typeface="Arial Narrow" panose="020B0606020202030204" pitchFamily="34" charset="0"/>
                <a:ea typeface="MS PGothic" panose="020B0600070205080204" pitchFamily="34" charset="-128"/>
              </a:rPr>
              <a:t>Adjacency matrix encodes the                                                                          connectivity information or a weight associated with each edge </a:t>
            </a:r>
            <a:endParaRPr lang="en-US" altLang="en-US" dirty="0">
              <a:latin typeface="Arial Narrow" panose="020B0606020202030204" pitchFamily="34" charset="0"/>
              <a:ea typeface="MS PGothic" panose="020B0600070205080204" pitchFamily="34" charset="-128"/>
            </a:endParaRPr>
          </a:p>
          <a:p>
            <a:pPr lvl="2"/>
            <a:r>
              <a:rPr lang="en-US" altLang="en-US" dirty="0">
                <a:latin typeface="Arial Narrow" panose="020B0606020202030204" pitchFamily="34" charset="0"/>
                <a:ea typeface="MS PGothic" panose="020B0600070205080204" pitchFamily="34" charset="-128"/>
              </a:rPr>
              <a:t>Nearest neighbor is the node with the highest weight</a:t>
            </a:r>
            <a:endParaRPr lang="en-US" altLang="en-US" dirty="0">
              <a:latin typeface="Arial Narrow" panose="020B0606020202030204" pitchFamily="34" charset="0"/>
              <a:ea typeface="MS PGothic" panose="020B0600070205080204" pitchFamily="34" charset="-128"/>
            </a:endParaRPr>
          </a:p>
          <a:p>
            <a:pPr lvl="1"/>
            <a:r>
              <a:rPr lang="en-US" altLang="en-US" dirty="0">
                <a:latin typeface="Arial Narrow" panose="020B0606020202030204" pitchFamily="34" charset="0"/>
                <a:ea typeface="MS PGothic" panose="020B0600070205080204" pitchFamily="34" charset="-128"/>
              </a:rPr>
              <a:t>Learning process in the brain is encoded into a sequence of connectivity patterns exhibited over a time horizon</a:t>
            </a:r>
            <a:endParaRPr lang="en-US" altLang="en-US" dirty="0">
              <a:latin typeface="Arial Narrow" panose="020B0606020202030204" pitchFamily="34" charset="0"/>
              <a:ea typeface="MS PGothic" panose="020B0600070205080204" pitchFamily="34" charset="-128"/>
            </a:endParaRPr>
          </a:p>
        </p:txBody>
      </p:sp>
      <p:sp>
        <p:nvSpPr>
          <p:cNvPr id="3789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A128E68C-2E04-CD4C-8F5B-1A52CE41C499}" type="slidenum">
              <a:rPr lang="en-US" altLang="en-US" sz="1200"/>
            </a:fld>
            <a:endParaRPr lang="en-US" altLang="en-US" sz="1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4556125" y="4060825"/>
            <a:ext cx="4587875"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6638" y="946150"/>
            <a:ext cx="3052762"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itle 1"/>
          <p:cNvSpPr>
            <a:spLocks noGrp="1"/>
          </p:cNvSpPr>
          <p:nvPr>
            <p:ph type="title"/>
          </p:nvPr>
        </p:nvSpPr>
        <p:spPr>
          <a:xfrm>
            <a:off x="-250825" y="76200"/>
            <a:ext cx="9640888" cy="685800"/>
          </a:xfrm>
        </p:spPr>
        <p:txBody>
          <a:bodyPr/>
          <a:lstStyle/>
          <a:p>
            <a:r>
              <a:rPr lang="en-US" altLang="en-US">
                <a:ea typeface="MS PGothic" panose="020B0600070205080204" pitchFamily="34" charset="-128"/>
              </a:rPr>
              <a:t>Protein-Protein Interaction Networks (PPINs)</a:t>
            </a:r>
            <a:endParaRPr lang="en-US" altLang="en-US">
              <a:ea typeface="MS PGothic" panose="020B0600070205080204" pitchFamily="34" charset="-128"/>
            </a:endParaRPr>
          </a:p>
        </p:txBody>
      </p:sp>
      <p:sp>
        <p:nvSpPr>
          <p:cNvPr id="38916" name="Content Placeholder 2"/>
          <p:cNvSpPr>
            <a:spLocks noGrp="1"/>
          </p:cNvSpPr>
          <p:nvPr>
            <p:ph idx="1"/>
          </p:nvPr>
        </p:nvSpPr>
        <p:spPr>
          <a:xfrm>
            <a:off x="31750" y="901700"/>
            <a:ext cx="8999538" cy="5265738"/>
          </a:xfrm>
        </p:spPr>
        <p:txBody>
          <a:bodyPr/>
          <a:lstStyle/>
          <a:p>
            <a:r>
              <a:rPr lang="en-US" altLang="en-US">
                <a:latin typeface="Arial Narrow" panose="020B0606020202030204" pitchFamily="34" charset="0"/>
                <a:ea typeface="MS PGothic" panose="020B0600070205080204" pitchFamily="34" charset="-128"/>
              </a:rPr>
              <a:t>Protein–protein interactions (PPIs) </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Physical contact between two or more molecule                                      proteins governed by electrostatic forces</a:t>
            </a:r>
            <a:endParaRPr lang="en-US" altLang="en-US">
              <a:latin typeface="Arial Narrow" panose="020B0606020202030204" pitchFamily="34" charset="0"/>
              <a:ea typeface="MS PGothic" panose="020B0600070205080204" pitchFamily="34" charset="-128"/>
            </a:endParaRPr>
          </a:p>
          <a:p>
            <a:r>
              <a:rPr lang="en-US" altLang="en-US">
                <a:latin typeface="Arial Narrow" panose="020B0606020202030204" pitchFamily="34" charset="0"/>
                <a:ea typeface="MS PGothic" panose="020B0600070205080204" pitchFamily="34" charset="-128"/>
              </a:rPr>
              <a:t>PPIN</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Graph-based representation of many PPIs</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Edges in this graph represent specific physical                              contacts between proteins, taking place at specific locations on proteins, and having a specific biological function </a:t>
            </a:r>
            <a:endParaRPr lang="en-US" altLang="en-US">
              <a:latin typeface="Arial Narrow" panose="020B0606020202030204" pitchFamily="34" charset="0"/>
              <a:ea typeface="MS PGothic" panose="020B0600070205080204" pitchFamily="34" charset="-128"/>
            </a:endParaRPr>
          </a:p>
          <a:p>
            <a:r>
              <a:rPr lang="en-US" altLang="en-US">
                <a:latin typeface="Arial Narrow" panose="020B0606020202030204" pitchFamily="34" charset="0"/>
                <a:ea typeface="MS PGothic" panose="020B0600070205080204" pitchFamily="34" charset="-128"/>
              </a:rPr>
              <a:t>Examples</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PPIN in Huntington's disease</a:t>
            </a:r>
            <a:endParaRPr lang="en-US" altLang="en-US">
              <a:latin typeface="Arial Narrow" panose="020B0606020202030204" pitchFamily="34" charset="0"/>
              <a:ea typeface="MS PGothic" panose="020B0600070205080204" pitchFamily="34" charset="-128"/>
            </a:endParaRPr>
          </a:p>
          <a:p>
            <a:r>
              <a:rPr lang="en-US" altLang="en-US">
                <a:latin typeface="Arial Narrow" panose="020B0606020202030204" pitchFamily="34" charset="0"/>
                <a:ea typeface="MS PGothic" panose="020B0600070205080204" pitchFamily="34" charset="-128"/>
              </a:rPr>
              <a:t>Interactome</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All PPIs that happen in a cell, an                                                           organism or a specific biological context</a:t>
            </a:r>
            <a:endParaRPr lang="en-US" altLang="en-US">
              <a:latin typeface="Arial Narrow" panose="020B0606020202030204" pitchFamily="34" charset="0"/>
              <a:ea typeface="MS PGothic" panose="020B0600070205080204" pitchFamily="34" charset="-128"/>
            </a:endParaRPr>
          </a:p>
        </p:txBody>
      </p:sp>
      <p:sp>
        <p:nvSpPr>
          <p:cNvPr id="3891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B2173195-0E06-1B43-9601-77B895D3492B}" type="slidenum">
              <a:rPr lang="en-US" altLang="en-US" sz="1200"/>
            </a:fld>
            <a:endParaRPr lang="en-US" altLang="en-US" sz="1200"/>
          </a:p>
        </p:txBody>
      </p:sp>
      <p:sp>
        <p:nvSpPr>
          <p:cNvPr id="38918" name="TextBox 6"/>
          <p:cNvSpPr txBox="1">
            <a:spLocks noChangeArrowheads="1"/>
          </p:cNvSpPr>
          <p:nvPr/>
        </p:nvSpPr>
        <p:spPr bwMode="auto">
          <a:xfrm>
            <a:off x="5989638" y="3108325"/>
            <a:ext cx="3182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r>
              <a:rPr lang="en-US" altLang="en-US" sz="800"/>
              <a:t>https://www.mdc-berlin.de/10221541/en/research/research_teams/proteomics_and_molecular_mechanisms_of_neurodegenerative_diseases/research/research1</a:t>
            </a:r>
            <a:endParaRPr lang="en-US" altLang="en-US" sz="800"/>
          </a:p>
        </p:txBody>
      </p:sp>
      <p:sp>
        <p:nvSpPr>
          <p:cNvPr id="38919" name="TextBox 7"/>
          <p:cNvSpPr txBox="1">
            <a:spLocks noChangeArrowheads="1"/>
          </p:cNvSpPr>
          <p:nvPr/>
        </p:nvSpPr>
        <p:spPr bwMode="auto">
          <a:xfrm>
            <a:off x="2667000" y="6661150"/>
            <a:ext cx="63817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r>
              <a:rPr lang="en-US" altLang="en-US" sz="800"/>
              <a:t>https://www.ebi.ac.uk/training/online/course/network-analysis-protein-interaction-data-introduction/protein-protein-interaction-networks</a:t>
            </a:r>
            <a:endParaRPr lang="en-US" altLang="en-US" sz="800"/>
          </a:p>
        </p:txBody>
      </p:sp>
      <p:sp>
        <p:nvSpPr>
          <p:cNvPr id="38920" name="TextBox 8"/>
          <p:cNvSpPr txBox="1">
            <a:spLocks noChangeArrowheads="1"/>
          </p:cNvSpPr>
          <p:nvPr/>
        </p:nvSpPr>
        <p:spPr bwMode="auto">
          <a:xfrm>
            <a:off x="5448300" y="6018213"/>
            <a:ext cx="38957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r>
              <a:rPr lang="en-US" altLang="en-US" sz="1400">
                <a:latin typeface="Arial Narrow" panose="020B0606020202030204" pitchFamily="34" charset="0"/>
              </a:rPr>
              <a:t>Yeast (left) and human (right) interactomes obtained using the yeast-two hybrid method (Jeong et al. Nature 2001. 411 (</a:t>
            </a:r>
            <a:r>
              <a:rPr lang="en-US" altLang="en-US" sz="1400">
                <a:latin typeface="Arial Narrow" panose="020B0606020202030204" pitchFamily="34" charset="0"/>
                <a:hlinkClick r:id="rId3"/>
              </a:rPr>
              <a:t>3</a:t>
            </a:r>
            <a:r>
              <a:rPr lang="en-US" altLang="en-US" sz="1400">
                <a:latin typeface="Arial Narrow" panose="020B0606020202030204" pitchFamily="34" charset="0"/>
              </a:rPr>
              <a:t>) and Rual et al. Nature 2005: 437 (</a:t>
            </a:r>
            <a:r>
              <a:rPr lang="en-US" altLang="en-US" sz="1400">
                <a:latin typeface="Arial Narrow" panose="020B0606020202030204" pitchFamily="34" charset="0"/>
                <a:hlinkClick r:id="rId3"/>
              </a:rPr>
              <a:t>4</a:t>
            </a:r>
            <a:r>
              <a:rPr lang="en-US" altLang="en-US" sz="1400">
                <a:latin typeface="Arial Narrow" panose="020B0606020202030204" pitchFamily="34" charset="0"/>
              </a:rPr>
              <a:t>))</a:t>
            </a:r>
            <a:endParaRPr lang="en-US" altLang="en-US" sz="1400">
              <a:latin typeface="Arial Narrow" panose="020B0606020202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003800" y="949325"/>
            <a:ext cx="41656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Title 1"/>
          <p:cNvSpPr>
            <a:spLocks noGrp="1"/>
          </p:cNvSpPr>
          <p:nvPr>
            <p:ph type="title"/>
          </p:nvPr>
        </p:nvSpPr>
        <p:spPr>
          <a:xfrm>
            <a:off x="-282575" y="76200"/>
            <a:ext cx="9720263" cy="685800"/>
          </a:xfrm>
        </p:spPr>
        <p:txBody>
          <a:bodyPr/>
          <a:lstStyle/>
          <a:p>
            <a:r>
              <a:rPr lang="en-US" altLang="en-US">
                <a:ea typeface="MS PGothic" panose="020B0600070205080204" pitchFamily="34" charset="-128"/>
              </a:rPr>
              <a:t>Graph Theory</a:t>
            </a:r>
            <a:r>
              <a:rPr lang="en-US" altLang="en-US" baseline="-25000">
                <a:ea typeface="MS PGothic" panose="020B0600070205080204" pitchFamily="34" charset="-128"/>
              </a:rPr>
              <a:t> </a:t>
            </a:r>
            <a:r>
              <a:rPr lang="en-US" altLang="en-US">
                <a:ea typeface="MS PGothic" panose="020B0600070205080204" pitchFamily="34" charset="-128"/>
              </a:rPr>
              <a:t>-</a:t>
            </a:r>
            <a:r>
              <a:rPr lang="en-US" altLang="en-US" baseline="-25000">
                <a:ea typeface="MS PGothic" panose="020B0600070205080204" pitchFamily="34" charset="-128"/>
              </a:rPr>
              <a:t> </a:t>
            </a:r>
            <a:r>
              <a:rPr lang="en-US" altLang="en-US">
                <a:ea typeface="MS PGothic" panose="020B0600070205080204" pitchFamily="34" charset="-128"/>
              </a:rPr>
              <a:t>Basics in Networks (I)</a:t>
            </a:r>
            <a:endParaRPr lang="en-US" altLang="en-US">
              <a:ea typeface="MS PGothic" panose="020B0600070205080204" pitchFamily="34" charset="-128"/>
            </a:endParaRPr>
          </a:p>
        </p:txBody>
      </p:sp>
      <p:sp>
        <p:nvSpPr>
          <p:cNvPr id="3993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B24E0608-2891-4D41-838F-C7B38AF8DB89}" type="slidenum">
              <a:rPr lang="en-US" altLang="en-US" sz="1200"/>
            </a:fld>
            <a:endParaRPr lang="en-US" altLang="en-US" sz="1200"/>
          </a:p>
        </p:txBody>
      </p:sp>
      <p:pic>
        <p:nvPicPr>
          <p:cNvPr id="3994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73800" y="2133600"/>
            <a:ext cx="2835275"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Content Placeholder 2"/>
          <p:cNvSpPr>
            <a:spLocks noGrp="1"/>
          </p:cNvSpPr>
          <p:nvPr>
            <p:ph idx="1"/>
          </p:nvPr>
        </p:nvSpPr>
        <p:spPr>
          <a:xfrm>
            <a:off x="3175" y="949325"/>
            <a:ext cx="9140825" cy="5265738"/>
          </a:xfrm>
        </p:spPr>
        <p:txBody>
          <a:bodyPr/>
          <a:lstStyle/>
          <a:p>
            <a:r>
              <a:rPr lang="en-US" altLang="en-US">
                <a:latin typeface="Arial Narrow" panose="020B0606020202030204" pitchFamily="34" charset="0"/>
                <a:ea typeface="MS PGothic" panose="020B0600070205080204" pitchFamily="34" charset="-128"/>
              </a:rPr>
              <a:t>A graph is a mathematical object                                               consisting of </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Nodes (transcription factors (TFs)</a:t>
            </a:r>
            <a:r>
              <a:rPr lang="en-US" altLang="en-US" baseline="-25000">
                <a:latin typeface="Arial Narrow" panose="020B0606020202030204" pitchFamily="34" charset="0"/>
                <a:ea typeface="MS PGothic" panose="020B0600070205080204" pitchFamily="34" charset="-128"/>
              </a:rPr>
              <a:t> </a:t>
            </a:r>
            <a:r>
              <a:rPr lang="en-US" altLang="en-US">
                <a:latin typeface="Arial Narrow" panose="020B0606020202030204" pitchFamily="34" charset="0"/>
                <a:ea typeface="MS PGothic" panose="020B0600070205080204" pitchFamily="34" charset="-128"/>
              </a:rPr>
              <a:t>+</a:t>
            </a:r>
            <a:r>
              <a:rPr lang="en-US" altLang="en-US" baseline="-25000">
                <a:latin typeface="Arial Narrow" panose="020B0606020202030204" pitchFamily="34" charset="0"/>
                <a:ea typeface="MS PGothic" panose="020B0600070205080204" pitchFamily="34" charset="-128"/>
              </a:rPr>
              <a:t>                                                                                     </a:t>
            </a:r>
            <a:r>
              <a:rPr lang="en-US" altLang="en-US">
                <a:latin typeface="Arial Narrow" panose="020B0606020202030204" pitchFamily="34" charset="0"/>
                <a:ea typeface="MS PGothic" panose="020B0600070205080204" pitchFamily="34" charset="-128"/>
              </a:rPr>
              <a:t>target genes: TF-X + gene A) and </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Edges (physical or regulatory relationships                                                 between the transcription factors &amp; their target genes)</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Gene regulatory networks (GRN) are </a:t>
            </a:r>
            <a:endParaRPr lang="en-US" altLang="en-US">
              <a:latin typeface="Arial Narrow" panose="020B0606020202030204" pitchFamily="34" charset="0"/>
              <a:ea typeface="MS PGothic" panose="020B0600070205080204" pitchFamily="34" charset="-128"/>
            </a:endParaRPr>
          </a:p>
          <a:p>
            <a:pPr lvl="2"/>
            <a:r>
              <a:rPr lang="en-US" altLang="en-US">
                <a:latin typeface="Arial Narrow" panose="020B0606020202030204" pitchFamily="34" charset="0"/>
                <a:ea typeface="MS PGothic" panose="020B0600070205080204" pitchFamily="34" charset="-128"/>
              </a:rPr>
              <a:t>Bipartite graphs = consists of two types of nodes like the TFs and their target genes</a:t>
            </a:r>
            <a:endParaRPr lang="en-US" altLang="en-US">
              <a:latin typeface="Arial Narrow" panose="020B0606020202030204" pitchFamily="34" charset="0"/>
              <a:ea typeface="MS PGothic" panose="020B0600070205080204" pitchFamily="34" charset="-128"/>
            </a:endParaRPr>
          </a:p>
          <a:p>
            <a:pPr lvl="2"/>
            <a:r>
              <a:rPr lang="en-US" altLang="en-US">
                <a:latin typeface="Arial Narrow" panose="020B0606020202030204" pitchFamily="34" charset="0"/>
                <a:ea typeface="MS PGothic" panose="020B0600070205080204" pitchFamily="34" charset="-128"/>
              </a:rPr>
              <a:t>Directed graphs = edges indicate a relationship from a TF to a target gene or a cis-regulatory elements (CRE) located in the genome</a:t>
            </a:r>
            <a:endParaRPr lang="en-US" altLang="en-US">
              <a:latin typeface="Arial Narrow" panose="020B0606020202030204" pitchFamily="34" charset="0"/>
              <a:ea typeface="MS PGothic" panose="020B0600070205080204" pitchFamily="34" charset="-128"/>
            </a:endParaRPr>
          </a:p>
          <a:p>
            <a:pPr lvl="2"/>
            <a:r>
              <a:rPr lang="en-US" altLang="en-US">
                <a:latin typeface="Arial Narrow" panose="020B0606020202030204" pitchFamily="34" charset="0"/>
                <a:ea typeface="MS PGothic" panose="020B0600070205080204" pitchFamily="34" charset="-128"/>
              </a:rPr>
              <a:t>Edge types</a:t>
            </a:r>
            <a:endParaRPr lang="en-US" altLang="en-US">
              <a:latin typeface="Arial Narrow" panose="020B0606020202030204" pitchFamily="34" charset="0"/>
              <a:ea typeface="MS PGothic" panose="020B0600070205080204" pitchFamily="34" charset="-128"/>
            </a:endParaRPr>
          </a:p>
          <a:p>
            <a:pPr lvl="3"/>
            <a:r>
              <a:rPr lang="en-US" altLang="en-US">
                <a:latin typeface="Arial Narrow" panose="020B0606020202030204" pitchFamily="34" charset="0"/>
                <a:ea typeface="MS PGothic" panose="020B0600070205080204" pitchFamily="34" charset="-128"/>
              </a:rPr>
              <a:t>Direct physical interactions between TFs and DNA elements</a:t>
            </a:r>
            <a:endParaRPr lang="en-US" altLang="en-US">
              <a:latin typeface="Arial Narrow" panose="020B0606020202030204" pitchFamily="34" charset="0"/>
              <a:ea typeface="MS PGothic" panose="020B0600070205080204" pitchFamily="34" charset="-128"/>
            </a:endParaRPr>
          </a:p>
          <a:p>
            <a:pPr lvl="3"/>
            <a:r>
              <a:rPr lang="en-US" altLang="en-US">
                <a:latin typeface="Arial Narrow" panose="020B0606020202030204" pitchFamily="34" charset="0"/>
                <a:ea typeface="MS PGothic" panose="020B0600070205080204" pitchFamily="34" charset="-128"/>
              </a:rPr>
              <a:t>Logical relationship or regulatory interaction representing which genes are positively / negatively influenced by loss / overexpression of a TF</a:t>
            </a:r>
            <a:endParaRPr lang="en-US" altLang="en-US">
              <a:latin typeface="Arial Narrow" panose="020B0606020202030204" pitchFamily="34" charset="0"/>
              <a:ea typeface="MS PGothic" panose="020B0600070205080204" pitchFamily="34" charset="-128"/>
            </a:endParaRPr>
          </a:p>
        </p:txBody>
      </p:sp>
      <p:sp>
        <p:nvSpPr>
          <p:cNvPr id="39942" name="TextBox 6"/>
          <p:cNvSpPr txBox="1">
            <a:spLocks noChangeArrowheads="1"/>
          </p:cNvSpPr>
          <p:nvPr/>
        </p:nvSpPr>
        <p:spPr bwMode="auto">
          <a:xfrm>
            <a:off x="-30163" y="6665913"/>
            <a:ext cx="7534276"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r>
              <a:rPr lang="en-US" altLang="en-US" sz="1000"/>
              <a:t>A.J.M. Walhout, M. Vidal, and J. Dekker, Handbook of Systems Biology: Concepts and Insights, Academic Press, December 2012</a:t>
            </a:r>
            <a:endParaRPr lang="en-US" altLang="en-US"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943725" y="989013"/>
            <a:ext cx="22098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973138"/>
            <a:ext cx="1676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4700" y="3624263"/>
            <a:ext cx="32893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85638" y="3562180"/>
            <a:ext cx="1844675" cy="150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itle 1"/>
          <p:cNvSpPr>
            <a:spLocks noGrp="1"/>
          </p:cNvSpPr>
          <p:nvPr>
            <p:ph type="title"/>
          </p:nvPr>
        </p:nvSpPr>
        <p:spPr>
          <a:xfrm>
            <a:off x="0" y="76200"/>
            <a:ext cx="9144000" cy="685800"/>
          </a:xfrm>
        </p:spPr>
        <p:txBody>
          <a:bodyPr/>
          <a:lstStyle/>
          <a:p>
            <a:r>
              <a:rPr lang="en-US" altLang="en-US">
                <a:ea typeface="MS PGothic" panose="020B0600070205080204" pitchFamily="34" charset="-128"/>
              </a:rPr>
              <a:t>Graph Theory</a:t>
            </a:r>
            <a:r>
              <a:rPr lang="en-US" altLang="en-US" baseline="-25000">
                <a:ea typeface="MS PGothic" panose="020B0600070205080204" pitchFamily="34" charset="-128"/>
              </a:rPr>
              <a:t> </a:t>
            </a:r>
            <a:r>
              <a:rPr lang="en-US" altLang="en-US">
                <a:ea typeface="MS PGothic" panose="020B0600070205080204" pitchFamily="34" charset="-128"/>
              </a:rPr>
              <a:t>-</a:t>
            </a:r>
            <a:r>
              <a:rPr lang="en-US" altLang="en-US" baseline="-25000">
                <a:ea typeface="MS PGothic" panose="020B0600070205080204" pitchFamily="34" charset="-128"/>
              </a:rPr>
              <a:t> </a:t>
            </a:r>
            <a:r>
              <a:rPr lang="en-US" altLang="en-US">
                <a:ea typeface="MS PGothic" panose="020B0600070205080204" pitchFamily="34" charset="-128"/>
              </a:rPr>
              <a:t>Basics in Networks (II a)</a:t>
            </a:r>
            <a:endParaRPr lang="en-US" altLang="en-US">
              <a:ea typeface="MS PGothic" panose="020B0600070205080204" pitchFamily="34" charset="-128"/>
            </a:endParaRPr>
          </a:p>
        </p:txBody>
      </p:sp>
      <p:sp>
        <p:nvSpPr>
          <p:cNvPr id="40966" name="Content Placeholder 2"/>
          <p:cNvSpPr>
            <a:spLocks noGrp="1"/>
          </p:cNvSpPr>
          <p:nvPr>
            <p:ph idx="1"/>
          </p:nvPr>
        </p:nvSpPr>
        <p:spPr>
          <a:xfrm>
            <a:off x="3175" y="863600"/>
            <a:ext cx="9140825" cy="5265738"/>
          </a:xfrm>
        </p:spPr>
        <p:txBody>
          <a:bodyPr/>
          <a:lstStyle/>
          <a:p>
            <a:r>
              <a:rPr lang="en-US" altLang="en-US" dirty="0">
                <a:latin typeface="Arial Narrow" panose="020B0606020202030204" pitchFamily="34" charset="0"/>
                <a:ea typeface="MS PGothic" panose="020B0600070205080204" pitchFamily="34" charset="-128"/>
              </a:rPr>
              <a:t>IN / OUT degree</a:t>
            </a:r>
            <a:endParaRPr lang="en-US" altLang="en-US" dirty="0">
              <a:latin typeface="Arial Narrow" panose="020B0606020202030204" pitchFamily="34" charset="0"/>
              <a:ea typeface="MS PGothic" panose="020B0600070205080204" pitchFamily="34" charset="-128"/>
            </a:endParaRPr>
          </a:p>
          <a:p>
            <a:pPr lvl="1"/>
            <a:r>
              <a:rPr lang="en-US" altLang="en-US" sz="2200" dirty="0">
                <a:latin typeface="Arial Narrow" panose="020B0606020202030204" pitchFamily="34" charset="0"/>
                <a:ea typeface="MS PGothic" panose="020B0600070205080204" pitchFamily="34" charset="-128"/>
              </a:rPr>
              <a:t>Number of incoming / outgoing                                                                        edges into / from a node</a:t>
            </a:r>
            <a:endParaRPr lang="en-US" altLang="en-US" sz="2200" dirty="0">
              <a:latin typeface="Arial Narrow" panose="020B0606020202030204" pitchFamily="34" charset="0"/>
              <a:ea typeface="MS PGothic" panose="020B0600070205080204" pitchFamily="34" charset="-128"/>
            </a:endParaRPr>
          </a:p>
          <a:p>
            <a:pPr lvl="1"/>
            <a:r>
              <a:rPr lang="en-US" altLang="en-US" sz="2200" dirty="0">
                <a:latin typeface="Arial Narrow" panose="020B0606020202030204" pitchFamily="34" charset="0"/>
                <a:ea typeface="MS PGothic" panose="020B0600070205080204" pitchFamily="34" charset="-128"/>
              </a:rPr>
              <a:t>OUT degree is defined by the number of genes                                                    bound or regulated by a particular TF</a:t>
            </a:r>
            <a:endParaRPr lang="en-US" altLang="en-US" sz="2200" dirty="0">
              <a:latin typeface="Arial Narrow" panose="020B0606020202030204" pitchFamily="34" charset="0"/>
              <a:ea typeface="MS PGothic" panose="020B0600070205080204" pitchFamily="34" charset="-128"/>
            </a:endParaRPr>
          </a:p>
          <a:p>
            <a:pPr lvl="1"/>
            <a:r>
              <a:rPr lang="en-US" altLang="en-US" sz="2200" dirty="0">
                <a:latin typeface="Arial Narrow" panose="020B0606020202030204" pitchFamily="34" charset="0"/>
                <a:ea typeface="MS PGothic" panose="020B0600070205080204" pitchFamily="34" charset="-128"/>
              </a:rPr>
              <a:t>IN degree is the number of TFs that bind or                                                     regulate a certain gene</a:t>
            </a:r>
            <a:endParaRPr lang="en-US" altLang="en-US" sz="2200" dirty="0">
              <a:latin typeface="Arial Narrow" panose="020B0606020202030204" pitchFamily="34" charset="0"/>
              <a:ea typeface="MS PGothic" panose="020B0600070205080204" pitchFamily="34" charset="-128"/>
            </a:endParaRPr>
          </a:p>
          <a:p>
            <a:r>
              <a:rPr lang="en-US" altLang="en-US" dirty="0">
                <a:latin typeface="Arial Narrow" panose="020B0606020202030204" pitchFamily="34" charset="0"/>
                <a:ea typeface="MS PGothic" panose="020B0600070205080204" pitchFamily="34" charset="-128"/>
              </a:rPr>
              <a:t>Distance </a:t>
            </a:r>
            <a:r>
              <a:rPr lang="en-US" altLang="en-US" i="1" dirty="0">
                <a:latin typeface="Times New Roman" panose="02020603050405020304" pitchFamily="1" charset="0"/>
                <a:ea typeface="MS PGothic" panose="020B0600070205080204" pitchFamily="34" charset="-128"/>
                <a:cs typeface="Times New Roman" panose="02020603050405020304" pitchFamily="1" charset="0"/>
              </a:rPr>
              <a:t>d</a:t>
            </a:r>
            <a:endParaRPr lang="en-US" altLang="en-US" i="1" dirty="0">
              <a:latin typeface="Times New Roman" panose="02020603050405020304" pitchFamily="1" charset="0"/>
              <a:ea typeface="MS PGothic" panose="020B0600070205080204" pitchFamily="34" charset="-128"/>
              <a:cs typeface="Times New Roman" panose="02020603050405020304" pitchFamily="1" charset="0"/>
            </a:endParaRPr>
          </a:p>
          <a:p>
            <a:pPr lvl="1"/>
            <a:r>
              <a:rPr lang="en-US" altLang="en-US" sz="2200" dirty="0">
                <a:latin typeface="Arial Narrow" panose="020B0606020202030204" pitchFamily="34" charset="0"/>
                <a:ea typeface="MS PGothic" panose="020B0600070205080204" pitchFamily="34" charset="-128"/>
              </a:rPr>
              <a:t>Number of edges along the shortest                                                                   path between two nodes</a:t>
            </a:r>
            <a:endParaRPr lang="en-US" altLang="en-US" sz="2200" dirty="0">
              <a:latin typeface="Arial Narrow" panose="020B0606020202030204" pitchFamily="34" charset="0"/>
              <a:ea typeface="MS PGothic" panose="020B0600070205080204" pitchFamily="34" charset="-128"/>
            </a:endParaRPr>
          </a:p>
          <a:p>
            <a:r>
              <a:rPr lang="en-US" altLang="en-US" dirty="0">
                <a:latin typeface="Arial Narrow" panose="020B0606020202030204" pitchFamily="34" charset="0"/>
                <a:ea typeface="MS PGothic" panose="020B0600070205080204" pitchFamily="34" charset="-128"/>
              </a:rPr>
              <a:t>Network (graph) diameter</a:t>
            </a:r>
            <a:endParaRPr lang="en-US" altLang="en-US" dirty="0">
              <a:latin typeface="Arial Narrow" panose="020B0606020202030204" pitchFamily="34" charset="0"/>
              <a:ea typeface="MS PGothic" panose="020B0600070205080204" pitchFamily="34" charset="-128"/>
            </a:endParaRPr>
          </a:p>
          <a:p>
            <a:pPr lvl="1"/>
            <a:r>
              <a:rPr lang="en-US" altLang="en-US" sz="2200" dirty="0">
                <a:latin typeface="Arial Narrow" panose="020B0606020202030204" pitchFamily="34" charset="0"/>
                <a:ea typeface="MS PGothic" panose="020B0600070205080204" pitchFamily="34" charset="-128"/>
              </a:rPr>
              <a:t>Maximum value over the entire existing distances</a:t>
            </a:r>
            <a:endParaRPr lang="en-US" altLang="en-US" sz="2200" dirty="0">
              <a:latin typeface="Arial Narrow" panose="020B0606020202030204" pitchFamily="34" charset="0"/>
              <a:ea typeface="MS PGothic" panose="020B0600070205080204" pitchFamily="34" charset="-128"/>
            </a:endParaRPr>
          </a:p>
          <a:p>
            <a:r>
              <a:rPr lang="en-US" altLang="en-US" dirty="0">
                <a:latin typeface="Arial Narrow" panose="020B0606020202030204" pitchFamily="34" charset="0"/>
                <a:ea typeface="MS PGothic" panose="020B0600070205080204" pitchFamily="34" charset="-128"/>
              </a:rPr>
              <a:t>Degree distribution</a:t>
            </a:r>
            <a:endParaRPr lang="en-US" altLang="en-US" dirty="0">
              <a:latin typeface="Arial Narrow" panose="020B0606020202030204" pitchFamily="34" charset="0"/>
              <a:ea typeface="MS PGothic" panose="020B0600070205080204" pitchFamily="34" charset="-128"/>
            </a:endParaRPr>
          </a:p>
          <a:p>
            <a:pPr lvl="1"/>
            <a:r>
              <a:rPr lang="en-US" altLang="en-US" sz="2200" dirty="0">
                <a:latin typeface="Arial Narrow" panose="020B0606020202030204" pitchFamily="34" charset="0"/>
                <a:ea typeface="MS PGothic" panose="020B0600070205080204" pitchFamily="34" charset="-128"/>
              </a:rPr>
              <a:t>Fraction of the nodes from the entire network nodes having IN / OUT degree k</a:t>
            </a:r>
            <a:endParaRPr lang="en-US" altLang="en-US" sz="2200" dirty="0">
              <a:latin typeface="Arial Narrow" panose="020B0606020202030204" pitchFamily="34" charset="0"/>
              <a:ea typeface="MS PGothic" panose="020B0600070205080204" pitchFamily="34" charset="-128"/>
            </a:endParaRPr>
          </a:p>
          <a:p>
            <a:pPr lvl="1"/>
            <a:endParaRPr lang="en-US" altLang="en-US" sz="2200" dirty="0">
              <a:latin typeface="Arial Narrow" panose="020B0606020202030204" pitchFamily="34" charset="0"/>
              <a:ea typeface="MS PGothic" panose="020B0600070205080204" pitchFamily="34" charset="-128"/>
            </a:endParaRPr>
          </a:p>
        </p:txBody>
      </p:sp>
      <p:sp>
        <p:nvSpPr>
          <p:cNvPr id="4096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A6F4AE4B-EE91-1B49-A4E8-8CED01A89CCE}" type="slidenum">
              <a:rPr lang="en-US" altLang="en-US" sz="1200"/>
            </a:fld>
            <a:endParaRPr lang="en-US" altLang="en-US" sz="1200"/>
          </a:p>
        </p:txBody>
      </p:sp>
      <p:sp>
        <p:nvSpPr>
          <p:cNvPr id="40968" name="TextBox 8"/>
          <p:cNvSpPr txBox="1">
            <a:spLocks noChangeArrowheads="1"/>
          </p:cNvSpPr>
          <p:nvPr/>
        </p:nvSpPr>
        <p:spPr bwMode="auto">
          <a:xfrm>
            <a:off x="-30163" y="6665913"/>
            <a:ext cx="7534276"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r>
              <a:rPr lang="en-US" altLang="en-US" sz="1000"/>
              <a:t>A.J.M. Walhout, M. Vidal, and J. Dekker, Handbook of Systems Biology: Concepts and Insights, Academic Press, December 2012</a:t>
            </a:r>
            <a:endParaRPr lang="en-US" altLang="en-US"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0" y="76200"/>
            <a:ext cx="9144000" cy="685800"/>
          </a:xfrm>
        </p:spPr>
        <p:txBody>
          <a:bodyPr/>
          <a:lstStyle/>
          <a:p>
            <a:r>
              <a:rPr lang="en-US" altLang="en-US">
                <a:ea typeface="MS PGothic" panose="020B0600070205080204" pitchFamily="34" charset="-128"/>
              </a:rPr>
              <a:t>Graph Theory</a:t>
            </a:r>
            <a:r>
              <a:rPr lang="en-US" altLang="en-US" baseline="-25000">
                <a:ea typeface="MS PGothic" panose="020B0600070205080204" pitchFamily="34" charset="-128"/>
              </a:rPr>
              <a:t> </a:t>
            </a:r>
            <a:r>
              <a:rPr lang="en-US" altLang="en-US">
                <a:ea typeface="MS PGothic" panose="020B0600070205080204" pitchFamily="34" charset="-128"/>
              </a:rPr>
              <a:t>-</a:t>
            </a:r>
            <a:r>
              <a:rPr lang="en-US" altLang="en-US" baseline="-25000">
                <a:ea typeface="MS PGothic" panose="020B0600070205080204" pitchFamily="34" charset="-128"/>
              </a:rPr>
              <a:t> </a:t>
            </a:r>
            <a:r>
              <a:rPr lang="en-US" altLang="en-US">
                <a:ea typeface="MS PGothic" panose="020B0600070205080204" pitchFamily="34" charset="-128"/>
              </a:rPr>
              <a:t>Basics in Networks (II b)</a:t>
            </a:r>
            <a:endParaRPr lang="en-US" altLang="en-US">
              <a:ea typeface="MS PGothic" panose="020B0600070205080204" pitchFamily="34" charset="-128"/>
            </a:endParaRPr>
          </a:p>
        </p:txBody>
      </p:sp>
      <p:sp>
        <p:nvSpPr>
          <p:cNvPr id="4198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7CBF3AD1-7E8A-564E-B08F-9A89F1191337}" type="slidenum">
              <a:rPr lang="en-US" altLang="en-US" sz="1200"/>
            </a:fld>
            <a:endParaRPr lang="en-US" altLang="en-US" sz="1200"/>
          </a:p>
        </p:txBody>
      </p:sp>
      <p:pic>
        <p:nvPicPr>
          <p:cNvPr id="41987"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972300" y="955675"/>
            <a:ext cx="154940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4225" y="3155950"/>
            <a:ext cx="325120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Content Placeholder 2"/>
          <p:cNvSpPr>
            <a:spLocks noGrp="1"/>
          </p:cNvSpPr>
          <p:nvPr>
            <p:ph idx="1"/>
          </p:nvPr>
        </p:nvSpPr>
        <p:spPr>
          <a:xfrm>
            <a:off x="30163" y="962025"/>
            <a:ext cx="9113837" cy="5265738"/>
          </a:xfrm>
        </p:spPr>
        <p:txBody>
          <a:bodyPr/>
          <a:lstStyle/>
          <a:p>
            <a:r>
              <a:rPr lang="en-US" altLang="en-US" dirty="0">
                <a:latin typeface="Arial Narrow" panose="020B0606020202030204" pitchFamily="34" charset="0"/>
                <a:ea typeface="MS PGothic" panose="020B0600070205080204" pitchFamily="34" charset="-128"/>
              </a:rPr>
              <a:t>Flux-capacity</a:t>
            </a:r>
            <a:endParaRPr lang="en-US" altLang="en-US" dirty="0">
              <a:latin typeface="Arial Narrow" panose="020B0606020202030204" pitchFamily="34" charset="0"/>
              <a:ea typeface="MS PGothic" panose="020B0600070205080204" pitchFamily="34" charset="-128"/>
            </a:endParaRPr>
          </a:p>
          <a:p>
            <a:pPr lvl="1"/>
            <a:r>
              <a:rPr lang="en-US" altLang="en-US" dirty="0">
                <a:latin typeface="Arial Narrow" panose="020B0606020202030204" pitchFamily="34" charset="0"/>
                <a:ea typeface="MS PGothic" panose="020B0600070205080204" pitchFamily="34" charset="-128"/>
              </a:rPr>
              <a:t>Product of IN and OUT degrees represents the                                                  flux-capacity</a:t>
            </a:r>
            <a:endParaRPr lang="en-US" altLang="en-US" dirty="0">
              <a:latin typeface="Arial Narrow" panose="020B0606020202030204" pitchFamily="34" charset="0"/>
              <a:ea typeface="MS PGothic" panose="020B0600070205080204" pitchFamily="34" charset="-128"/>
            </a:endParaRPr>
          </a:p>
          <a:p>
            <a:pPr lvl="1"/>
            <a:r>
              <a:rPr lang="en-US" altLang="en-US" dirty="0">
                <a:latin typeface="Arial Narrow" panose="020B0606020202030204" pitchFamily="34" charset="0"/>
                <a:ea typeface="MS PGothic" panose="020B0600070205080204" pitchFamily="34" charset="-128"/>
              </a:rPr>
              <a:t>Indicates the </a:t>
            </a:r>
            <a:r>
              <a:rPr lang="en-US" altLang="en-US" dirty="0">
                <a:solidFill>
                  <a:srgbClr val="0432FF"/>
                </a:solidFill>
                <a:latin typeface="Arial Narrow" panose="020B0606020202030204" pitchFamily="34" charset="0"/>
                <a:ea typeface="MS PGothic" panose="020B0600070205080204" pitchFamily="34" charset="-128"/>
              </a:rPr>
              <a:t>number of information paths passing                                  directly through a node</a:t>
            </a:r>
            <a:endParaRPr lang="en-US" altLang="en-US" dirty="0">
              <a:solidFill>
                <a:srgbClr val="0432FF"/>
              </a:solidFill>
              <a:latin typeface="Arial Narrow" panose="020B0606020202030204" pitchFamily="34" charset="0"/>
              <a:ea typeface="MS PGothic" panose="020B0600070205080204" pitchFamily="34" charset="-128"/>
            </a:endParaRPr>
          </a:p>
          <a:p>
            <a:pPr lvl="1"/>
            <a:r>
              <a:rPr lang="en-US" altLang="en-US" dirty="0">
                <a:latin typeface="Arial Narrow" panose="020B0606020202030204" pitchFamily="34" charset="0"/>
                <a:ea typeface="MS PGothic" panose="020B0600070205080204" pitchFamily="34" charset="-128"/>
              </a:rPr>
              <a:t>High flux-capacity indicates the importance of a node                                            to network functionality</a:t>
            </a:r>
            <a:endParaRPr lang="en-US" altLang="en-US" dirty="0">
              <a:latin typeface="Arial Narrow" panose="020B0606020202030204" pitchFamily="34" charset="0"/>
              <a:ea typeface="MS PGothic" panose="020B0600070205080204" pitchFamily="34" charset="-128"/>
            </a:endParaRPr>
          </a:p>
          <a:p>
            <a:r>
              <a:rPr lang="en-US" altLang="en-US" dirty="0">
                <a:latin typeface="Arial Narrow" panose="020B0606020202030204" pitchFamily="34" charset="0"/>
                <a:ea typeface="MS PGothic" panose="020B0600070205080204" pitchFamily="34" charset="-128"/>
              </a:rPr>
              <a:t>Flux-capacity in purely transcriptional                                      gene regulatory networks implies a                                     hierarchical structure</a:t>
            </a:r>
            <a:endParaRPr lang="en-US" altLang="en-US" dirty="0">
              <a:latin typeface="Arial Narrow" panose="020B0606020202030204" pitchFamily="34" charset="0"/>
              <a:ea typeface="MS PGothic" panose="020B0600070205080204" pitchFamily="34" charset="-128"/>
            </a:endParaRPr>
          </a:p>
          <a:p>
            <a:pPr lvl="1"/>
            <a:r>
              <a:rPr lang="en-US" altLang="en-US" dirty="0">
                <a:latin typeface="Arial Narrow" panose="020B0606020202030204" pitchFamily="34" charset="0"/>
                <a:ea typeface="MS PGothic" panose="020B0600070205080204" pitchFamily="34" charset="-128"/>
              </a:rPr>
              <a:t>Different layers of TFs regulating one another</a:t>
            </a:r>
            <a:endParaRPr lang="en-US" altLang="en-US" dirty="0">
              <a:latin typeface="Arial Narrow" panose="020B0606020202030204" pitchFamily="34" charset="0"/>
              <a:ea typeface="MS PGothic" panose="020B0600070205080204" pitchFamily="34" charset="-128"/>
            </a:endParaRPr>
          </a:p>
          <a:p>
            <a:pPr lvl="1"/>
            <a:r>
              <a:rPr lang="en-US" altLang="en-US" dirty="0">
                <a:latin typeface="Arial Narrow" panose="020B0606020202030204" pitchFamily="34" charset="0"/>
                <a:ea typeface="MS PGothic" panose="020B0600070205080204" pitchFamily="34" charset="-128"/>
              </a:rPr>
              <a:t>TFs act as both upstream regulators and downstream targets</a:t>
            </a:r>
            <a:endParaRPr lang="en-US" altLang="en-US" dirty="0">
              <a:latin typeface="Arial Narrow" panose="020B0606020202030204" pitchFamily="34" charset="0"/>
              <a:ea typeface="MS PGothic" panose="020B0600070205080204"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tLang="en-US">
                <a:ea typeface="MS PGothic" panose="020B0600070205080204" pitchFamily="34" charset="-128"/>
              </a:rPr>
              <a:t>Graph Theory</a:t>
            </a:r>
            <a:r>
              <a:rPr lang="en-US" altLang="en-US" baseline="-25000">
                <a:ea typeface="MS PGothic" panose="020B0600070205080204" pitchFamily="34" charset="-128"/>
              </a:rPr>
              <a:t> </a:t>
            </a:r>
            <a:r>
              <a:rPr lang="en-US" altLang="en-US">
                <a:ea typeface="MS PGothic" panose="020B0600070205080204" pitchFamily="34" charset="-128"/>
              </a:rPr>
              <a:t>–</a:t>
            </a:r>
            <a:r>
              <a:rPr lang="en-US" altLang="en-US" baseline="-25000">
                <a:ea typeface="MS PGothic" panose="020B0600070205080204" pitchFamily="34" charset="-128"/>
              </a:rPr>
              <a:t> </a:t>
            </a:r>
            <a:r>
              <a:rPr lang="en-US" altLang="en-US">
                <a:ea typeface="MS PGothic" panose="020B0600070205080204" pitchFamily="34" charset="-128"/>
              </a:rPr>
              <a:t>Adjacency Matrix (III)</a:t>
            </a:r>
            <a:endParaRPr lang="en-US" altLang="en-US">
              <a:ea typeface="MS PGothic" panose="020B0600070205080204" pitchFamily="34" charset="-128"/>
            </a:endParaRPr>
          </a:p>
        </p:txBody>
      </p:sp>
      <p:sp>
        <p:nvSpPr>
          <p:cNvPr id="43010" name="Content Placeholder 2"/>
          <p:cNvSpPr>
            <a:spLocks noGrp="1"/>
          </p:cNvSpPr>
          <p:nvPr>
            <p:ph idx="1"/>
          </p:nvPr>
        </p:nvSpPr>
        <p:spPr>
          <a:xfrm>
            <a:off x="19050" y="981075"/>
            <a:ext cx="9124950" cy="5265738"/>
          </a:xfrm>
        </p:spPr>
        <p:txBody>
          <a:bodyPr/>
          <a:lstStyle/>
          <a:p>
            <a:r>
              <a:rPr lang="en-US" altLang="en-US">
                <a:latin typeface="Arial Narrow" panose="020B0606020202030204" pitchFamily="34" charset="0"/>
                <a:ea typeface="MS PGothic" panose="020B0600070205080204" pitchFamily="34" charset="-128"/>
              </a:rPr>
              <a:t>A matrix where</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Each raw or column represents a node</a:t>
            </a:r>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Each element represents where there is an edge and with what weight</a:t>
            </a:r>
            <a:endParaRPr lang="en-US" altLang="en-US">
              <a:latin typeface="Arial Narrow" panose="020B0606020202030204" pitchFamily="34" charset="0"/>
              <a:ea typeface="MS PGothic" panose="020B0600070205080204" pitchFamily="34" charset="-128"/>
            </a:endParaRPr>
          </a:p>
        </p:txBody>
      </p:sp>
      <p:sp>
        <p:nvSpPr>
          <p:cNvPr id="430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6395C8F5-7246-BD40-8E14-4E4A25A1F60A}" type="slidenum">
              <a:rPr lang="en-US" altLang="en-US" sz="1200"/>
            </a:fld>
            <a:endParaRPr lang="en-US" altLang="en-US" sz="1200"/>
          </a:p>
        </p:txBody>
      </p:sp>
      <p:pic>
        <p:nvPicPr>
          <p:cNvPr id="43012"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048000" y="2501900"/>
            <a:ext cx="30480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11500" y="2540000"/>
            <a:ext cx="2908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11500" y="2540000"/>
            <a:ext cx="2908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11500" y="2540000"/>
            <a:ext cx="2908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806700"/>
            <a:ext cx="24257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806700"/>
            <a:ext cx="24257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806700"/>
            <a:ext cx="24257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806700"/>
            <a:ext cx="24257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806700"/>
            <a:ext cx="24257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1"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806700"/>
            <a:ext cx="24257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838200"/>
            <a:ext cx="9144000"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15" descr="Screen Shot 2017-03-15 at 2.41.22 PM.png"/>
          <p:cNvPicPr>
            <a:picLocks noChangeAspect="1"/>
          </p:cNvPicPr>
          <p:nvPr/>
        </p:nvPicPr>
        <p:blipFill>
          <a:blip r:embed="rId6">
            <a:extLst>
              <a:ext uri="{28A0092B-C50C-407E-A947-70E740481C1C}">
                <a14:useLocalDpi xmlns:a14="http://schemas.microsoft.com/office/drawing/2010/main" val="0"/>
              </a:ext>
            </a:extLst>
          </a:blip>
          <a:srcRect l="7227" t="20247" r="64069" b="56543"/>
          <a:stretch>
            <a:fillRect/>
          </a:stretch>
        </p:blipFill>
        <p:spPr bwMode="auto">
          <a:xfrm>
            <a:off x="1044575" y="2779713"/>
            <a:ext cx="2624138"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4" name="Picture 16" descr="Screen Shot 2017-03-15 at 2.41.22 PM.png"/>
          <p:cNvPicPr>
            <a:picLocks noChangeAspect="1"/>
          </p:cNvPicPr>
          <p:nvPr/>
        </p:nvPicPr>
        <p:blipFill>
          <a:blip r:embed="rId6">
            <a:extLst>
              <a:ext uri="{28A0092B-C50C-407E-A947-70E740481C1C}">
                <a14:useLocalDpi xmlns:a14="http://schemas.microsoft.com/office/drawing/2010/main" val="0"/>
              </a:ext>
            </a:extLst>
          </a:blip>
          <a:srcRect l="59727" t="20544" r="11877" b="56000"/>
          <a:stretch>
            <a:fillRect/>
          </a:stretch>
        </p:blipFill>
        <p:spPr bwMode="auto">
          <a:xfrm>
            <a:off x="4854575" y="2808288"/>
            <a:ext cx="2595563"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5" name="Picture 17" descr="Screen Shot 2017-03-15 at 2.41.22 PM.png"/>
          <p:cNvPicPr>
            <a:picLocks noChangeAspect="1"/>
          </p:cNvPicPr>
          <p:nvPr/>
        </p:nvPicPr>
        <p:blipFill>
          <a:blip r:embed="rId6">
            <a:extLst>
              <a:ext uri="{28A0092B-C50C-407E-A947-70E740481C1C}">
                <a14:useLocalDpi xmlns:a14="http://schemas.microsoft.com/office/drawing/2010/main" val="0"/>
              </a:ext>
            </a:extLst>
          </a:blip>
          <a:srcRect l="15160" t="48395" r="54593" b="13828"/>
          <a:stretch>
            <a:fillRect/>
          </a:stretch>
        </p:blipFill>
        <p:spPr bwMode="auto">
          <a:xfrm>
            <a:off x="1227138" y="4248150"/>
            <a:ext cx="2767012"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18" descr="Screen Shot 2017-03-15 at 2.41.22 PM.png"/>
          <p:cNvPicPr>
            <a:picLocks noChangeAspect="1"/>
          </p:cNvPicPr>
          <p:nvPr/>
        </p:nvPicPr>
        <p:blipFill>
          <a:blip r:embed="rId6">
            <a:extLst>
              <a:ext uri="{28A0092B-C50C-407E-A947-70E740481C1C}">
                <a14:useLocalDpi xmlns:a14="http://schemas.microsoft.com/office/drawing/2010/main" val="0"/>
              </a:ext>
            </a:extLst>
          </a:blip>
          <a:srcRect l="60406" t="48692" r="9808" b="13530"/>
          <a:stretch>
            <a:fillRect/>
          </a:stretch>
        </p:blipFill>
        <p:spPr bwMode="auto">
          <a:xfrm>
            <a:off x="5489575" y="4303713"/>
            <a:ext cx="27225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altLang="en-US">
                <a:ea typeface="MS PGothic" panose="020B0600070205080204" pitchFamily="34" charset="-128"/>
              </a:rPr>
              <a:t>Graph Theory</a:t>
            </a:r>
            <a:r>
              <a:rPr lang="en-US" altLang="en-US" baseline="-25000">
                <a:ea typeface="MS PGothic" panose="020B0600070205080204" pitchFamily="34" charset="-128"/>
              </a:rPr>
              <a:t> </a:t>
            </a:r>
            <a:r>
              <a:rPr lang="en-US" altLang="en-US">
                <a:ea typeface="MS PGothic" panose="020B0600070205080204" pitchFamily="34" charset="-128"/>
              </a:rPr>
              <a:t>–</a:t>
            </a:r>
            <a:r>
              <a:rPr lang="en-US" altLang="en-US" baseline="-25000">
                <a:ea typeface="MS PGothic" panose="020B0600070205080204" pitchFamily="34" charset="-128"/>
              </a:rPr>
              <a:t> </a:t>
            </a:r>
            <a:r>
              <a:rPr lang="en-US" altLang="en-US">
                <a:ea typeface="MS PGothic" panose="020B0600070205080204" pitchFamily="34" charset="-128"/>
              </a:rPr>
              <a:t>Adjacency Matrix (IV)</a:t>
            </a:r>
            <a:endParaRPr lang="en-US" altLang="en-US">
              <a:ea typeface="MS PGothic" panose="020B0600070205080204" pitchFamily="34" charset="-128"/>
            </a:endParaRPr>
          </a:p>
        </p:txBody>
      </p:sp>
      <p:sp>
        <p:nvSpPr>
          <p:cNvPr id="44034" name="Content Placeholder 2"/>
          <p:cNvSpPr>
            <a:spLocks noGrp="1"/>
          </p:cNvSpPr>
          <p:nvPr>
            <p:ph idx="1"/>
          </p:nvPr>
        </p:nvSpPr>
        <p:spPr>
          <a:xfrm>
            <a:off x="-9525" y="936625"/>
            <a:ext cx="9153525" cy="5265738"/>
          </a:xfrm>
        </p:spPr>
        <p:txBody>
          <a:bodyPr/>
          <a:lstStyle/>
          <a:p>
            <a:r>
              <a:rPr lang="en-US" altLang="en-US">
                <a:latin typeface="Arial Narrow" panose="020B0606020202030204" pitchFamily="34" charset="0"/>
                <a:ea typeface="MS PGothic" panose="020B0600070205080204" pitchFamily="34" charset="-128"/>
              </a:rPr>
              <a:t>Define normal (total) / IN / OUT / weighted degree through the adjacency matrix</a:t>
            </a:r>
            <a:endParaRPr lang="en-US" altLang="en-US">
              <a:latin typeface="Arial Narrow" panose="020B0606020202030204" pitchFamily="34" charset="0"/>
              <a:ea typeface="MS PGothic" panose="020B0600070205080204" pitchFamily="34" charset="-128"/>
            </a:endParaRPr>
          </a:p>
          <a:p>
            <a:endParaRPr lang="en-US" altLang="en-US">
              <a:latin typeface="Arial Narrow" panose="020B0606020202030204" pitchFamily="34" charset="0"/>
              <a:ea typeface="MS PGothic" panose="020B0600070205080204" pitchFamily="34" charset="-128"/>
            </a:endParaRPr>
          </a:p>
          <a:p>
            <a:endParaRPr lang="en-US" altLang="en-US">
              <a:latin typeface="Arial Narrow" panose="020B0606020202030204" pitchFamily="34" charset="0"/>
              <a:ea typeface="MS PGothic" panose="020B0600070205080204" pitchFamily="34" charset="-128"/>
            </a:endParaRPr>
          </a:p>
          <a:p>
            <a:r>
              <a:rPr lang="en-US" altLang="en-US">
                <a:latin typeface="Arial Narrow" panose="020B0606020202030204" pitchFamily="34" charset="0"/>
                <a:ea typeface="MS PGothic" panose="020B0600070205080204" pitchFamily="34" charset="-128"/>
              </a:rPr>
              <a:t>Distance for unweighted and weighted adjacency matrices</a:t>
            </a:r>
            <a:endParaRPr lang="en-US" altLang="en-US">
              <a:latin typeface="Arial Narrow" panose="020B0606020202030204" pitchFamily="34" charset="0"/>
              <a:ea typeface="MS PGothic" panose="020B0600070205080204" pitchFamily="34" charset="-128"/>
            </a:endParaRPr>
          </a:p>
          <a:p>
            <a:endParaRPr lang="en-US" altLang="en-US">
              <a:latin typeface="Arial Narrow" panose="020B0606020202030204" pitchFamily="34" charset="0"/>
              <a:ea typeface="MS PGothic" panose="020B0600070205080204" pitchFamily="34" charset="-128"/>
            </a:endParaRPr>
          </a:p>
          <a:p>
            <a:endParaRPr lang="en-US" altLang="en-US">
              <a:latin typeface="Arial Narrow" panose="020B0606020202030204" pitchFamily="34" charset="0"/>
              <a:ea typeface="MS PGothic" panose="020B0600070205080204" pitchFamily="34" charset="-128"/>
            </a:endParaRPr>
          </a:p>
          <a:p>
            <a:endParaRPr lang="en-US" altLang="en-US">
              <a:latin typeface="Arial Narrow" panose="020B0606020202030204" pitchFamily="34" charset="0"/>
              <a:ea typeface="MS PGothic" panose="020B0600070205080204" pitchFamily="34" charset="-128"/>
            </a:endParaRPr>
          </a:p>
          <a:p>
            <a:pPr lvl="1"/>
            <a:r>
              <a:rPr lang="en-US" altLang="en-US">
                <a:latin typeface="Arial Narrow" panose="020B0606020202030204" pitchFamily="34" charset="0"/>
                <a:ea typeface="MS PGothic" panose="020B0600070205080204" pitchFamily="34" charset="-128"/>
              </a:rPr>
              <a:t>Observation: based on the studied problem, one can define other notions of distance like the inverse of weights or any nonlinear function of the encountered weights on the edges</a:t>
            </a:r>
            <a:endParaRPr lang="en-US" altLang="en-US">
              <a:latin typeface="Arial Narrow" panose="020B0606020202030204" pitchFamily="34" charset="0"/>
              <a:ea typeface="MS PGothic" panose="020B0600070205080204" pitchFamily="34" charset="-128"/>
            </a:endParaRPr>
          </a:p>
        </p:txBody>
      </p:sp>
      <p:sp>
        <p:nvSpPr>
          <p:cNvPr id="4403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602624D1-B739-1A4E-8A65-634996162A55}" type="slidenum">
              <a:rPr lang="en-US" altLang="en-US" sz="1200"/>
            </a:fld>
            <a:endParaRPr lang="en-US" altLang="en-US" sz="1200"/>
          </a:p>
        </p:txBody>
      </p:sp>
      <p:graphicFrame>
        <p:nvGraphicFramePr>
          <p:cNvPr id="44036" name="Object 4"/>
          <p:cNvGraphicFramePr>
            <a:graphicFrameLocks noChangeAspect="1"/>
          </p:cNvGraphicFramePr>
          <p:nvPr/>
        </p:nvGraphicFramePr>
        <p:xfrm>
          <a:off x="471488" y="1892300"/>
          <a:ext cx="1238250" cy="984250"/>
        </p:xfrm>
        <a:graphic>
          <a:graphicData uri="http://schemas.openxmlformats.org/presentationml/2006/ole">
            <mc:AlternateContent xmlns:mc="http://schemas.openxmlformats.org/markup-compatibility/2006">
              <mc:Choice xmlns:v="urn:schemas-microsoft-com:vml" Requires="v">
                <p:oleObj spid="_x0000_s1121" name="Equation" r:id="rId1" imgW="494030" imgH="393065" progId="Equation.3">
                  <p:embed/>
                </p:oleObj>
              </mc:Choice>
              <mc:Fallback>
                <p:oleObj name="Equation" r:id="rId1" imgW="494030" imgH="393065" progId="Equation.3">
                  <p:embed/>
                  <p:pic>
                    <p:nvPicPr>
                      <p:cNvPr id="0" name="Object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8" y="1892300"/>
                        <a:ext cx="123825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037" name="Object 5"/>
          <p:cNvGraphicFramePr>
            <a:graphicFrameLocks noChangeAspect="1"/>
          </p:cNvGraphicFramePr>
          <p:nvPr/>
        </p:nvGraphicFramePr>
        <p:xfrm>
          <a:off x="2435225" y="1889125"/>
          <a:ext cx="1365250" cy="984250"/>
        </p:xfrm>
        <a:graphic>
          <a:graphicData uri="http://schemas.openxmlformats.org/presentationml/2006/ole">
            <mc:AlternateContent xmlns:mc="http://schemas.openxmlformats.org/markup-compatibility/2006">
              <mc:Choice xmlns:v="urn:schemas-microsoft-com:vml" Requires="v">
                <p:oleObj spid="_x0000_s2" name="Equation" r:id="rId3" imgW="539750" imgH="393065" progId="Equation.3">
                  <p:embed/>
                </p:oleObj>
              </mc:Choice>
              <mc:Fallback>
                <p:oleObj name="Equation" r:id="rId3" imgW="539750" imgH="393065"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5225" y="1889125"/>
                        <a:ext cx="136525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038" name="Object 6"/>
          <p:cNvGraphicFramePr>
            <a:graphicFrameLocks noChangeAspect="1"/>
          </p:cNvGraphicFramePr>
          <p:nvPr/>
        </p:nvGraphicFramePr>
        <p:xfrm>
          <a:off x="4413250" y="1885950"/>
          <a:ext cx="1492250" cy="984250"/>
        </p:xfrm>
        <a:graphic>
          <a:graphicData uri="http://schemas.openxmlformats.org/presentationml/2006/ole">
            <mc:AlternateContent xmlns:mc="http://schemas.openxmlformats.org/markup-compatibility/2006">
              <mc:Choice xmlns:v="urn:schemas-microsoft-com:vml" Requires="v">
                <p:oleObj spid="_x0000_s3" name="Equation" r:id="rId5" imgW="594360" imgH="393065" progId="Equation.3">
                  <p:embed/>
                </p:oleObj>
              </mc:Choice>
              <mc:Fallback>
                <p:oleObj name="Equation" r:id="rId5" imgW="594360" imgH="393065"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3250" y="1885950"/>
                        <a:ext cx="149225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039" name="Object 7"/>
          <p:cNvGraphicFramePr>
            <a:graphicFrameLocks noChangeAspect="1"/>
          </p:cNvGraphicFramePr>
          <p:nvPr/>
        </p:nvGraphicFramePr>
        <p:xfrm>
          <a:off x="6530975" y="1882775"/>
          <a:ext cx="2540000" cy="984250"/>
        </p:xfrm>
        <a:graphic>
          <a:graphicData uri="http://schemas.openxmlformats.org/presentationml/2006/ole">
            <mc:AlternateContent xmlns:mc="http://schemas.openxmlformats.org/markup-compatibility/2006">
              <mc:Choice xmlns:v="urn:schemas-microsoft-com:vml" Requires="v">
                <p:oleObj spid="_x0000_s4" name="Equation" r:id="rId7" imgW="1014730" imgH="393065" progId="Equation.3">
                  <p:embed/>
                </p:oleObj>
              </mc:Choice>
              <mc:Fallback>
                <p:oleObj name="Equation" r:id="rId7" imgW="1014730" imgH="393065"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30975" y="1882775"/>
                        <a:ext cx="25400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040" name="Object 8"/>
          <p:cNvGraphicFramePr>
            <a:graphicFrameLocks noChangeAspect="1"/>
          </p:cNvGraphicFramePr>
          <p:nvPr/>
        </p:nvGraphicFramePr>
        <p:xfrm>
          <a:off x="660400" y="3517900"/>
          <a:ext cx="3111500" cy="1111250"/>
        </p:xfrm>
        <a:graphic>
          <a:graphicData uri="http://schemas.openxmlformats.org/presentationml/2006/ole">
            <mc:AlternateContent xmlns:mc="http://schemas.openxmlformats.org/markup-compatibility/2006">
              <mc:Choice xmlns:v="urn:schemas-microsoft-com:vml" Requires="v">
                <p:oleObj spid="_x0000_s5" name="Equation" r:id="rId9" imgW="1243330" imgH="438785" progId="Equation.3">
                  <p:embed/>
                </p:oleObj>
              </mc:Choice>
              <mc:Fallback>
                <p:oleObj name="Equation" r:id="rId9" imgW="1243330" imgH="438785"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0400" y="3517900"/>
                        <a:ext cx="31115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041" name="Object 12"/>
          <p:cNvGraphicFramePr>
            <a:graphicFrameLocks noChangeAspect="1"/>
          </p:cNvGraphicFramePr>
          <p:nvPr/>
        </p:nvGraphicFramePr>
        <p:xfrm>
          <a:off x="4429125" y="3514725"/>
          <a:ext cx="4318000" cy="1111250"/>
        </p:xfrm>
        <a:graphic>
          <a:graphicData uri="http://schemas.openxmlformats.org/presentationml/2006/ole">
            <mc:AlternateContent xmlns:mc="http://schemas.openxmlformats.org/markup-compatibility/2006">
              <mc:Choice xmlns:v="urn:schemas-microsoft-com:vml" Requires="v">
                <p:oleObj spid="_x0000_s6" name="Equation" r:id="rId11" imgW="1728470" imgH="438785" progId="Equation.3">
                  <p:embed/>
                </p:oleObj>
              </mc:Choice>
              <mc:Fallback>
                <p:oleObj name="Equation" r:id="rId11" imgW="1728470" imgH="438785" progId="Equation.3">
                  <p:embed/>
                  <p:pic>
                    <p:nvPicPr>
                      <p:cNvPr id="0"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29125" y="3514725"/>
                        <a:ext cx="43180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ea typeface="MS PGothic" panose="020B0600070205080204" pitchFamily="34" charset="-128"/>
              </a:rPr>
              <a:t>Degree Centrality</a:t>
            </a:r>
            <a:endParaRPr lang="en-US" altLang="en-US" dirty="0">
              <a:ea typeface="MS PGothic" panose="020B0600070205080204" pitchFamily="34" charset="-128"/>
            </a:endParaRPr>
          </a:p>
        </p:txBody>
      </p:sp>
      <p:sp>
        <p:nvSpPr>
          <p:cNvPr id="35843" name="Content Placeholder 2"/>
          <p:cNvSpPr>
            <a:spLocks noGrp="1"/>
          </p:cNvSpPr>
          <p:nvPr>
            <p:ph idx="1"/>
          </p:nvPr>
        </p:nvSpPr>
        <p:spPr>
          <a:xfrm>
            <a:off x="18520" y="964670"/>
            <a:ext cx="9125479" cy="2523041"/>
          </a:xfrm>
        </p:spPr>
        <p:txBody>
          <a:bodyPr/>
          <a:lstStyle/>
          <a:p>
            <a:r>
              <a:rPr lang="en-US" altLang="en-US" dirty="0">
                <a:latin typeface="Arial Narrow" panose="020B0606020202030204" pitchFamily="34" charset="0"/>
                <a:ea typeface="MS PGothic" panose="020B0600070205080204" pitchFamily="34" charset="-128"/>
                <a:cs typeface="Arial Narrow" panose="020B0606020202030204" pitchFamily="34" charset="0"/>
              </a:rPr>
              <a:t>Quantify the importance or influence of a node within a graph based on the number of its edges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In directed graphs: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In-degree centrality</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Out-degree centrality</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endParaRPr lang="en-US" altLang="en-US" sz="2400" b="0" dirty="0">
              <a:latin typeface="Arial Narrow" panose="020B0606020202030204" pitchFamily="34" charset="0"/>
              <a:ea typeface="MS PGothic" panose="020B0600070205080204" pitchFamily="34" charset="-128"/>
              <a:cs typeface="Arial Narrow" panose="020B0606020202030204" pitchFamily="34" charset="0"/>
            </a:endParaRPr>
          </a:p>
        </p:txBody>
      </p:sp>
      <p:sp>
        <p:nvSpPr>
          <p:cNvPr id="358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EEF16096-20BE-A343-B6B1-B6DF5B78CAC5}" type="slidenum">
              <a:rPr lang="en-US" altLang="en-US" sz="1200"/>
            </a:fld>
            <a:endParaRPr lang="en-US" altLang="en-US" sz="1200"/>
          </a:p>
        </p:txBody>
      </p:sp>
      <p:sp>
        <p:nvSpPr>
          <p:cNvPr id="35845" name="AutoShape 7" descr="data:image/jpeg;base64,/9j/4AAQSkZJRgABAQAAAQABAAD/2wCEAAkGBhISEBUTExIWFRQWGBgaGBgYFBkYGBkbGx4ZGBgZFhwYGyceGRojGhYaHy8hIycpLCwsGCExNTAqNScrLCoBCQoKDgwOGg8PGiwkHyIyKjQvKi81LC4sLCoqLCovLCwsKjAtKjItNCwsLCw0LCwsLCwsKi0vLCovKiwsLCwsLf/AABEIAMIBAwMBIgACEQEDEQH/xAAbAAADAQEBAQEAAAAAAAAAAAAABAUDAgYBB//EADkQAQACAQMDAgUCBAUEAwADAAECESEAAxIEMUEiUQUTMmFxQoEjkaHBFFJisfAGcuHxFYLRM1Nj/8QAGQEAAwEBAQAAAAAAAAAAAAAAAAIDBAEF/8QAMREAAQMCBAMIAgICAwAAAAAAAQACEQMhEjFB8FFxgQQTImGRobHB0eEy8RQjM0NS/9oADAMBAAIRAxEAPwD9x0aNGhCNGjRoQjRo0aEI0aNGhCNGjRoQjRo1zuSozf7Cv9NCF1qX1/xT5b3kPtKOHxiVUZ93T0d1rFKd/F+f66lO5JJhzhJxAmS4q12lyRPfyZrQ3xZJ2Rqsuh+JO4EvVdyCJxWlW2TcYlBRd/2s7HUco2Vf2bPt6qz+2p230AFMzge1QjlFZcQuV8sZM+HRH4gFcbYMFHkt0keKrRK2sNZ+2nAxBUdhd/FO9J1/OvRIyjYgJh7lpY5qtN6k7Mnahylh4Klsmwvyv3aj7PfTcet9RHCoYv8Am/8AP76Q+HMpHC9sk3o0sdWS5cEeP9fcP9r13sdSTtMmP596/qaEkLbRpL/FSjJ5lC+mm/tTj6l8Z858a76jqqwZatClj93P2cVnS4gu4SmtGs9qa3cUrstZ++HWmmSo0aNGhCNGjRoQjRo0aEI0aNGhCNGjRoQjRo0aEI0aNGhCNGjRoQjRo0aEI0aNT/iHWFMViHvePw1kfZP5jWgJmtLjATe7vke6fv8A1/priO5cbvF4zWLx2/46l7k9vd2+O9Ek/qpeBSkVQFj6e/8AbSPw74ysp7Zty+XCPpZHpQ8C/XbizPZ9zU3vwuwlWFAkGMwqe4RluO5CcvmQPp5WecsfJSo3/fSfV/EuJGE5IsvS91zdFBkCsZKvJlX+bt7U5O1AjuziuWUiXeRXYvCh9nS211hvbUXsblxSWOdRlUrZehGP1R81fvqzTJAKs2hrorex1SkJfahv2FcOWwvWMNmHzIL34tR/SNlVHw8a7exX3l7Upy6ZgRdtixjt+mEcxKkByrNL/wDfHjXyHxKP+KiyWLNSMMKowOQnliOC8+c6z9pkEtHFdFEwY8038Z63jtzk2x/HiR9Lj0t9m++2Vl0dN8VHf/w/Bojws8EfuZrs3dZ1z1HTMI7rjdWNxiQuv0ypX6qK7++kvhvWzntz+ZKfGEmILTMr0/VUkB897O9ZZommDOX2lbh7ouOn35Lb4bOW07kYMpfxJstySFlekMPJ74+x37aqnVcYquIAe3KS5LcBZl7/AFai9b1nHbKmFTlylEGkeMltiHq83+nHjU7d+Kx3dtlHlDah8ujlU5vL1UVeSdv/AGAd7Oim7vIAho91SnQNTxL1zvu9Dx9UY3xuKlMsPcuLnx29zTG1OMVQL5Aye6YDLXj9jtqH/wBOddzgSY8Yl8bsKSzu5KId/evbT0d35YMpLcriVEaj73/21/X76nVdDrcYWZ4wuczgm+m6+57tSXiZjwfq8ucuKxpnp9ydfSquSUo2D+PbUzc6yoZttmqlRJKsYyzYgY/bR0p8tZCcVARLc4jlVt847PfU31n42w2QUpE3AVv55dFv/unvrTUrbmRVqPP1LV3Xb0j29RXtR99Lbu/unTcdvfi7i43NwONd/wBPj2Xue+tAfeFwU5MSr2jSXwjfZbUeW5DcnHE5QbjyO9ad06RwwmEaNGjQlRo0aNCEaNGjQhGjRo0IRo0aNCEaNZ7u7X4857HvrHf6jha9vPd7f+NKXAZoXG7vzNwj6eI2pLNNgMaXv58141tv7yRE7YuzId82lf7/AG1lL1A3LvXfiN/es+3trHqt7HYbQzVX2tx9v6d9cx5QnkGFv/jQq3FSlfijPft21H6j4pyEJVFEXlgXtPIsc480+HNfd+4SOHpe1833x9QxZK17t5rUWfUsWSR2jc43u7fAtMBbJqZFBbtPHurULmkAarR2ZjHiRffsmt7c4T+Z8ljuUwKJTjI/zRjFpu6cD57JcvruuZRp5EoyiipcSVxRjLixojnycr8mttv4vDdIx3IQeMq7wmEfqEntnYjQt+LrSU5wmxlaAhxMsZMcRGcvTI4le9FHc09UY2X3+F6VNkHxC/qt05btFw9Vw4scSjn5fjiS41yv9FeHWsOsdyHzGExjuHply4yN2MYvKyvlksuK/rcKHWUy3GUT5kQZSsWIgzgRqLkHHg7Xeu9/fw8ac8mhDNcpR5NvGW3C/FvZKrOaw0t5K5pRnviqkviSLt8u8aeUuS7qhEl2cpL8xcffjoeu+Zu8reHE9MhjxGfyyEnN1JQ409zt2idb1s9tWKScBIhWV5XRYzsj3tb7+Na7O+7fyokoMZR5bvbj3k+oyyox+TWqj2epUiYgz7fGXVccxobYL0sPjJum5a8eEZFZpl6oeMvNij+PAupXWfE5xlEgr9AREZ2YjHjL/RKBi+3jlqbtzn802ycoxiixiLKUVuLE7dkPAUOtOj6hd93Ig+pphtig28pSqzgBb7vetaWUO5pteTM3iOg65T11UhRaCbW4J74a8Istx5rwSES4Ni+VyfMjjNKYzmtuLZzeZy4LzwAx5EvEorKV4e6eHUmcozlGEPUbe4SWcgMqRjmqclVjwvZM+p6mTKBGUE3A4vJ7mHkoVx7eex3bvDVc7+RPHXIDKylUaXOxCx3/AHyXoen3JccLch9J4bowuOV0WhgcXav1/Xsdvb9OblHklVip1StU12vONK7W4zkwjuHGD6ZDE73/AJc++Lax5xp/f5Rja8TtCn6iOZcojzqsd+Q1dmsgJLDRkc815obDsBumCBOPCQvOTN+rv3uP+lnnsfv2Oen6yrmRJkQYsZWAYDKFybPPg86zluxE3F5XA4xJQIvZX1D8s9QZzf3a11udZGG9t7Xy5SZxJzk2Rwe/n1B2xgNaaYP/AB07xmbb1WljCBhz3dc/C3em+vba40mJVK231SbDDaVcnF51aNyREYjOQn6iLEa+qMXvd+P/ADF6Df2o38vZhMZkeRu3yl2VG+MCXntk73mv8K+Mbe8yjDcJsGVyhFAy1G5COLtwfjV/8V7W4nDLd1ysHSXYbDfFVOlkBkjG80Fe2X73pnXndv4fDa6iUv8AETZ7v0wmtWXkrN9y/bxr0EZHb20HDMNdKy1GgGQV1o0aNCkjRo0aEI0aNGhCNGjRoQjRo1nuvil/H/sf/WhCV6uBK6nx8Kd/37l6xd+QxA5B5PHhUfz+M676qDLErozi4tnjHc+zjU5nt80juRN0i0cx9rasuvvrLUkOhoXYJyTMOokhFq1QusxplYZs9IZ99c7G4ljikcuG/qjlyGP6fjSMJbnzAs7nim0pSL7/AMr9s616zr4wj/EY7d9v4ha/Yptt/rrtEPeZGnuuETmpfx3qZRjKU2Uojx4xHkP+nCJntIz+5Sp8Y6ZhGPzBYgEqTcDtUpSjYZzWM3Rp3/5I5saJoHI9PKN+kkQV9LdFJ3Ps6mdZ0c6ZQkkhMoxjAHlU+PIS/wAGe2vSwtc3u6m/a3NbaQaAJOsyMj5GJy81t8c2WcY7kDaYtSZtwldjh242tPfv2rUSZJeAykEsl8Z1aLAii15O/bJd64j1pyWcIMZlcbiwVxcZ54UyHthPA4z3Zmai/LcnKUecbCmM32p837edZe1UYhpF9IiSPPivVotIbGm/fkvsupkw4Vyq0oqMvU3Y5zb/AF1O6hduX00dz3Ml+PUtedazPS0vKRdHLJftLFLTZnwfZQjJJJJA94+9Hpw/+jUcNIuAJB8iL+YtM+shbW6rqPUM4SgIAL3vsxPSL3+3fv47fdjrKG1piQTk2w5Ch38CeO73ulCd+x2PLjDgLx/ztroxnN/8/qa9SjVbSMRIPDQcOiUslU9/d8+rkxDDQtjXqLYghf8Ap+2NOi6j5ZJlApiVC6MSuFo+O+cNljjUj5qteT+r5v8A540105J9MfVkwUnJKwNF57+/5y1YBjXPN54SY5TbrCXACMJV+fxKXywnJl3UlIYrhi8cEaI98d1qV1pnbIsofMIspRV9MSPIFGsA1ReO3ZXSHRcXjDjGJnlJU8gEViysasoum3Bpjb2ysROz2olylxxMl+qo9ve8uNeQA18mYjPifx+FkqADyhbbnxRiynxrMeJ3zI9LOj6iJyrB5P8AK0/h4qSR3N/0kfO3t9yPqcVWeIr2PvrDp/h/LchyAYhEIp3P8xIRaj3Ky3qpv78UhbYZu22x9u8kz++sVR5cQxpz1usL6oHhYF3CUduWZ80OTOTmxuSoV3RCqzjOovW/EYz3JbZPhFGo8a5Rc5spZXdUXyfuOfXS3FlKTi/SRnHkGRvljkAZ7+sq9a/C45/7D/8Ak3IbQ5splS2OM+1Y8+rRpNoiah+Jk6391ejTwt7xxuuNz4Xum6MXY3dk9REYmEO0PqjI/t+Nex2pEDlIjHk9uMYySrLAtcUGpG1u7pOTFWXIzICKY+juyfu2/jtrKPVS4+rElGfrGXH6YkfZZOfw+CtP2jtReBOQ4a76KVYuqwDFlc6PqAhihMAVdg3QxOx9v3NcbEt7uMLuNcp3F5d5FXcuPYwfzvUz5UBlKlvD/Elxa9XpungXbnPEutZ9L8T+b8qW3KcyOaiWeRlJfIPa8rn2ZEhosoloGS9Y7zYDySryZ/OKrN49tbbUlC+/4r+mpPSb8TlKXCKSPmK8vPH3oqqy3jsaY2utkyvPF7XCQv8ASn7NnnGnDSsppm6o6NcwlZ2T8661xTRo0aNCEaNGjQhczusf10htb7yxImOApEq3N3392u3nTMuoimcZSlps9v2z+NT+o3oSWLOUeAS/S+lxd1/e8370js07eC2h1EkiAc6zG2NfePaz7mp3U8oykxedWUx+ZOMkKCQMqqQt3h8XeletZF2bW9SXGTCKNFTjKRlrHZPvqf0nV9P8yUNvdqVPLbJ7MXbf/wCz0tSSv08s+DOq0gMcFaWNa0zK6/8An5RZR3H5XG/X8s4rdNlGDJ3G2JlvSPW/EdznNJDGUJVKM5N3XEOJJ+r9LT6nTHW/GX07qbbEhjm7f0oCpuRjKMi/erc9w0j13WylKp7dKUEx4MK/TLbeEsSxUcNebNaSO6bIZM55e0CbLjXUq0AeE8d6cypx1Jyim4jH6oBEhNl4IqO0JhARkdu4t9H8YNyJtz5Q3YkQJsuSZ9cqY4RzT2p/OXVbPT8fS7cwTk1tyKrscSHo7HqfxnLNntOYQlTRxpxHsAO4coyx4lZxe5Zqfaa7HtwmW8CeKtQ7M4Oxjf46SqPxHpJlfMkUcostuJDl2lRcAcX3W8Z8Mx3leEkofrxZQyr09xTvTWL0vufEtyMHbGzbn6jiThWAuQ97vAxqvLrbqN3+GPKMFG2McNds+zj27efEsILYcM+frn+V6VOo4DxDqIjf6WDhPVjDXH82VQ9/P3184SDuXfZllc36fDjzrvqNvjEmSk039PtnJxy+UscffW0ZykrGQyURiAU+2D84w3rA0OxWHlrHxqtmO0nJKb+3WULyVm/2zh0sxoDHv9stePFGndyMH1R5MST3rLeWvHfH99c9VI549RHGO1tFd/a/f6j8m1pdSf4TJvneIGXuotqY9EvGMbPqqm6o/HFTP7n/AIIzftbfgrNNU4qzsB20/wBNtgI4p7Wtj2EzgQNMvww9UgKq7kd68ZTumbPP4qj6p08sp/JnqD8rvfMB8SXluMiu9saynbsU+xju14050fWMMMxae9gv7hg8n3z3rS8oxIgKS7Xf7cZL4z7Zx76wh2pmomC8XjNEL/YxnWPxFpDrj7tl9Zc9VNwbUGEhX+i+LcLm8iOcBaVR2Xu+gt9+2NNdJ1SwVn8uF2BL1o+PQHHvgiecONQnelD0gSD2bjbiyMooZe4DjWnRdWk7kBxlaN0eyfpEDvJ899KytRpzhmePLIbKg/s8tJj04K/8N+DRjNWwtfXLmxM+HHPyOT7YvW+1ukWtqBio+qeaLuRYo/fH9tK7vX7c6skF9xJRX6WpZ+92ms9zoJTmOzubdCLGCMhqhlIA71i6a7PkpmpVM1nQD55/KyFznH/Z+lU3+MiM2cZRqivUfan0xl2v99ZR66EjjxZqLGEJTW4tji41a3nzj7pS2armsuPqIiTSJhVlREtuwCkPLevT7MeK8UOMqDdlT3ckU5ZVs8XdNGr4S62fPJI1zBnK36vrJ1X+HmRlFP4gRDxxu7vx6u1lGvuzt7+5H6ScY5YmQQE4xGL79/NXfjbpureMRSNGCHau3KaZk4bLrtedcx6uc5kn5iRA4xPR4F5ybe1UGa8hp+5MypufGSe6WMUvcjKQPojKHJQXEIQxBOIEordn20z13xB2px29sjylBks9xx7VhkguCjualQnx4rwZvKR6XgVm07Yy3JZfbzpqHS9MvOZFnZ62UCayrBV9va6q9WpNDf5XQHsnxeivdL1G5Kio4PVcrRxj04983409qF0fWbf14NvkxjFkqSGRJBa8LZdhi71a2ZDETt/z21I52Wao0grvRo0a4po1zuToX2+9a61h1RHjkt8fT/TljQjmp/UbHMlygxziUUGX3WN1WMulI9JI2iG3JlGKuV3M58oZP+4dM9TuRglbclwKB9jLZjJ9PbWcPh5F7s3jZmVPi0O/dM2/jXHUwW3XQ6TZcPSVt8dyXrigSe8gD1USvxV4b/OlNyUZDCe2bkXDHi9sJ3CkPI/fTm5TGLHaIt4uMe9Wqg8Kz3T2Ls0u78aplGM/JCKyCsfT3zVYV98aVgPGIjmtDQdM1O3ek6c3B3IkJiyvc3fVZUfRtyWIWgVFq/vqX8S+I8Jx+XGEybS8SMh8Mz6JZ7vFz+NNdSb04oRnDbLblxSdLXkp5cLijSZ8aSl0nUS22T0+3HOZRn8uSjQyqPFL8Vq7HimbkuUqjGMMHPy2VJ6rbky5y2ILYjCW2xAe7GEr9QFvGNBiu2o/xbft4Q2qkZY/L3JA1n6MpZ3cI/u3fhP/AEf1PqNzcO5kk86Txwhiim3sP3wz1v8A0fHcmu7uc6+lZSZe4fWUP298afvg4kBt96K4ruo2x9P6XlZcf4YEuUij5e0z21MZQ9V03RWe+l/iHQTjt/N2tw3hH1bUpbbG39cGwvJQjf8ALXsdv4dtPpkvzDlHhGc51GNxqZCdpID3O2L1L6j/AKc6fcgM9mezIv0y3CcoxGiVRuRDPftVazy3FBseG5XT2mrUPiB3z+lHOu3Y1zlLZQ+mU920pLCVx7ncx2/GuY/9QbisYqLHvNJZcpHFMarzbg1sfBYQ2x25hul23dtcXg8c9ySK8Tt31iQ3heW1ire0rkICkgvkS7PcftqzaTJuqNe2YcIPAhObc5ygyUflsSuwFSyJfJ7fbL9tc9MS9ZO1UXjUi1G6HJ/Qzrn4TM3JV9KxboqzK0J4c0WDR516f4d8H4RBh97Lboq+cu0Ur+3bWStIc5scPr981Q9qFEkeg/XP9qTCGBOXOP1D2PzfjOO1/a3VLpdmJF5SZrht9JHv5l4TyD9nvrnoifFi7UKGMQZ3N8inv28ma7Z1v1U47f6eB2iMyvx9SYu7q89u2qNxY7DPe4Un1i892M+iw2ekgDcyEhxklIxZfb2uvH4xpPeYQ3I8uREvAhb3po8ZrH3/AC5tbTOQEuQ9ij9qpr7URXvrrZ2oSkkgvNVFkNYWJ/Jz4p++lrYgJyne+CsyphkuJPlw+/lcb0yUYpACyrjMXs/SAJftd+AxpPqNqFCkq9sQM1mQLebsq6rtWmVnIq3AnuYqgLwie52vS5stShfJqqeNMcV2GTnwhePvq9ClEgW9ROfVamEnXJPbUNqU4fNbMUekMYHjGKvcO949jRubtSrp47zKwjIkSoaxSfMXHhMUYNfPh7w4RYShL1U5yGQ4oXSAd/OfA7uQhK9uHrI0MIer6slqVCXpatSxrONQqM7lwAJ1vYDfwovIab/pS906iLxq4JeWBypO8r9UhrF3401s785LJUe0uTK7p73JW6WqrxTeeOl6Y2/Q7cRFVJSlKP27VxRfVmrPbTseKEb9MsW5Rrl+qK8eN3R3MutjaoewZdFjrOxOnRfOinHh/EmeWsMlaSNHqtDyYvzm++m4S3GtvkuLmNRt7U3G8pgK+5jWPTx24hKMoYHw/UeWX6Ss967ZfG20hLjKCSa7XnNIMdxEszfa3JTQQJshrXOJLFc+duVlSciiMYpKJH0lDcYvs0X9zTux1JKLt43Kq4FVHIspyJd7sT+2WF1XweMNyPGO7ODSVKLEbbGxG8Z7FL5opdHsw58UnK0ck4yGNEcR/hzCi+NNR89tSIBuohziIVLeht7s4Sn8qVSeDzqV1ivTlC82Z1a2dvjELWvLV/0A/pqX0G3uNc/lyRWPoYp4/Vkf9We+qu3JS0R9mv7a45I5xIAXWjRo0qmudyVF/wC7Wlo9dFO5aoZPwZ83f/K01KN4dKdR0UZNzIofSJYV5+2uiMygJWHVnJJMW6BjL14zTgO/7f376jqtu2pQ5NAs6v8AD4ftXjWs5zFo8YxX7d9Etjk5iL94/wC13dHnXMTHXIhdx3iElvE4xUhtcvEtzcmna84f6PvqV8Q3+o5O3CEZFGeaAPmUgCJ7DLl7DnVk2yX0kjzZJiJ9uOJH3yZ86R6+J32pwustxkXbcb74/OnpBt2m/NUp1HB0Fvz+VO2+sNoucYysx64v2ctBR3V/prXqOq5fol2KYzBfKDGS1dfZv+fPUynUnmo54yhg7XDiykyultwGst3aiJy+TFSzFyuwIxj9XmsWHbQ2jgMwPf8AK6WtJkNv5bC6+HdY8wzxRWSrMy0MQAjThu6rGlviHXzjIqPK6YlMsvdDFUeVfzr5OG3yA3AlHsfwyXm6Jdz9vbv4y3d8XhUwjQ08S3tKTIGaguPCmdZXNpkxhBJ9PddDC52PLjn9pTf2F3JckYuQ29uQ5BiFSLurFe2pfVdJAgy4zQW2EQH+ebyHfVzZ6CfzSU90lAycgZIfTFlLsXO8HsffX2fV7W1KMoxgErIylIiYaqFdo9370++rN8F/YfpdHaBIbTBcY0sORnW3mosfhEGDuJKJ+n5kYW1bgTHb2O9/fUnq+ieN/Mky9Nl2BJKw16s4KpS/FNrq/ic5oFSm0UBVd1k5QwXT58FaS34cNyHKXIjJtKMx75bVWVtX2o9hmvOY91WXg+I9PrL3U46LqNtluQnGgiyDHOuSSovISbRHv7ZqfDtyUz17cDySjImP2PMXPajz30l0vVzhNhEstnt1dUnKW0oP08ofjHtTtsxNucSj5W449NcZFstvJYYUMdq8GsVRzi6/ssskmHW5L03R7lbdhFk3bZGIqvGkxWXDb4qtIQjHnUt5bBqiaJyvEpUHbt9/zqb0fxM25yJnMmn8NS6yXE9vfslecaodbGJiURi1xlceUGl9RxtEMvZFqqdXEsGGb/16rSxkSAbpnEtuEbDjfqOVF3YBZ/tXfxhDanuwIxQl4GNhEKzFlcotYxfbXUuo+ZCPCF0Sk5OZ5YsfEuz5KrOldvroxnZKTBjHkNS+W+yh57d3sYM6QmoQXAB2lx+z+0uEtBIvc28z1T25syS7GWe+B74a7+32o19j0p8t5yoaMRfclhEvFtPv4zrDY66HCLFjbEu1jdNWEqbvx37+1a1j1LULicX9SFeHjIa9WTHb+/KTq7jJuR06enH5T03Vpj+1l1Nxv1JxqMmSFxs/+13Hw9h9r010JCV+qMty64kZccDmUuR7+/vRnGG9tSggRG8iERi2hgLu1avN1esdu9vdIwjXhM8qu++Gu/fxj76eqXlngMG2W7enktoY2o37/KtdNum0HNYxBqJFRXLa1JsC7IhRnS8t9CPypQRiSSMlYSKpeDUc0Gc1961p/wDIcZJxITkMVY3KUUfSF1HvdV98ZVCHTbEbsK81lv1PHvHGAw978YedkpuYP9hJOWuXoIzUxQBuZ0yTMem5Q+YxzcT6Y8REcIFpR7ucdr09tfDtycYz2ZBFikmQQmt0xldh28GP3wn00oQmfLZEkyMQ7Mar6W6bKZd/K636jrNzZOMiWzAmlQk7kmRZWfWxkyjK8GY971sLC4eCOqDQcfC3fRU9vpOoPrGk8EC269Z9G4l2DVsb+2n+kjFjKLDkSIliRhKXIYtCwi8va89j3j7HxCW5CUpw3JVbI5Q7pE9XN47ZF4/p7i9jXG/udQ7dwnGGzt2pBu4X6qeXj7HvT411jI8JgLvcumCRvldev6LrKg9sfSDJVzg5FufbHtp3pJSYjJy5+ljQ+Ec2dux+DXneg6ibEDcjCb6pxlFFir6iUZJb35F/92vSbF8S+/8Az2XU3G6wVmYVpo0aNKs6NY9VvkYtrH74/vi/zrVdT+r3Zt1tyY+56ZFd3L6j8U6EzRJSz1LSx3JX3RYNHYq4+Q/bOHJpDqeodxWO8QD6hjmUe8gqRTQWBeO/jXXSDGW6nSsGJRIo+Zd4rlgoO/a/tn7vdPGMiXy6QQmS9UO5XoOIXZXufyaWEGZW0Q02Hwmd7bJWwlTxjJMGJeSxrHqAqr++pu78K3FF3fofpqM5Sxjkp2Y0Y8efI/uEbTjcqJYRfQrGy8Zn7dlPGs94jiUdnluS5cYueN9+SPGNF4vxpqVUZLPP/lTTY5LJvBmiUe9Dnt2ayl/ilNvp31PGMS2WI1OX+qQUD49Rf9XTi863GV2cuNyezXpJccWB9N/z1xv9HObfzGFAsIwJSHv62VsZVnH21ytUa4SRPx0sgExEx6/Sn9RshOIxXdY9+LK+V4Gbjs5oPF+NTj4ntLx29plOV1Ko8eQ8ZFRVsLM139tUv/j48JyJcickxL6qWK333Mmcsa99IbvXR2EIwoujjfJvFxkYLuwLcvZrWZr3BknfBP8A4/emBp88v75qJ1Uuq+cWbfEk8yJkj6eIy8spHgopta111fQznJjLd/hlXx2YXxtwShHFhfv49nVD4oT3CPDaqdEgZEeLmWQS2ojcvVTHBda12ulyTcKepyLR6TPjsY/nlNUc/C0Tmd7tdM9pYBMTHlveuaQhskJcuUvTcTlhap/TiPcwFWftpP470JJjFvwSKAId0MDkH3rGr7tx287knm3y8NoKRI5AXv3qPfUj4j1TOcE4IMqaklBxJHIziT3a9LjUO7fiDuHop02mq8Eeum892Uj4puO3IqTDi1txqiObO2K4/pxfJNN7G3GWwTkIKMwcxmVUo/e6fvh99fdz4XGVwlNlIjigjhO9914ku69/54bW/Da2lCRJuEbVX9Nt+Q/Hk97as3E2Kck2nfreOPmr1mOLfAOa06XqVlHc3Yo+4DHjRxkotC3/AMNOb/xLcjH5mxF3DAvK4XbE7lFsjsnjtqfsdLmHCSTjH+GssSIgkJNhLAh7j3uK632zDJkRXiSIetH0+pI4lEvEvsdu2umj3nhcRy09N8kCkSfEpXx3rt2ayIyhIAnEr0yoHJ6pelKq7KlZ4w+HfFvmHqzIpZREjGOecpcYZc1URUazevSHR7e6C094uPTJjbUiQcQL4uPay70j03w+MN2/mSiNrDEYjL3qnxebL9nXWVGsaaYGWe9+aZtJ4uw3S3T/ABp+Yx254KYwIgUHvx5WlS7IqdlHV/4ftbW+RN3a9XqkSjFLzg/zkezaZo7Ouer6B3SPIvkP1FINyGM4nKNrd3/M131XTbsIc5zflipQz4nZ40WjFy+pBXj50znseLG/l+NhMGj/ALCOmmab3/hEI3GMIMayyLRwgp3jdVkq6UNfTp4bTElFqUql6cHL0rKfJeWIo+3vWX+g29uRGFsozELKO5iKejJhPTK80ND3PeiwIyjJlXFhKFyjeOZLxEpurLHUXk4gWg36HcqbsTThzHHI85WPyYsk+YxiU1uPE8p6o3Vd7b9ns6Xl0G4QJHIzEDiME5OHc25W13uv3tDW3z/4dR3PURJVLjF9SDFR4zvkgeSvfG218TmJCUSu8jjfZ7EWQgd/NXdY01KnUc2XeYPHpH3Y8QtTXmJG97Kyj0zOCSjIE9IhuNPZizBYEchcvx7unw8kTikqmHGUo1NqRkKrHLEVC4Rxba3vdLtspy2pfxSCz2yeeMo1mK/VgTNjGrRKy2NkhKfiUNu9yDTJijmMo8WY9gn27/bTtc9gDQZAXO9kS1aT+CLty2WKwYxY2FRS7iTHuScXVnaTr58K+HbXSnE3WLlqllxsL4MW8sbr+eM5fDzpzb5fxOMZxqmSkwwXffP6gM03WPRb+1tz/iWLGreXGu2ZPcxj99V+SoPquBwOmD8+6V3Op+Qm27gtnDkGCwqNV6iKd/zeHVDb6qcp+mHo95XFX3Cu1fhv21E634ZDcdt3NuPLkIQBCLIpeWeTZ/N/On+m+HcCMazbHlt0MP3rI0YleU71jh81J7WYZ1VclejUyHT7oVS1izc4iHbBHGPGjXbLPgHFbb23KklPvZESPqP9Q0P7VqL1/Ub21CiPzi7DA5whylLkZ7WtNdu1v4h0jKKC09z/APCr/qfnU/4b8IltSlcpzJObWVWFVb9J+/bSm6vSc0CTHJJf4rddiO67bCQPo5KS9NSsCo+c2UZbrWP+AltwZRnOM5948mQMU+kqSp39vB3NWOsYbXqlyIxil4I+L/Vi6M176w6PqNqf8QJHJ7y5Rtt4xCuLkxT486UgTEqofaQLbsl/hvTLTvkeZyWUDjZhSXly4fcfLbrvbkoyZPKUAk+nMvAxDCYlHPcrGNd7G7JJSKqJiBCQ3Z5nS2UXVF64IbnpLWRm5cVCRbE45985PSYWnXcJbZTuXSYjgu9/aiDKEolRIwl6TgYB5YacnH+pqb1DwD+JZELiT4xsAsZq5H6Tl276c+KE5kYwTn6Y3Pa5RRrl6v1RuR2TId70jPoGDcNolIs57iyD1foiLwh98AGc61Blgdfr65rrLZpDqMtlRauQyjIr72Vy/b2sTWMt6G5BR9JFiy5HEF+wDhq4H5zhcn8Kd6PObzpRBibS55Sj5LlY/Uh90TL4d8DOPGrhFVOKEppWGILEJYvOPu2hNMsxa+W79VV9RoFzksdr4Qy24x2whCLyFcN5vgUIYyr+Oxp+G1GIR5M+0LqzFByV7t1+Ux3R3dmiWYp5AVREyt9yKH3y0tNyN/jymlq1JOLDj5k4e1xjnvce+SogGo6Dz3+49l57sVecZhunHz3Kw6ne24b0oT4pK7SVyCByYyu1cMcHj31J6n4K7vzGU2NE2MYyS8MqngkXyK7YExqrAObvTiUDw9MpZePgbl9LUfHK+2ntr4eT9cpcucjBQ8X6xe/F52/a3tpKznU2njbLPT53xWrE2mJbItHXy6ZrzG38LIxizYDlqEcVipLdon3yd29ddd8Jgwik1hZUmrG67Rf/ALVXZ+9atfEN7blvG3Np5EeDM9cbVkMbIFF13uXjtpXrohDjGql9UrLaihwDtGm7S1T98+Pu2y8kfEXy/KvTLmxitkofxPoWM5pXGNCxL4z73HwRaL8Fh2vWjHFwZwnxGIuEoGP2pjVNI1nBqx0e3B2/4jbUW3NX6sHL/SS/npDp9jiQ2pz+qNxqiXrSLmu3qcNZoqk1ZhDqhB0+wqYwLHSOq7PhxGUOcji0SjKS+pG64Ji1p7VJ7U1l1fwn2j29ttfLJsj9VURe10ntqlu/DZWwOX/+cpDX05Gg9LReTDi3IdLjbntsZxYyakKyatY+kySZGfem8YQNip4jv+1xr8TZaeG9/SUg7fplGoHp7SGA1fHdHDGVemSjZTnGrW7BX+IHflZTATMXtytc1SJ2u715H4/uwnufNHlKRcoMAbcEsWZo5BY9+7nHpetfTFIQIoBuLjPZORyjYNMXu9++vQPYRAfTMHgb5dZ+VGXYZdprqF6/a+DyvbgxXlYxSoz4EVlcbhVXQ8WzK9jmfw6Dy4LCWYCRnC0tJeo8RgxRcKV4NOdD182EYxKvl6YBxt7x4fqShOzmg7OqnSO1vCFIcheRKNjhx3zQ5PpjgYms9Que6SLodUcPEd9FA+Hbs9yPy9w5Q9XFaJ47yikeKJhjVt/TpnpJu5fy9wZc3h8wWHBr+HB5C4v0zsuxMXpmfRR2ZxWN7k65/LkJFrjCUWdMlss7NC0d+9rqyM4en2JJtyBnlKKqKxWkaGv343w/xXC/UL51Eo8yE9qEzbjCMsxO9ATNwWBZZUsUGGWmOg3duO7Pbg76/wCWUOcS8VF4kuBdd+1ZqtdzjuwF5704dx47bKR6ZeklHJEt/TLDXJMbfF/nCmxLiyCV8Y2R/UkV5csOaC5H7DAXuSQTac03s/DzksSIN8osYsWTfIavy3Y+UbwD2zsBDi+RK5Wh7D3T85153bjVXGUoYY7m3L0yZCskJEZRc5xT+b1c2OpgEVhIoxLhZ+fRYH9NUeDop1QRrKz67pJz5RPTADjxkW1SiJQYrz/+t9DssIAo96oTHjC4dMDo1yVIvJGFGjRo1xIjXG9G4pRL7Pb98Ou9GhClQ+Dx5M+JGUrGlaPc+9fyv7a7NiHGMXF3UXC+9ndwGP8Axqlr5Ix7ffQBGSoajjmpm705MYJRKvpuOMj9/H+2seihx2YXyUGOG5XixR73H8/ezT8ekSd8rilI3d/5rVz3KK7/AG1zu7TGKRELKIgrg9xAxofkcJTB1sIKT6XaLJRhwZHHLc/ejP5bVXXW/wBPGPqkH7+77kSvHenSXUEpWXJU7MqaweqMahHv3/CGqO1tXV23XsUfc/p+2o08ThDrnifwo1g5pDr/AB75qT86RIAhGBfGJikxUosQKO2fb9neo3Wh48YmbO9dmg/PjTH+HiDhAGu+faqy/j76ndRL1GAROJxXvmXEvEnLh8ZTstgdkpgd8cYtvd0pv5WjiQxdDJXx7Egi9jH9NcHSko2xIxv0GZX4JTaqNNV2Wqz209tdLJx2ge9WvemPFOPbH3x2L72i6Y3IzRyvlmuV589s+Pw60sIaIA3v9K1SrFmiTvfkpHVwCCoxlfHb5FspL6Tv9St9u3tmtTa4yFnGKekLJ2ZI+bxZ6YkVau+2uun29x6m5qQLSDbwzwjFtTlIWfh9Jjsu/V9InJJPLC8l4QIiEjjm8/19smNzTUMhaHEMIpn856bnRSd7pUaIWzcc3nuHGqJeAfAPiXviZG3qUcrcOTaRjTIE7RuUoq4PAdtW9rpZbQcHckPbERUwSOQnJJJlt7rQ6Rn0hHcV3ojyeVeFiBZx5I13qljjWXC6C6x9eme7KjXF7jPJHX7CehonuEY+klRG3kpmjt7d+6jr5PpvmPI4yZcduUyX6CDL0yxT8ziW3mB7ab3vhEpx+Zy3IBISwlJKsIxI2YnQeFqsay+BdNuz2OG6+os+mVsZJJVEMSl4MEovnVmhzfHpr5hPYtknLPfoueh+Lbe9Lhu7wO3P5ZcU5SVjCdPaWL44pbzji51fTRi8ZxlWbTaZLXpaBv2pOWdJbXwWeztRlDajuT2/mEDnIbWUVkVxkDXdxxP216Prd3cS9mdQ48Ys4Mm5ZnMUbtirVUI/U1dtHH4nfIQ5jM6RsJ4e2/i62/8ACYbkJfJmfNXBBjNCuVhGV8Ws1/nZVda8r1vwWUdyp3cuSy9PCyUoeuVBAZRkcqxXbvr03W/AYm4zlFMjcohRfH6i4SGJ79zwtPoOj+Ec4Q5rcPpm2kinMuYVJ5Z7xc9rrW6nU7oDXfFSNMMbNNxuvM/A/g7tyNyLPs8jcH0zUC6SVEhLL7ZpKfTfBIbjFN3aIyeX0gdrpkChJzj7/iqPTfDYwQxFsosupUSj29QlGcvHvg182uq24bhs1Mpsw9vvjNvj27dtK6s57SIk/SzPNsLVrPpY7m0wqlKliNxiiN968+9/jXzoekkRgSlzYHFVRcmfaWY2WX98uutn4ebe9LcIhKblCiSiitWZKx7+dMRZhTAk23RUXDKPdfYF95axuaTkEzrZFS+o2DpsbECc5IpJPsXf+blT2yvjT2zW7ElVbsQrlXKrFz34yqvanTHReotjIGpFkaLzhjnvTnOmvlGGjF1jtfevzquVl1z7RrxSm38OlGak2l5EaOI2rivNmcNi+XTB0wS5RUvuHZ+6e/3K+9620aJUi4lGjRo1xcRo0aNCEaNGjQhGjRo0IRrDdhGSC3YtXjFZ/a/6631K+KdBuouzIhN7SIFl1dt225/9aJIyXRmk9r4tEtiVt84wOO1OMjsrK/qMr2xXnvrI+L3uzJxYkYiTQjbZxElItob7OfHfTcOn3vlxjOctyZhR+UNd5cgv9h80/ZLf39mMnlKLbG6lE79l/VOq7SZHbUXSc1VLS6+97l87nDjOPD5E+9hysHGfP+2TrpOqdwJvaCwCUXm1Elafp5R8Yv73rrqunlKbwjGMluzb735ZZjKYZIkuz+5t1EpR3rjBZMRmIx5Ri94nmUcfsv210NwgGU5bGa0dqk78e9YqRn2aXDX2T7mtOm2JwHiKZS2MQRlQ4ssrLH3+xpjYZSYrxIj+lJQc1HjILJFCiVbhxpSfUJK4xTkts8Pcjkz6B83+rHalzVjPLUqT8jAmUHTS2mTCnnKyPaziXKNC8v0296Lu8ZvVRIETbu6ajJDCyMgEvBXnBp1nf1E4gZGPow/5jt2zkNZ9A1HlYxYC1V4XiB7BR+xqJeZgZceS7d0PcLqb1WyQjP1sfWQuRbMz6dstlJ5OAXtqfCexHfnLhIluHKYhKdKStO8Si6G8fm7pttLFiKKWekWzjf6Y3E7V279tQz4Lvbe5KUZca4NBFhjjzXlGos4ya74ge2kaA9nh9Oq0NMiJgqryjI3dqO4BCFyiSqcFzHjXaCV2oswjdJfA+klsM+Zy26XlcrWMmEmnuVGhDEXu3Rp8I+GzgktucZbK7luEjGTcZQkKx9PpYGORaZvT3S9CcYvCfOIQtIy5GJ3hClRWu9vi9UDTa66YEibFIfDuofVGSSl9ccLGPeU2SlnH2/V2A76w6Hf3NrcvnGW0kk5nFGPEntrV7aVFPrELx31Z2vhUo8KVmEbwEbiI+opMSD/666/wm7zdyVESVG2RjTEoW6tk9/xGvOq0bCXJjUZJygqH0XxznvctwxFojwVrjzwBLk9sx8BkO9r4P8V2pwsrbgvoOMoLjtVVJPteDtjS/VdHPb3ZTgylyrlFzEjJ9MgbrikrvHbt3NI9JvQGO1uQS/RHchzjOqv12NpZ5qtaKzqZEsHBcqBj2+G2Sb3uM5yJtVQSMZFakOPfuVnvpwNub/mkVaHfj9s4yn7ulNjnuQbxEwwInGR5MSXt2LLHzeqPTdJGIUHbFRqvx5D7azgy1ZXCBDitYtgpX2e+u9GjTKSNGjRoQjRo0aEI0aNGhCNGjRoQjRo0aEI0aNGhCNcbv0vft4u/2rXejQhRN3oj1E2cItLL5s7XOKjgwWov30rv7JyjuBNisUp9KWc5SH6ngOEvu9616DqNnmVdHmlGvYrXTtGPsV/PUy1PiUTqehkzjUphyY8Rwxr/AExKiC/hovXO7HclzItLKMIsssiMTlR+kfVb9r1T+IbckasAykqa8hRlo7XWuOn6eUJO39W2inf0mDjTfK8v9tUe4ugcE5fIUPodrZbYT9OzOQp6DbG6XNSjXvmNfyrdVty3tolt7nFGKsQSXFJUMjJj+v51ntJUkgy25MYdqn4vmTq4q1/7090fRxj6oidykCi7rGMdh9tSA0SuOqW+JXCDxYxwyv0ly9zlY+//AO3rPqelkQjH6nkEHALVjKvpqqx741Tn0ogfpCq8PgvzjWO90z+mhZFUWBfJ74tTv+NUIBF1xpgpCBxjHHrjHjiLLJ3JEBox7Uj76l/EpQnwne6Q2pnGJyioFylR6qjt8gurTOeN+l6jpJThx5cV+pid/wAW4Gi/tf50dP0JFXtZG4isRj2432DBWOxpYVRUAuoXw+Uo7keXagJm19drV8YDHJL0yO7hb16CUQVp/Yvud61z03QQhAgFxjYXmhbr71j+Wt2GK06m9wcbKJ13xKUSTAZL6fS2EnApLs9iv99O7UljCcYmfqVqol2v3x+3v76/4STfJurI4opK7fm/v99abHSkWzyA+1nn8vn9tcYSBdMXNjJJ7u3yjucJcZSKJVmMT04JYWx/d9tfel6Se0VFZAgE5K149WXF1Tfbxpzc2cjGrL7ne++fGtSOK0x4BTJtCxd5KsW/x3PGXvh1rtyUyJ9mv7LrrRrgSo0aNGhCNGjRoQjRo0aEI0aNGhCNGjRoQjRo0aEI0aNGhCNGjRoQjRo0aEI1F/6kk0F4Rs8PbuedGjSuyTNzT/SxHai+WEb++POm9GjQM1w5o0aNGmXEaNGjQhGjRo0IRo0aNCEaNGjQhGjRo0IRo0aNCEaNGjQhGjRo0IRo0aNCEaNGjQhf/9k="/>
          <p:cNvSpPr>
            <a:spLocks noChangeAspect="1" noChangeArrowheads="1"/>
          </p:cNvSpPr>
          <p:nvPr/>
        </p:nvSpPr>
        <p:spPr bwMode="auto">
          <a:xfrm>
            <a:off x="169863" y="-16668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
        <p:nvSpPr>
          <p:cNvPr id="2" name="Oval 1"/>
          <p:cNvSpPr/>
          <p:nvPr/>
        </p:nvSpPr>
        <p:spPr>
          <a:xfrm>
            <a:off x="3051440" y="4292584"/>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p:cNvSpPr/>
          <p:nvPr/>
        </p:nvSpPr>
        <p:spPr>
          <a:xfrm>
            <a:off x="4066481" y="4298860"/>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p:cNvSpPr/>
          <p:nvPr/>
        </p:nvSpPr>
        <p:spPr>
          <a:xfrm>
            <a:off x="3051439" y="5647649"/>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4058877" y="5641373"/>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5081522" y="4298860"/>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a:stCxn id="3" idx="2"/>
            <a:endCxn id="2" idx="6"/>
          </p:cNvCxnSpPr>
          <p:nvPr/>
        </p:nvCxnSpPr>
        <p:spPr>
          <a:xfrm flipH="1" flipV="1">
            <a:off x="3525893" y="4530328"/>
            <a:ext cx="540588" cy="6276"/>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5066315" y="5641373"/>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5863097" y="4978162"/>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a:stCxn id="5" idx="2"/>
            <a:endCxn id="4" idx="6"/>
          </p:cNvCxnSpPr>
          <p:nvPr/>
        </p:nvCxnSpPr>
        <p:spPr>
          <a:xfrm flipH="1">
            <a:off x="3525892" y="5879117"/>
            <a:ext cx="532985" cy="6276"/>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3" idx="4"/>
            <a:endCxn id="5" idx="0"/>
          </p:cNvCxnSpPr>
          <p:nvPr/>
        </p:nvCxnSpPr>
        <p:spPr>
          <a:xfrm flipH="1">
            <a:off x="4296104" y="4774348"/>
            <a:ext cx="7604" cy="8670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6" idx="2"/>
            <a:endCxn id="3" idx="6"/>
          </p:cNvCxnSpPr>
          <p:nvPr/>
        </p:nvCxnSpPr>
        <p:spPr>
          <a:xfrm flipH="1">
            <a:off x="4540934" y="4536604"/>
            <a:ext cx="540588" cy="0"/>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8" idx="2"/>
            <a:endCxn id="5" idx="6"/>
          </p:cNvCxnSpPr>
          <p:nvPr/>
        </p:nvCxnSpPr>
        <p:spPr>
          <a:xfrm flipH="1">
            <a:off x="4533330" y="5879117"/>
            <a:ext cx="532985" cy="0"/>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9" idx="3"/>
            <a:endCxn id="8" idx="6"/>
          </p:cNvCxnSpPr>
          <p:nvPr/>
        </p:nvCxnSpPr>
        <p:spPr>
          <a:xfrm flipH="1">
            <a:off x="5540768" y="5384016"/>
            <a:ext cx="391811" cy="495101"/>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9" idx="1"/>
            <a:endCxn id="6" idx="6"/>
          </p:cNvCxnSpPr>
          <p:nvPr/>
        </p:nvCxnSpPr>
        <p:spPr>
          <a:xfrm flipH="1" flipV="1">
            <a:off x="5555975" y="4536604"/>
            <a:ext cx="376604" cy="511192"/>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803020" y="4077140"/>
            <a:ext cx="327334" cy="400110"/>
          </a:xfrm>
          <a:prstGeom prst="rect">
            <a:avLst/>
          </a:prstGeom>
          <a:noFill/>
        </p:spPr>
        <p:txBody>
          <a:bodyPr wrap="none" rtlCol="0">
            <a:spAutoFit/>
          </a:bodyPr>
          <a:lstStyle/>
          <a:p>
            <a:r>
              <a:rPr lang="en-US" sz="2000" dirty="0"/>
              <a:t>2</a:t>
            </a:r>
            <a:endParaRPr lang="en-US" sz="2000" dirty="0"/>
          </a:p>
        </p:txBody>
      </p:sp>
      <p:sp>
        <p:nvSpPr>
          <p:cNvPr id="19" name="TextBox 18"/>
          <p:cNvSpPr txBox="1"/>
          <p:nvPr/>
        </p:nvSpPr>
        <p:spPr>
          <a:xfrm>
            <a:off x="3895460" y="4032986"/>
            <a:ext cx="327334" cy="400110"/>
          </a:xfrm>
          <a:prstGeom prst="rect">
            <a:avLst/>
          </a:prstGeom>
          <a:noFill/>
        </p:spPr>
        <p:txBody>
          <a:bodyPr wrap="none" rtlCol="0">
            <a:spAutoFit/>
          </a:bodyPr>
          <a:lstStyle/>
          <a:p>
            <a:r>
              <a:rPr lang="en-US" sz="2000" dirty="0"/>
              <a:t>3</a:t>
            </a:r>
            <a:endParaRPr lang="en-US" sz="2000" dirty="0"/>
          </a:p>
        </p:txBody>
      </p:sp>
      <p:sp>
        <p:nvSpPr>
          <p:cNvPr id="20" name="TextBox 19"/>
          <p:cNvSpPr txBox="1"/>
          <p:nvPr/>
        </p:nvSpPr>
        <p:spPr>
          <a:xfrm>
            <a:off x="4895319" y="4075715"/>
            <a:ext cx="327334" cy="400110"/>
          </a:xfrm>
          <a:prstGeom prst="rect">
            <a:avLst/>
          </a:prstGeom>
          <a:noFill/>
        </p:spPr>
        <p:txBody>
          <a:bodyPr wrap="none" rtlCol="0">
            <a:spAutoFit/>
          </a:bodyPr>
          <a:lstStyle/>
          <a:p>
            <a:r>
              <a:rPr lang="en-US" sz="2000" dirty="0"/>
              <a:t>3</a:t>
            </a:r>
            <a:endParaRPr lang="en-US" sz="2000" dirty="0"/>
          </a:p>
        </p:txBody>
      </p:sp>
      <p:sp>
        <p:nvSpPr>
          <p:cNvPr id="21" name="TextBox 20"/>
          <p:cNvSpPr txBox="1"/>
          <p:nvPr/>
        </p:nvSpPr>
        <p:spPr>
          <a:xfrm>
            <a:off x="6185733" y="4699562"/>
            <a:ext cx="327334" cy="400110"/>
          </a:xfrm>
          <a:prstGeom prst="rect">
            <a:avLst/>
          </a:prstGeom>
          <a:noFill/>
        </p:spPr>
        <p:txBody>
          <a:bodyPr wrap="none" rtlCol="0">
            <a:spAutoFit/>
          </a:bodyPr>
          <a:lstStyle/>
          <a:p>
            <a:r>
              <a:rPr lang="en-US" sz="2000" dirty="0"/>
              <a:t>2</a:t>
            </a:r>
            <a:endParaRPr lang="en-US" sz="2000" dirty="0"/>
          </a:p>
        </p:txBody>
      </p:sp>
      <p:sp>
        <p:nvSpPr>
          <p:cNvPr id="22" name="TextBox 21"/>
          <p:cNvSpPr txBox="1"/>
          <p:nvPr/>
        </p:nvSpPr>
        <p:spPr>
          <a:xfrm>
            <a:off x="2818689" y="5528504"/>
            <a:ext cx="327334" cy="400110"/>
          </a:xfrm>
          <a:prstGeom prst="rect">
            <a:avLst/>
          </a:prstGeom>
          <a:noFill/>
        </p:spPr>
        <p:txBody>
          <a:bodyPr wrap="none" rtlCol="0">
            <a:spAutoFit/>
          </a:bodyPr>
          <a:lstStyle/>
          <a:p>
            <a:r>
              <a:rPr lang="en-US" sz="2000" dirty="0"/>
              <a:t>1</a:t>
            </a:r>
            <a:endParaRPr lang="en-US" sz="2000" dirty="0"/>
          </a:p>
        </p:txBody>
      </p:sp>
      <p:sp>
        <p:nvSpPr>
          <p:cNvPr id="23" name="TextBox 22"/>
          <p:cNvSpPr txBox="1"/>
          <p:nvPr/>
        </p:nvSpPr>
        <p:spPr>
          <a:xfrm>
            <a:off x="3818548" y="5878878"/>
            <a:ext cx="327334" cy="400110"/>
          </a:xfrm>
          <a:prstGeom prst="rect">
            <a:avLst/>
          </a:prstGeom>
          <a:noFill/>
        </p:spPr>
        <p:txBody>
          <a:bodyPr wrap="none" rtlCol="0">
            <a:spAutoFit/>
          </a:bodyPr>
          <a:lstStyle/>
          <a:p>
            <a:r>
              <a:rPr lang="en-US" sz="2000" dirty="0"/>
              <a:t>5</a:t>
            </a:r>
            <a:endParaRPr lang="en-US" sz="2000" dirty="0"/>
          </a:p>
        </p:txBody>
      </p:sp>
      <p:sp>
        <p:nvSpPr>
          <p:cNvPr id="24" name="TextBox 23"/>
          <p:cNvSpPr txBox="1"/>
          <p:nvPr/>
        </p:nvSpPr>
        <p:spPr>
          <a:xfrm>
            <a:off x="4878225" y="5400315"/>
            <a:ext cx="327334" cy="400110"/>
          </a:xfrm>
          <a:prstGeom prst="rect">
            <a:avLst/>
          </a:prstGeom>
          <a:noFill/>
        </p:spPr>
        <p:txBody>
          <a:bodyPr wrap="none" rtlCol="0">
            <a:spAutoFit/>
          </a:bodyPr>
          <a:lstStyle/>
          <a:p>
            <a:r>
              <a:rPr lang="en-US" sz="2000" dirty="0"/>
              <a:t>2</a:t>
            </a:r>
            <a:endParaRPr lang="en-US" sz="2000" dirty="0"/>
          </a:p>
        </p:txBody>
      </p:sp>
      <p:cxnSp>
        <p:nvCxnSpPr>
          <p:cNvPr id="26" name="Straight Connector 25"/>
          <p:cNvCxnSpPr>
            <a:stCxn id="2" idx="5"/>
            <a:endCxn id="5" idx="1"/>
          </p:cNvCxnSpPr>
          <p:nvPr/>
        </p:nvCxnSpPr>
        <p:spPr>
          <a:xfrm>
            <a:off x="3456411" y="4698438"/>
            <a:ext cx="671948" cy="1012569"/>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6" idx="3"/>
            <a:endCxn id="5" idx="7"/>
          </p:cNvCxnSpPr>
          <p:nvPr/>
        </p:nvCxnSpPr>
        <p:spPr>
          <a:xfrm flipH="1">
            <a:off x="4463848" y="4704714"/>
            <a:ext cx="687156" cy="1006293"/>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ea typeface="MS PGothic" panose="020B0600070205080204" pitchFamily="34" charset="-128"/>
              </a:rPr>
              <a:t>Eigenvector Centrality</a:t>
            </a:r>
            <a:endParaRPr lang="en-US" altLang="en-US" dirty="0">
              <a:ea typeface="MS PGothic" panose="020B0600070205080204" pitchFamily="34" charset="-128"/>
            </a:endParaRPr>
          </a:p>
        </p:txBody>
      </p:sp>
      <mc:AlternateContent xmlns:mc="http://schemas.openxmlformats.org/markup-compatibility/2006">
        <mc:Choice xmlns:a14="http://schemas.microsoft.com/office/drawing/2010/main" Requires="a14">
          <p:sp>
            <p:nvSpPr>
              <p:cNvPr id="35843" name="Content Placeholder 2"/>
              <p:cNvSpPr>
                <a:spLocks noGrp="1"/>
              </p:cNvSpPr>
              <p:nvPr>
                <p:ph idx="1"/>
              </p:nvPr>
            </p:nvSpPr>
            <p:spPr>
              <a:xfrm>
                <a:off x="26984" y="964670"/>
                <a:ext cx="9117016" cy="5265737"/>
              </a:xfrm>
            </p:spPr>
            <p:txBody>
              <a:bodyPr/>
              <a:lstStyle/>
              <a:p>
                <a:r>
                  <a:rPr lang="en-US" altLang="en-US" dirty="0">
                    <a:latin typeface="Arial Narrow" panose="020B0606020202030204" pitchFamily="34" charset="0"/>
                    <a:ea typeface="MS PGothic" panose="020B0600070205080204" pitchFamily="34" charset="-128"/>
                    <a:cs typeface="Arial Narrow" panose="020B0606020202030204" pitchFamily="34" charset="0"/>
                  </a:rPr>
                  <a:t>Eigenvector centrality measures the influence of a node in a network</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Unlike degree centrality, which only counts the number of connections, eigenvector centrality also considers the importance of a node's neighbors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endParaRPr lang="en-US" altLang="en-US" sz="2400" b="0" dirty="0">
                  <a:ea typeface="MS PGothic" panose="020B0600070205080204" pitchFamily="34" charset="-128"/>
                </a:endParaRPr>
              </a:p>
              <a:p>
                <a14:m>
                  <m:oMath xmlns:m="http://schemas.openxmlformats.org/officeDocument/2006/math">
                    <m:sSub>
                      <m:sSubPr>
                        <m:ctrlPr>
                          <a:rPr lang="en-US" altLang="en-US" i="1" smtClean="0">
                            <a:latin typeface="Cambria Math" panose="02040503050406030204" pitchFamily="18" charset="0"/>
                            <a:ea typeface="MS PGothic" panose="020B0600070205080204" pitchFamily="34" charset="-128"/>
                          </a:rPr>
                        </m:ctrlPr>
                      </m:sSubPr>
                      <m:e>
                        <m:r>
                          <a:rPr lang="en-US" altLang="en-US" b="1" i="1" smtClean="0">
                            <a:latin typeface="Cambria Math" panose="02040503050406030204" pitchFamily="18" charset="0"/>
                            <a:ea typeface="MS PGothic" panose="020B0600070205080204" pitchFamily="34" charset="-128"/>
                          </a:rPr>
                          <m:t>𝒙</m:t>
                        </m:r>
                      </m:e>
                      <m:sub>
                        <m:r>
                          <a:rPr lang="en-US" altLang="en-US" b="1" i="1" smtClean="0">
                            <a:latin typeface="Cambria Math" panose="02040503050406030204" pitchFamily="18" charset="0"/>
                            <a:ea typeface="MS PGothic" panose="020B0600070205080204" pitchFamily="34" charset="-128"/>
                          </a:rPr>
                          <m:t>𝒊</m:t>
                        </m:r>
                      </m:sub>
                    </m:sSub>
                    <m:r>
                      <a:rPr lang="en-US" altLang="en-US" b="1" i="1" smtClean="0">
                        <a:latin typeface="Cambria Math" panose="02040503050406030204" pitchFamily="18" charset="0"/>
                        <a:ea typeface="MS PGothic" panose="020B0600070205080204" pitchFamily="34" charset="-128"/>
                      </a:rPr>
                      <m:t>=</m:t>
                    </m:r>
                    <m:f>
                      <m:fPr>
                        <m:ctrlPr>
                          <a:rPr lang="en-US" altLang="en-US" i="1" smtClean="0">
                            <a:latin typeface="Cambria Math" panose="02040503050406030204" pitchFamily="18" charset="0"/>
                            <a:ea typeface="MS PGothic" panose="020B0600070205080204" pitchFamily="34" charset="-128"/>
                          </a:rPr>
                        </m:ctrlPr>
                      </m:fPr>
                      <m:num>
                        <m:r>
                          <a:rPr lang="en-US" altLang="en-US" b="1" i="1" smtClean="0">
                            <a:latin typeface="Cambria Math" panose="02040503050406030204" pitchFamily="18" charset="0"/>
                            <a:ea typeface="MS PGothic" panose="020B0600070205080204" pitchFamily="34" charset="-128"/>
                          </a:rPr>
                          <m:t>𝟏</m:t>
                        </m:r>
                      </m:num>
                      <m:den>
                        <m:r>
                          <a:rPr lang="el-GR" altLang="en-US" b="1" i="1" smtClean="0">
                            <a:latin typeface="Cambria Math" panose="02040503050406030204" pitchFamily="18" charset="0"/>
                            <a:ea typeface="MS PGothic" panose="020B0600070205080204" pitchFamily="34" charset="-128"/>
                          </a:rPr>
                          <m:t>𝝀</m:t>
                        </m:r>
                      </m:den>
                    </m:f>
                    <m:nary>
                      <m:naryPr>
                        <m:chr m:val="∑"/>
                        <m:supHide m:val="on"/>
                        <m:ctrlPr>
                          <a:rPr lang="en-US" altLang="en-US" i="1" smtClean="0">
                            <a:latin typeface="Cambria Math" panose="02040503050406030204" pitchFamily="18" charset="0"/>
                            <a:ea typeface="MS PGothic" panose="020B0600070205080204" pitchFamily="34" charset="-128"/>
                          </a:rPr>
                        </m:ctrlPr>
                      </m:naryPr>
                      <m:sub>
                        <m:r>
                          <m:rPr>
                            <m:brk m:alnAt="7"/>
                          </m:rPr>
                          <a:rPr lang="en-US" altLang="en-US" b="1" i="1" smtClean="0">
                            <a:latin typeface="Cambria Math" panose="02040503050406030204" pitchFamily="18" charset="0"/>
                            <a:ea typeface="MS PGothic" panose="020B0600070205080204" pitchFamily="34" charset="-128"/>
                          </a:rPr>
                          <m:t>𝒋</m:t>
                        </m:r>
                        <m:r>
                          <a:rPr lang="en-US" altLang="en-US" b="1" i="1" smtClean="0">
                            <a:latin typeface="Cambria Math" panose="02040503050406030204" pitchFamily="18" charset="0"/>
                            <a:ea typeface="MS PGothic" panose="020B0600070205080204" pitchFamily="34" charset="-128"/>
                          </a:rPr>
                          <m:t>∈</m:t>
                        </m:r>
                        <m:r>
                          <a:rPr lang="en-US" altLang="en-US" b="1" i="1" smtClean="0">
                            <a:latin typeface="Cambria Math" panose="02040503050406030204" pitchFamily="18" charset="0"/>
                            <a:ea typeface="MS PGothic" panose="020B0600070205080204" pitchFamily="34" charset="-128"/>
                          </a:rPr>
                          <m:t>𝑵</m:t>
                        </m:r>
                        <m:r>
                          <a:rPr lang="en-US" altLang="en-US" b="1" i="1" smtClean="0">
                            <a:latin typeface="Cambria Math" panose="02040503050406030204" pitchFamily="18" charset="0"/>
                            <a:ea typeface="MS PGothic" panose="020B0600070205080204" pitchFamily="34" charset="-128"/>
                          </a:rPr>
                          <m:t>(</m:t>
                        </m:r>
                        <m:r>
                          <a:rPr lang="en-US" altLang="en-US" b="1" i="1" smtClean="0">
                            <a:latin typeface="Cambria Math" panose="02040503050406030204" pitchFamily="18" charset="0"/>
                            <a:ea typeface="MS PGothic" panose="020B0600070205080204" pitchFamily="34" charset="-128"/>
                          </a:rPr>
                          <m:t>𝒊</m:t>
                        </m:r>
                        <m:r>
                          <a:rPr lang="en-US" altLang="en-US" b="1" i="1" smtClean="0">
                            <a:latin typeface="Cambria Math" panose="02040503050406030204" pitchFamily="18" charset="0"/>
                            <a:ea typeface="MS PGothic" panose="020B0600070205080204" pitchFamily="34" charset="-128"/>
                          </a:rPr>
                          <m:t>)</m:t>
                        </m:r>
                      </m:sub>
                      <m:sup/>
                      <m:e>
                        <m:sSub>
                          <m:sSubPr>
                            <m:ctrlPr>
                              <a:rPr lang="en-US" altLang="en-US" i="1" smtClean="0">
                                <a:latin typeface="Cambria Math" panose="02040503050406030204" pitchFamily="18" charset="0"/>
                                <a:ea typeface="MS PGothic" panose="020B0600070205080204" pitchFamily="34" charset="-128"/>
                              </a:rPr>
                            </m:ctrlPr>
                          </m:sSubPr>
                          <m:e>
                            <m:r>
                              <a:rPr lang="en-US" altLang="en-US" b="1" i="1" smtClean="0">
                                <a:latin typeface="Cambria Math" panose="02040503050406030204" pitchFamily="18" charset="0"/>
                                <a:ea typeface="MS PGothic" panose="020B0600070205080204" pitchFamily="34" charset="-128"/>
                              </a:rPr>
                              <m:t>𝑨</m:t>
                            </m:r>
                          </m:e>
                          <m:sub>
                            <m:r>
                              <a:rPr lang="en-US" altLang="en-US" b="1" i="1" smtClean="0">
                                <a:latin typeface="Cambria Math" panose="02040503050406030204" pitchFamily="18" charset="0"/>
                                <a:ea typeface="MS PGothic" panose="020B0600070205080204" pitchFamily="34" charset="-128"/>
                              </a:rPr>
                              <m:t>𝒊𝒋</m:t>
                            </m:r>
                          </m:sub>
                        </m:sSub>
                        <m:sSub>
                          <m:sSubPr>
                            <m:ctrlPr>
                              <a:rPr lang="en-US" altLang="en-US" i="1" smtClean="0">
                                <a:latin typeface="Cambria Math" panose="02040503050406030204" pitchFamily="18" charset="0"/>
                                <a:ea typeface="MS PGothic" panose="020B0600070205080204" pitchFamily="34" charset="-128"/>
                              </a:rPr>
                            </m:ctrlPr>
                          </m:sSubPr>
                          <m:e>
                            <m:r>
                              <a:rPr lang="en-US" altLang="en-US" b="1" i="1" smtClean="0">
                                <a:latin typeface="Cambria Math" panose="02040503050406030204" pitchFamily="18" charset="0"/>
                                <a:ea typeface="MS PGothic" panose="020B0600070205080204" pitchFamily="34" charset="-128"/>
                              </a:rPr>
                              <m:t>𝒙</m:t>
                            </m:r>
                          </m:e>
                          <m:sub>
                            <m:r>
                              <a:rPr lang="en-US" altLang="en-US" b="1" i="1" smtClean="0">
                                <a:latin typeface="Cambria Math" panose="02040503050406030204" pitchFamily="18" charset="0"/>
                                <a:ea typeface="MS PGothic" panose="020B0600070205080204" pitchFamily="34" charset="-128"/>
                              </a:rPr>
                              <m:t>𝒋</m:t>
                            </m:r>
                          </m:sub>
                        </m:sSub>
                      </m:e>
                    </m:nary>
                  </m:oMath>
                </a14:m>
                <a:endParaRPr lang="en-US" altLang="en-US" dirty="0">
                  <a:ea typeface="MS PGothic" panose="020B0600070205080204" pitchFamily="34" charset="-128"/>
                </a:endParaRPr>
              </a:p>
              <a:p>
                <a:pPr lvl="1"/>
                <a14:m>
                  <m:oMath xmlns:m="http://schemas.openxmlformats.org/officeDocument/2006/math">
                    <m:sSub>
                      <m:sSubPr>
                        <m:ctrlPr>
                          <a:rPr lang="en-US" altLang="en-US" b="0" i="1" smtClean="0">
                            <a:latin typeface="Cambria Math" panose="02040503050406030204" pitchFamily="18" charset="0"/>
                            <a:ea typeface="MS PGothic" panose="020B0600070205080204" pitchFamily="34" charset="-128"/>
                          </a:rPr>
                        </m:ctrlPr>
                      </m:sSubPr>
                      <m:e>
                        <m:r>
                          <a:rPr lang="en-US" altLang="en-US" b="0" i="1" smtClean="0">
                            <a:latin typeface="Cambria Math" panose="02040503050406030204" pitchFamily="18" charset="0"/>
                            <a:ea typeface="MS PGothic" panose="020B0600070205080204" pitchFamily="34" charset="-128"/>
                          </a:rPr>
                          <m:t>𝑥</m:t>
                        </m:r>
                      </m:e>
                      <m:sub>
                        <m:r>
                          <a:rPr lang="en-US" altLang="en-US" b="0" i="1" smtClean="0">
                            <a:latin typeface="Cambria Math" panose="02040503050406030204" pitchFamily="18" charset="0"/>
                            <a:ea typeface="MS PGothic" panose="020B0600070205080204" pitchFamily="34" charset="-128"/>
                          </a:rPr>
                          <m:t>𝑖</m:t>
                        </m:r>
                      </m:sub>
                    </m:sSub>
                  </m:oMath>
                </a14:m>
                <a:r>
                  <a:rPr lang="en-US" altLang="en-US" b="0" dirty="0">
                    <a:ea typeface="MS PGothic" panose="020B0600070205080204" pitchFamily="34" charset="-128"/>
                  </a:rPr>
                  <a:t> - </a:t>
                </a:r>
                <a:r>
                  <a:rPr lang="en-US" altLang="en-US" dirty="0">
                    <a:latin typeface="Arial Narrow" panose="020B0606020202030204" pitchFamily="34" charset="0"/>
                    <a:ea typeface="MS PGothic" panose="020B0600070205080204" pitchFamily="34" charset="-128"/>
                    <a:cs typeface="Arial Narrow" panose="020B0606020202030204" pitchFamily="34" charset="0"/>
                  </a:rPr>
                  <a:t>eigenvector centrality of node</a:t>
                </a:r>
                <a:r>
                  <a:rPr lang="en-US" altLang="en-US" b="0" dirty="0">
                    <a:ea typeface="MS PGothic" panose="020B0600070205080204" pitchFamily="34" charset="-128"/>
                  </a:rPr>
                  <a:t> </a:t>
                </a:r>
                <a14:m>
                  <m:oMath xmlns:m="http://schemas.openxmlformats.org/officeDocument/2006/math">
                    <m:r>
                      <a:rPr lang="en-US" altLang="en-US" i="1">
                        <a:latin typeface="Cambria Math" panose="02040503050406030204" pitchFamily="18" charset="0"/>
                        <a:ea typeface="MS PGothic" panose="020B0600070205080204" pitchFamily="34" charset="-128"/>
                      </a:rPr>
                      <m:t>𝑖</m:t>
                    </m:r>
                  </m:oMath>
                </a14:m>
                <a:endParaRPr lang="en-US" altLang="en-US" b="0" i="1" dirty="0">
                  <a:latin typeface="Cambria Math" panose="02040503050406030204" pitchFamily="18" charset="0"/>
                  <a:ea typeface="MS PGothic" panose="020B0600070205080204" pitchFamily="34" charset="-128"/>
                </a:endParaRPr>
              </a:p>
              <a:p>
                <a:pPr lvl="1"/>
                <a14:m>
                  <m:oMath xmlns:m="http://schemas.openxmlformats.org/officeDocument/2006/math">
                    <m:r>
                      <a:rPr lang="el-GR" altLang="en-US" b="0" i="1" smtClean="0">
                        <a:latin typeface="Cambria Math" panose="02040503050406030204" pitchFamily="18" charset="0"/>
                        <a:ea typeface="MS PGothic" panose="020B0600070205080204" pitchFamily="34" charset="-128"/>
                      </a:rPr>
                      <m:t>𝜆</m:t>
                    </m:r>
                  </m:oMath>
                </a14:m>
                <a:r>
                  <a:rPr lang="el-GR" altLang="en-US" b="0" dirty="0">
                    <a:ea typeface="MS PGothic" panose="020B0600070205080204" pitchFamily="34" charset="-128"/>
                  </a:rPr>
                  <a:t> </a:t>
                </a:r>
                <a:r>
                  <a:rPr lang="en-US" altLang="en-US" b="0" dirty="0">
                    <a:ea typeface="MS PGothic" panose="020B0600070205080204" pitchFamily="34" charset="-128"/>
                  </a:rPr>
                  <a:t>– </a:t>
                </a:r>
                <a:r>
                  <a:rPr lang="en-US" altLang="en-US" b="0" dirty="0">
                    <a:latin typeface="Arial Narrow" panose="020B0606020202030204" pitchFamily="34" charset="0"/>
                    <a:ea typeface="MS PGothic" panose="020B0600070205080204" pitchFamily="34" charset="-128"/>
                    <a:cs typeface="Arial Narrow" panose="020B0606020202030204" pitchFamily="34" charset="0"/>
                  </a:rPr>
                  <a:t>eigenvalue</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14:m>
                  <m:oMath xmlns:m="http://schemas.openxmlformats.org/officeDocument/2006/math">
                    <m:sSub>
                      <m:sSubPr>
                        <m:ctrlPr>
                          <a:rPr lang="en-US" altLang="en-US" b="0" i="1" smtClean="0">
                            <a:latin typeface="Cambria Math" panose="02040503050406030204" pitchFamily="18" charset="0"/>
                            <a:ea typeface="MS PGothic" panose="020B0600070205080204" pitchFamily="34" charset="-128"/>
                          </a:rPr>
                        </m:ctrlPr>
                      </m:sSubPr>
                      <m:e>
                        <m:r>
                          <a:rPr lang="en-US" altLang="en-US" b="0" i="1" smtClean="0">
                            <a:latin typeface="Cambria Math" panose="02040503050406030204" pitchFamily="18" charset="0"/>
                            <a:ea typeface="MS PGothic" panose="020B0600070205080204" pitchFamily="34" charset="-128"/>
                          </a:rPr>
                          <m:t>𝐴</m:t>
                        </m:r>
                      </m:e>
                      <m:sub>
                        <m:r>
                          <a:rPr lang="en-US" altLang="en-US" b="0" i="1" smtClean="0">
                            <a:latin typeface="Cambria Math" panose="02040503050406030204" pitchFamily="18" charset="0"/>
                            <a:ea typeface="MS PGothic" panose="020B0600070205080204" pitchFamily="34" charset="-128"/>
                          </a:rPr>
                          <m:t>𝑖𝑗</m:t>
                        </m:r>
                      </m:sub>
                    </m:sSub>
                  </m:oMath>
                </a14:m>
                <a:r>
                  <a:rPr lang="en-US" altLang="en-US" b="0" dirty="0">
                    <a:ea typeface="MS PGothic" panose="020B0600070205080204" pitchFamily="34" charset="-128"/>
                  </a:rPr>
                  <a:t> - </a:t>
                </a:r>
                <a:r>
                  <a:rPr lang="en-US" altLang="en-US" dirty="0">
                    <a:latin typeface="Arial Narrow" panose="020B0606020202030204" pitchFamily="34" charset="0"/>
                    <a:ea typeface="MS PGothic" panose="020B0600070205080204" pitchFamily="34" charset="-128"/>
                    <a:cs typeface="Arial Narrow" panose="020B0606020202030204" pitchFamily="34" charset="0"/>
                  </a:rPr>
                  <a:t>entry of the adjacency matrix</a:t>
                </a:r>
                <a:r>
                  <a:rPr lang="en-US" altLang="en-US" b="0" dirty="0">
                    <a:ea typeface="MS PGothic" panose="020B0600070205080204" pitchFamily="34" charset="-128"/>
                  </a:rPr>
                  <a:t> </a:t>
                </a:r>
                <a:r>
                  <a:rPr lang="en-US" altLang="en-US" b="0" i="1" dirty="0">
                    <a:ea typeface="MS PGothic" panose="020B0600070205080204" pitchFamily="34" charset="-128"/>
                  </a:rPr>
                  <a:t>A</a:t>
                </a:r>
                <a:endParaRPr lang="en-US" altLang="en-US" b="0" dirty="0">
                  <a:ea typeface="MS PGothic" panose="020B0600070205080204" pitchFamily="34" charset="-128"/>
                </a:endParaRPr>
              </a:p>
              <a:p>
                <a:endParaRPr lang="en-US" altLang="en-US" sz="2400" b="0" dirty="0">
                  <a:ea typeface="MS PGothic" panose="020B0600070205080204" pitchFamily="34" charset="-128"/>
                </a:endParaRPr>
              </a:p>
              <a:p>
                <a:endParaRPr lang="en-US" altLang="en-US" sz="2400" b="0" dirty="0">
                  <a:ea typeface="MS PGothic" panose="020B0600070205080204" pitchFamily="34" charset="-128"/>
                </a:endParaRPr>
              </a:p>
            </p:txBody>
          </p:sp>
        </mc:Choice>
        <mc:Fallback>
          <p:sp>
            <p:nvSpPr>
              <p:cNvPr id="35843" name="Content Placeholder 2"/>
              <p:cNvSpPr>
                <a:spLocks noRot="1" noChangeAspect="1" noMove="1" noResize="1" noEditPoints="1" noAdjustHandles="1" noChangeArrowheads="1" noChangeShapeType="1" noTextEdit="1"/>
              </p:cNvSpPr>
              <p:nvPr>
                <p:ph idx="1"/>
              </p:nvPr>
            </p:nvSpPr>
            <p:spPr>
              <a:xfrm>
                <a:off x="26984" y="964670"/>
                <a:ext cx="9117016" cy="5265737"/>
              </a:xfrm>
              <a:blipFill rotWithShape="1">
                <a:blip r:embed="rId1"/>
                <a:stretch>
                  <a:fillRect l="-3" t="-2" b="-17056"/>
                </a:stretch>
              </a:blipFill>
            </p:spPr>
            <p:txBody>
              <a:bodyPr/>
              <a:lstStyle/>
              <a:p>
                <a:r>
                  <a:rPr lang="en-US" altLang="en-US">
                    <a:noFill/>
                  </a:rPr>
                  <a:t> </a:t>
                </a:r>
              </a:p>
            </p:txBody>
          </p:sp>
        </mc:Fallback>
      </mc:AlternateContent>
      <p:sp>
        <p:nvSpPr>
          <p:cNvPr id="358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EEF16096-20BE-A343-B6B1-B6DF5B78CAC5}" type="slidenum">
              <a:rPr lang="en-US" altLang="en-US" sz="1200"/>
            </a:fld>
            <a:endParaRPr lang="en-US" altLang="en-US" sz="1200"/>
          </a:p>
        </p:txBody>
      </p:sp>
      <p:sp>
        <p:nvSpPr>
          <p:cNvPr id="35845" name="AutoShape 7" descr="data:image/jpeg;base64,/9j/4AAQSkZJRgABAQAAAQABAAD/2wCEAAkGBhISEBUTExIWFRQWGBgaGBgYFBkYGBkbGx4ZGBgZFhwYGyceGRojGhYaHy8hIycpLCwsGCExNTAqNScrLCoBCQoKDgwOGg8PGiwkHyIyKjQvKi81LC4sLCoqLCovLCwsKjAtKjItNCwsLCw0LCwsLCwsKi0vLCovKiwsLCwsLf/AABEIAMIBAwMBIgACEQEDEQH/xAAbAAADAQEBAQEAAAAAAAAAAAAABAUDAgYBB//EADkQAQACAQMDAgUCBAUEAwADAAECESEAAxIEMUEiUQUTMmFxQoEjkaHBFFJisfAGcuHxFYLRM1Nj/8QAGQEAAwEBAQAAAAAAAAAAAAAAAAIDBAEF/8QAMREAAQMCBAMIAgICAwAAAAAAAQACEQMhEjFB8FFxgQQTImGRobHB0eEy8RQjM0NS/9oADAMBAAIRAxEAPwD9x0aNGhCNGjRoQjRo0aEI0aNGhCNGjRoQjRo1zuSozf7Cv9NCF1qX1/xT5b3kPtKOHxiVUZ93T0d1rFKd/F+f66lO5JJhzhJxAmS4q12lyRPfyZrQ3xZJ2Rqsuh+JO4EvVdyCJxWlW2TcYlBRd/2s7HUco2Vf2bPt6qz+2p230AFMzge1QjlFZcQuV8sZM+HRH4gFcbYMFHkt0keKrRK2sNZ+2nAxBUdhd/FO9J1/OvRIyjYgJh7lpY5qtN6k7Mnahylh4Klsmwvyv3aj7PfTcet9RHCoYv8Am/8AP76Q+HMpHC9sk3o0sdWS5cEeP9fcP9r13sdSTtMmP596/qaEkLbRpL/FSjJ5lC+mm/tTj6l8Z858a76jqqwZatClj93P2cVnS4gu4SmtGs9qa3cUrstZ++HWmmSo0aNGhCNGjRoQjRo0aEI0aNGhCNGjRoQjRo0aEI0aNGhCNGjRoQjRo0aEI0aNT/iHWFMViHvePw1kfZP5jWgJmtLjATe7vke6fv8A1/priO5cbvF4zWLx2/46l7k9vd2+O9Ek/qpeBSkVQFj6e/8AbSPw74ysp7Zty+XCPpZHpQ8C/XbizPZ9zU3vwuwlWFAkGMwqe4RluO5CcvmQPp5WecsfJSo3/fSfV/EuJGE5IsvS91zdFBkCsZKvJlX+bt7U5O1AjuziuWUiXeRXYvCh9nS211hvbUXsblxSWOdRlUrZehGP1R81fvqzTJAKs2hrorex1SkJfahv2FcOWwvWMNmHzIL34tR/SNlVHw8a7exX3l7Upy6ZgRdtixjt+mEcxKkByrNL/wDfHjXyHxKP+KiyWLNSMMKowOQnliOC8+c6z9pkEtHFdFEwY8038Z63jtzk2x/HiR9Lj0t9m++2Vl0dN8VHf/w/Bojws8EfuZrs3dZ1z1HTMI7rjdWNxiQuv0ypX6qK7++kvhvWzntz+ZKfGEmILTMr0/VUkB897O9ZZommDOX2lbh7ouOn35Lb4bOW07kYMpfxJstySFlekMPJ74+x37aqnVcYquIAe3KS5LcBZl7/AFai9b1nHbKmFTlylEGkeMltiHq83+nHjU7d+Kx3dtlHlDah8ujlU5vL1UVeSdv/AGAd7Oim7vIAho91SnQNTxL1zvu9Dx9UY3xuKlMsPcuLnx29zTG1OMVQL5Aye6YDLXj9jtqH/wBOddzgSY8Yl8bsKSzu5KId/evbT0d35YMpLcriVEaj73/21/X76nVdDrcYWZ4wuczgm+m6+57tSXiZjwfq8ucuKxpnp9ydfSquSUo2D+PbUzc6yoZttmqlRJKsYyzYgY/bR0p8tZCcVARLc4jlVt847PfU31n42w2QUpE3AVv55dFv/unvrTUrbmRVqPP1LV3Xb0j29RXtR99Lbu/unTcdvfi7i43NwONd/wBPj2Xue+tAfeFwU5MSr2jSXwjfZbUeW5DcnHE5QbjyO9ad06RwwmEaNGjQlRo0aNCEaNGjQhGjRo0IRo0aNCEaNZ7u7X4857HvrHf6jha9vPd7f+NKXAZoXG7vzNwj6eI2pLNNgMaXv58141tv7yRE7YuzId82lf7/AG1lL1A3LvXfiN/es+3trHqt7HYbQzVX2tx9v6d9cx5QnkGFv/jQq3FSlfijPft21H6j4pyEJVFEXlgXtPIsc480+HNfd+4SOHpe1833x9QxZK17t5rUWfUsWSR2jc43u7fAtMBbJqZFBbtPHurULmkAarR2ZjHiRffsmt7c4T+Z8ljuUwKJTjI/zRjFpu6cD57JcvruuZRp5EoyiipcSVxRjLixojnycr8mttv4vDdIx3IQeMq7wmEfqEntnYjQt+LrSU5wmxlaAhxMsZMcRGcvTI4le9FHc09UY2X3+F6VNkHxC/qt05btFw9Vw4scSjn5fjiS41yv9FeHWsOsdyHzGExjuHply4yN2MYvKyvlksuK/rcKHWUy3GUT5kQZSsWIgzgRqLkHHg7Xeu9/fw8ac8mhDNcpR5NvGW3C/FvZKrOaw0t5K5pRnviqkviSLt8u8aeUuS7qhEl2cpL8xcffjoeu+Zu8reHE9MhjxGfyyEnN1JQ409zt2idb1s9tWKScBIhWV5XRYzsj3tb7+Na7O+7fyokoMZR5bvbj3k+oyyox+TWqj2epUiYgz7fGXVccxobYL0sPjJum5a8eEZFZpl6oeMvNij+PAupXWfE5xlEgr9AREZ2YjHjL/RKBi+3jlqbtzn802ycoxiixiLKUVuLE7dkPAUOtOj6hd93Ig+pphtig28pSqzgBb7vetaWUO5pteTM3iOg65T11UhRaCbW4J74a8Istx5rwSES4Ni+VyfMjjNKYzmtuLZzeZy4LzwAx5EvEorKV4e6eHUmcozlGEPUbe4SWcgMqRjmqclVjwvZM+p6mTKBGUE3A4vJ7mHkoVx7eex3bvDVc7+RPHXIDKylUaXOxCx3/AHyXoen3JccLch9J4bowuOV0WhgcXav1/Xsdvb9OblHklVip1StU12vONK7W4zkwjuHGD6ZDE73/AJc++Lax5xp/f5Rja8TtCn6iOZcojzqsd+Q1dmsgJLDRkc815obDsBumCBOPCQvOTN+rv3uP+lnnsfv2Oen6yrmRJkQYsZWAYDKFybPPg86zluxE3F5XA4xJQIvZX1D8s9QZzf3a11udZGG9t7Xy5SZxJzk2Rwe/n1B2xgNaaYP/AB07xmbb1WljCBhz3dc/C3em+vba40mJVK231SbDDaVcnF51aNyREYjOQn6iLEa+qMXvd+P/ADF6Df2o38vZhMZkeRu3yl2VG+MCXntk73mv8K+Mbe8yjDcJsGVyhFAy1G5COLtwfjV/8V7W4nDLd1ysHSXYbDfFVOlkBkjG80Fe2X73pnXndv4fDa6iUv8AETZ7v0wmtWXkrN9y/bxr0EZHb20HDMNdKy1GgGQV1o0aNCkjRo0aEI0aNGhCNGjRoQjRo1nuvil/H/sf/WhCV6uBK6nx8Kd/37l6xd+QxA5B5PHhUfz+M676qDLErozi4tnjHc+zjU5nt80juRN0i0cx9rasuvvrLUkOhoXYJyTMOokhFq1QusxplYZs9IZ99c7G4ljikcuG/qjlyGP6fjSMJbnzAs7nim0pSL7/AMr9s616zr4wj/EY7d9v4ha/Yptt/rrtEPeZGnuuETmpfx3qZRjKU2Uojx4xHkP+nCJntIz+5Sp8Y6ZhGPzBYgEqTcDtUpSjYZzWM3Rp3/5I5saJoHI9PKN+kkQV9LdFJ3Ps6mdZ0c6ZQkkhMoxjAHlU+PIS/wAGe2vSwtc3u6m/a3NbaQaAJOsyMj5GJy81t8c2WcY7kDaYtSZtwldjh242tPfv2rUSZJeAykEsl8Z1aLAii15O/bJd64j1pyWcIMZlcbiwVxcZ54UyHthPA4z3Zmai/LcnKUecbCmM32p837edZe1UYhpF9IiSPPivVotIbGm/fkvsupkw4Vyq0oqMvU3Y5zb/AF1O6hduX00dz3Ml+PUtedazPS0vKRdHLJftLFLTZnwfZQjJJJJA94+9Hpw/+jUcNIuAJB8iL+YtM+shbW6rqPUM4SgIAL3vsxPSL3+3fv47fdjrKG1piQTk2w5Ch38CeO73ulCd+x2PLjDgLx/ztroxnN/8/qa9SjVbSMRIPDQcOiUslU9/d8+rkxDDQtjXqLYghf8Ap+2NOi6j5ZJlApiVC6MSuFo+O+cNljjUj5qteT+r5v8A540105J9MfVkwUnJKwNF57+/5y1YBjXPN54SY5TbrCXACMJV+fxKXywnJl3UlIYrhi8cEaI98d1qV1pnbIsofMIspRV9MSPIFGsA1ReO3ZXSHRcXjDjGJnlJU8gEViysasoum3Bpjb2ysROz2olylxxMl+qo9ve8uNeQA18mYjPifx+FkqADyhbbnxRiynxrMeJ3zI9LOj6iJyrB5P8AK0/h4qSR3N/0kfO3t9yPqcVWeIr2PvrDp/h/LchyAYhEIp3P8xIRaj3Ky3qpv78UhbYZu22x9u8kz++sVR5cQxpz1usL6oHhYF3CUduWZ80OTOTmxuSoV3RCqzjOovW/EYz3JbZPhFGo8a5Rc5spZXdUXyfuOfXS3FlKTi/SRnHkGRvljkAZ7+sq9a/C45/7D/8Ak3IbQ5splS2OM+1Y8+rRpNoiah+Jk6391ejTwt7xxuuNz4Xum6MXY3dk9REYmEO0PqjI/t+Nex2pEDlIjHk9uMYySrLAtcUGpG1u7pOTFWXIzICKY+juyfu2/jtrKPVS4+rElGfrGXH6YkfZZOfw+CtP2jtReBOQ4a76KVYuqwDFlc6PqAhihMAVdg3QxOx9v3NcbEt7uMLuNcp3F5d5FXcuPYwfzvUz5UBlKlvD/Elxa9XpungXbnPEutZ9L8T+b8qW3KcyOaiWeRlJfIPa8rn2ZEhosoloGS9Y7zYDySryZ/OKrN49tbbUlC+/4r+mpPSb8TlKXCKSPmK8vPH3oqqy3jsaY2utkyvPF7XCQv8ASn7NnnGnDSsppm6o6NcwlZ2T8661xTRo0aNCEaNGjQhczusf10htb7yxImOApEq3N3392u3nTMuoimcZSlps9v2z+NT+o3oSWLOUeAS/S+lxd1/e8370js07eC2h1EkiAc6zG2NfePaz7mp3U8oykxedWUx+ZOMkKCQMqqQt3h8XeletZF2bW9SXGTCKNFTjKRlrHZPvqf0nV9P8yUNvdqVPLbJ7MXbf/wCz0tSSv08s+DOq0gMcFaWNa0zK6/8An5RZR3H5XG/X8s4rdNlGDJ3G2JlvSPW/EdznNJDGUJVKM5N3XEOJJ+r9LT6nTHW/GX07qbbEhjm7f0oCpuRjKMi/erc9w0j13WylKp7dKUEx4MK/TLbeEsSxUcNebNaSO6bIZM55e0CbLjXUq0AeE8d6cypx1Jyim4jH6oBEhNl4IqO0JhARkdu4t9H8YNyJtz5Q3YkQJsuSZ9cqY4RzT2p/OXVbPT8fS7cwTk1tyKrscSHo7HqfxnLNntOYQlTRxpxHsAO4coyx4lZxe5Zqfaa7HtwmW8CeKtQ7M4Oxjf46SqPxHpJlfMkUcostuJDl2lRcAcX3W8Z8Mx3leEkofrxZQyr09xTvTWL0vufEtyMHbGzbn6jiThWAuQ97vAxqvLrbqN3+GPKMFG2McNds+zj27efEsILYcM+frn+V6VOo4DxDqIjf6WDhPVjDXH82VQ9/P3184SDuXfZllc36fDjzrvqNvjEmSk039PtnJxy+UscffW0ZykrGQyURiAU+2D84w3rA0OxWHlrHxqtmO0nJKb+3WULyVm/2zh0sxoDHv9stePFGndyMH1R5MST3rLeWvHfH99c9VI549RHGO1tFd/a/f6j8m1pdSf4TJvneIGXuotqY9EvGMbPqqm6o/HFTP7n/AIIzftbfgrNNU4qzsB20/wBNtgI4p7Wtj2EzgQNMvww9UgKq7kd68ZTumbPP4qj6p08sp/JnqD8rvfMB8SXluMiu9saynbsU+xju14050fWMMMxae9gv7hg8n3z3rS8oxIgKS7Xf7cZL4z7Zx76wh2pmomC8XjNEL/YxnWPxFpDrj7tl9Zc9VNwbUGEhX+i+LcLm8iOcBaVR2Xu+gt9+2NNdJ1SwVn8uF2BL1o+PQHHvgiecONQnelD0gSD2bjbiyMooZe4DjWnRdWk7kBxlaN0eyfpEDvJ899KytRpzhmePLIbKg/s8tJj04K/8N+DRjNWwtfXLmxM+HHPyOT7YvW+1ukWtqBio+qeaLuRYo/fH9tK7vX7c6skF9xJRX6WpZ+92ms9zoJTmOzubdCLGCMhqhlIA71i6a7PkpmpVM1nQD55/KyFznH/Z+lU3+MiM2cZRqivUfan0xl2v99ZR66EjjxZqLGEJTW4tji41a3nzj7pS2armsuPqIiTSJhVlREtuwCkPLevT7MeK8UOMqDdlT3ckU5ZVs8XdNGr4S62fPJI1zBnK36vrJ1X+HmRlFP4gRDxxu7vx6u1lGvuzt7+5H6ScY5YmQQE4xGL79/NXfjbpureMRSNGCHau3KaZk4bLrtedcx6uc5kn5iRA4xPR4F5ybe1UGa8hp+5MypufGSe6WMUvcjKQPojKHJQXEIQxBOIEordn20z13xB2px29sjylBks9xx7VhkguCjualQnx4rwZvKR6XgVm07Yy3JZfbzpqHS9MvOZFnZ62UCayrBV9va6q9WpNDf5XQHsnxeivdL1G5Kio4PVcrRxj04983409qF0fWbf14NvkxjFkqSGRJBa8LZdhi71a2ZDETt/z21I52Wao0grvRo0a4po1zuToX2+9a61h1RHjkt8fT/TljQjmp/UbHMlygxziUUGX3WN1WMulI9JI2iG3JlGKuV3M58oZP+4dM9TuRglbclwKB9jLZjJ9PbWcPh5F7s3jZmVPi0O/dM2/jXHUwW3XQ6TZcPSVt8dyXrigSe8gD1USvxV4b/OlNyUZDCe2bkXDHi9sJ3CkPI/fTm5TGLHaIt4uMe9Wqg8Kz3T2Ls0u78aplGM/JCKyCsfT3zVYV98aVgPGIjmtDQdM1O3ek6c3B3IkJiyvc3fVZUfRtyWIWgVFq/vqX8S+I8Jx+XGEybS8SMh8Mz6JZ7vFz+NNdSb04oRnDbLblxSdLXkp5cLijSZ8aSl0nUS22T0+3HOZRn8uSjQyqPFL8Vq7HimbkuUqjGMMHPy2VJ6rbky5y2ILYjCW2xAe7GEr9QFvGNBiu2o/xbft4Q2qkZY/L3JA1n6MpZ3cI/u3fhP/AEf1PqNzcO5kk86Txwhiim3sP3wz1v8A0fHcmu7uc6+lZSZe4fWUP298afvg4kBt96K4ruo2x9P6XlZcf4YEuUij5e0z21MZQ9V03RWe+l/iHQTjt/N2tw3hH1bUpbbG39cGwvJQjf8ALXsdv4dtPpkvzDlHhGc51GNxqZCdpID3O2L1L6j/AKc6fcgM9mezIv0y3CcoxGiVRuRDPftVazy3FBseG5XT2mrUPiB3z+lHOu3Y1zlLZQ+mU920pLCVx7ncx2/GuY/9QbisYqLHvNJZcpHFMarzbg1sfBYQ2x25hul23dtcXg8c9ySK8Tt31iQ3heW1ire0rkICkgvkS7PcftqzaTJuqNe2YcIPAhObc5ygyUflsSuwFSyJfJ7fbL9tc9MS9ZO1UXjUi1G6HJ/Qzrn4TM3JV9KxboqzK0J4c0WDR516f4d8H4RBh97Lboq+cu0Ur+3bWStIc5scPr981Q9qFEkeg/XP9qTCGBOXOP1D2PzfjOO1/a3VLpdmJF5SZrht9JHv5l4TyD9nvrnoifFi7UKGMQZ3N8inv28ma7Z1v1U47f6eB2iMyvx9SYu7q89u2qNxY7DPe4Un1i892M+iw2ekgDcyEhxklIxZfb2uvH4xpPeYQ3I8uREvAhb3po8ZrH3/AC5tbTOQEuQ9ij9qpr7URXvrrZ2oSkkgvNVFkNYWJ/Jz4p++lrYgJyne+CsyphkuJPlw+/lcb0yUYpACyrjMXs/SAJftd+AxpPqNqFCkq9sQM1mQLebsq6rtWmVnIq3AnuYqgLwie52vS5stShfJqqeNMcV2GTnwhePvq9ClEgW9ROfVamEnXJPbUNqU4fNbMUekMYHjGKvcO949jRubtSrp47zKwjIkSoaxSfMXHhMUYNfPh7w4RYShL1U5yGQ4oXSAd/OfA7uQhK9uHrI0MIer6slqVCXpatSxrONQqM7lwAJ1vYDfwovIab/pS906iLxq4JeWBypO8r9UhrF3401s785LJUe0uTK7p73JW6WqrxTeeOl6Y2/Q7cRFVJSlKP27VxRfVmrPbTseKEb9MsW5Rrl+qK8eN3R3MutjaoewZdFjrOxOnRfOinHh/EmeWsMlaSNHqtDyYvzm++m4S3GtvkuLmNRt7U3G8pgK+5jWPTx24hKMoYHw/UeWX6Ss967ZfG20hLjKCSa7XnNIMdxEszfa3JTQQJshrXOJLFc+duVlSciiMYpKJH0lDcYvs0X9zTux1JKLt43Kq4FVHIspyJd7sT+2WF1XweMNyPGO7ODSVKLEbbGxG8Z7FL5opdHsw58UnK0ck4yGNEcR/hzCi+NNR89tSIBuohziIVLeht7s4Sn8qVSeDzqV1ivTlC82Z1a2dvjELWvLV/0A/pqX0G3uNc/lyRWPoYp4/Vkf9We+qu3JS0R9mv7a45I5xIAXWjRo0qmudyVF/wC7Wlo9dFO5aoZPwZ83f/K01KN4dKdR0UZNzIofSJYV5+2uiMygJWHVnJJMW6BjL14zTgO/7f376jqtu2pQ5NAs6v8AD4ftXjWs5zFo8YxX7d9Etjk5iL94/wC13dHnXMTHXIhdx3iElvE4xUhtcvEtzcmna84f6PvqV8Q3+o5O3CEZFGeaAPmUgCJ7DLl7DnVk2yX0kjzZJiJ9uOJH3yZ86R6+J32pwustxkXbcb74/OnpBt2m/NUp1HB0Fvz+VO2+sNoucYysx64v2ctBR3V/prXqOq5fol2KYzBfKDGS1dfZv+fPUynUnmo54yhg7XDiykyultwGst3aiJy+TFSzFyuwIxj9XmsWHbQ2jgMwPf8AK6WtJkNv5bC6+HdY8wzxRWSrMy0MQAjThu6rGlviHXzjIqPK6YlMsvdDFUeVfzr5OG3yA3AlHsfwyXm6Jdz9vbv4y3d8XhUwjQ08S3tKTIGaguPCmdZXNpkxhBJ9PddDC52PLjn9pTf2F3JckYuQ29uQ5BiFSLurFe2pfVdJAgy4zQW2EQH+ebyHfVzZ6CfzSU90lAycgZIfTFlLsXO8HsffX2fV7W1KMoxgErIylIiYaqFdo9370++rN8F/YfpdHaBIbTBcY0sORnW3mosfhEGDuJKJ+n5kYW1bgTHb2O9/fUnq+ieN/Mky9Nl2BJKw16s4KpS/FNrq/ic5oFSm0UBVd1k5QwXT58FaS34cNyHKXIjJtKMx75bVWVtX2o9hmvOY91WXg+I9PrL3U46LqNtluQnGgiyDHOuSSovISbRHv7ZqfDtyUz17cDySjImP2PMXPajz30l0vVzhNhEstnt1dUnKW0oP08ofjHtTtsxNucSj5W449NcZFstvJYYUMdq8GsVRzi6/ssskmHW5L03R7lbdhFk3bZGIqvGkxWXDb4qtIQjHnUt5bBqiaJyvEpUHbt9/zqb0fxM25yJnMmn8NS6yXE9vfslecaodbGJiURi1xlceUGl9RxtEMvZFqqdXEsGGb/16rSxkSAbpnEtuEbDjfqOVF3YBZ/tXfxhDanuwIxQl4GNhEKzFlcotYxfbXUuo+ZCPCF0Sk5OZ5YsfEuz5KrOldvroxnZKTBjHkNS+W+yh57d3sYM6QmoQXAB2lx+z+0uEtBIvc28z1T25syS7GWe+B74a7+32o19j0p8t5yoaMRfclhEvFtPv4zrDY66HCLFjbEu1jdNWEqbvx37+1a1j1LULicX9SFeHjIa9WTHb+/KTq7jJuR06enH5T03Vpj+1l1Nxv1JxqMmSFxs/+13Hw9h9r010JCV+qMty64kZccDmUuR7+/vRnGG9tSggRG8iERi2hgLu1avN1esdu9vdIwjXhM8qu++Gu/fxj76eqXlngMG2W7enktoY2o37/KtdNum0HNYxBqJFRXLa1JsC7IhRnS8t9CPypQRiSSMlYSKpeDUc0Gc1961p/wDIcZJxITkMVY3KUUfSF1HvdV98ZVCHTbEbsK81lv1PHvHGAw978YedkpuYP9hJOWuXoIzUxQBuZ0yTMem5Q+YxzcT6Y8REcIFpR7ucdr09tfDtycYz2ZBFikmQQmt0xldh28GP3wn00oQmfLZEkyMQ7Mar6W6bKZd/K636jrNzZOMiWzAmlQk7kmRZWfWxkyjK8GY971sLC4eCOqDQcfC3fRU9vpOoPrGk8EC269Z9G4l2DVsb+2n+kjFjKLDkSIliRhKXIYtCwi8va89j3j7HxCW5CUpw3JVbI5Q7pE9XN47ZF4/p7i9jXG/udQ7dwnGGzt2pBu4X6qeXj7HvT411jI8JgLvcumCRvldev6LrKg9sfSDJVzg5FufbHtp3pJSYjJy5+ljQ+Ec2dux+DXneg6ibEDcjCb6pxlFFir6iUZJb35F/92vSbF8S+/8Az2XU3G6wVmYVpo0aNKs6NY9VvkYtrH74/vi/zrVdT+r3Zt1tyY+56ZFd3L6j8U6EzRJSz1LSx3JX3RYNHYq4+Q/bOHJpDqeodxWO8QD6hjmUe8gqRTQWBeO/jXXSDGW6nSsGJRIo+Zd4rlgoO/a/tn7vdPGMiXy6QQmS9UO5XoOIXZXufyaWEGZW0Q02Hwmd7bJWwlTxjJMGJeSxrHqAqr++pu78K3FF3fofpqM5Sxjkp2Y0Y8efI/uEbTjcqJYRfQrGy8Zn7dlPGs94jiUdnluS5cYueN9+SPGNF4vxpqVUZLPP/lTTY5LJvBmiUe9Dnt2ayl/ilNvp31PGMS2WI1OX+qQUD49Rf9XTi863GV2cuNyezXpJccWB9N/z1xv9HObfzGFAsIwJSHv62VsZVnH21ytUa4SRPx0sgExEx6/Sn9RshOIxXdY9+LK+V4Gbjs5oPF+NTj4ntLx29plOV1Ko8eQ8ZFRVsLM139tUv/j48JyJcickxL6qWK333Mmcsa99IbvXR2EIwoujjfJvFxkYLuwLcvZrWZr3BknfBP8A4/emBp88v75qJ1Uuq+cWbfEk8yJkj6eIy8spHgopta111fQznJjLd/hlXx2YXxtwShHFhfv49nVD4oT3CPDaqdEgZEeLmWQS2ojcvVTHBda12ulyTcKepyLR6TPjsY/nlNUc/C0Tmd7tdM9pYBMTHlveuaQhskJcuUvTcTlhap/TiPcwFWftpP470JJjFvwSKAId0MDkH3rGr7tx287knm3y8NoKRI5AXv3qPfUj4j1TOcE4IMqaklBxJHIziT3a9LjUO7fiDuHop02mq8Eeum892Uj4puO3IqTDi1txqiObO2K4/pxfJNN7G3GWwTkIKMwcxmVUo/e6fvh99fdz4XGVwlNlIjigjhO9914ku69/54bW/Da2lCRJuEbVX9Nt+Q/Hk97as3E2Kck2nfreOPmr1mOLfAOa06XqVlHc3Yo+4DHjRxkotC3/AMNOb/xLcjH5mxF3DAvK4XbE7lFsjsnjtqfsdLmHCSTjH+GssSIgkJNhLAh7j3uK632zDJkRXiSIetH0+pI4lEvEvsdu2umj3nhcRy09N8kCkSfEpXx3rt2ayIyhIAnEr0yoHJ6pelKq7KlZ4w+HfFvmHqzIpZREjGOecpcYZc1URUazevSHR7e6C094uPTJjbUiQcQL4uPay70j03w+MN2/mSiNrDEYjL3qnxebL9nXWVGsaaYGWe9+aZtJ4uw3S3T/ABp+Yx254KYwIgUHvx5WlS7IqdlHV/4ftbW+RN3a9XqkSjFLzg/zkezaZo7Ouer6B3SPIvkP1FINyGM4nKNrd3/M131XTbsIc5zflipQz4nZ40WjFy+pBXj50znseLG/l+NhMGj/ALCOmmab3/hEI3GMIMayyLRwgp3jdVkq6UNfTp4bTElFqUql6cHL0rKfJeWIo+3vWX+g29uRGFsozELKO5iKejJhPTK80ND3PeiwIyjJlXFhKFyjeOZLxEpurLHUXk4gWg36HcqbsTThzHHI85WPyYsk+YxiU1uPE8p6o3Vd7b9ns6Xl0G4QJHIzEDiME5OHc25W13uv3tDW3z/4dR3PURJVLjF9SDFR4zvkgeSvfG218TmJCUSu8jjfZ7EWQgd/NXdY01KnUc2XeYPHpH3Y8QtTXmJG97Kyj0zOCSjIE9IhuNPZizBYEchcvx7unw8kTikqmHGUo1NqRkKrHLEVC4Rxba3vdLtspy2pfxSCz2yeeMo1mK/VgTNjGrRKy2NkhKfiUNu9yDTJijmMo8WY9gn27/bTtc9gDQZAXO9kS1aT+CLty2WKwYxY2FRS7iTHuScXVnaTr58K+HbXSnE3WLlqllxsL4MW8sbr+eM5fDzpzb5fxOMZxqmSkwwXffP6gM03WPRb+1tz/iWLGreXGu2ZPcxj99V+SoPquBwOmD8+6V3Op+Qm27gtnDkGCwqNV6iKd/zeHVDb6qcp+mHo95XFX3Cu1fhv21E634ZDcdt3NuPLkIQBCLIpeWeTZ/N/On+m+HcCMazbHlt0MP3rI0YleU71jh81J7WYZ1VclejUyHT7oVS1izc4iHbBHGPGjXbLPgHFbb23KklPvZESPqP9Q0P7VqL1/Ub21CiPzi7DA5whylLkZ7WtNdu1v4h0jKKC09z/APCr/qfnU/4b8IltSlcpzJObWVWFVb9J+/bSm6vSc0CTHJJf4rddiO67bCQPo5KS9NSsCo+c2UZbrWP+AltwZRnOM5948mQMU+kqSp39vB3NWOsYbXqlyIxil4I+L/Vi6M176w6PqNqf8QJHJ7y5Rtt4xCuLkxT486UgTEqofaQLbsl/hvTLTvkeZyWUDjZhSXly4fcfLbrvbkoyZPKUAk+nMvAxDCYlHPcrGNd7G7JJSKqJiBCQ3Z5nS2UXVF64IbnpLWRm5cVCRbE45985PSYWnXcJbZTuXSYjgu9/aiDKEolRIwl6TgYB5YacnH+pqb1DwD+JZELiT4xsAsZq5H6Tl276c+KE5kYwTn6Y3Pa5RRrl6v1RuR2TId70jPoGDcNolIs57iyD1foiLwh98AGc61Blgdfr65rrLZpDqMtlRauQyjIr72Vy/b2sTWMt6G5BR9JFiy5HEF+wDhq4H5zhcn8Kd6PObzpRBibS55Sj5LlY/Uh90TL4d8DOPGrhFVOKEppWGILEJYvOPu2hNMsxa+W79VV9RoFzksdr4Qy24x2whCLyFcN5vgUIYyr+Oxp+G1GIR5M+0LqzFByV7t1+Ux3R3dmiWYp5AVREyt9yKH3y0tNyN/jymlq1JOLDj5k4e1xjnvce+SogGo6Dz3+49l57sVecZhunHz3Kw6ne24b0oT4pK7SVyCByYyu1cMcHj31J6n4K7vzGU2NE2MYyS8MqngkXyK7YExqrAObvTiUDw9MpZePgbl9LUfHK+2ntr4eT9cpcucjBQ8X6xe/F52/a3tpKznU2njbLPT53xWrE2mJbItHXy6ZrzG38LIxizYDlqEcVipLdon3yd29ddd8Jgwik1hZUmrG67Rf/ALVXZ+9atfEN7blvG3Np5EeDM9cbVkMbIFF13uXjtpXrohDjGql9UrLaihwDtGm7S1T98+Pu2y8kfEXy/KvTLmxitkofxPoWM5pXGNCxL4z73HwRaL8Fh2vWjHFwZwnxGIuEoGP2pjVNI1nBqx0e3B2/4jbUW3NX6sHL/SS/npDp9jiQ2pz+qNxqiXrSLmu3qcNZoqk1ZhDqhB0+wqYwLHSOq7PhxGUOcji0SjKS+pG64Ji1p7VJ7U1l1fwn2j29ttfLJsj9VURe10ntqlu/DZWwOX/+cpDX05Gg9LReTDi3IdLjbntsZxYyakKyatY+kySZGfem8YQNip4jv+1xr8TZaeG9/SUg7fplGoHp7SGA1fHdHDGVemSjZTnGrW7BX+IHflZTATMXtytc1SJ2u715H4/uwnufNHlKRcoMAbcEsWZo5BY9+7nHpetfTFIQIoBuLjPZORyjYNMXu9++vQPYRAfTMHgb5dZ+VGXYZdprqF6/a+DyvbgxXlYxSoz4EVlcbhVXQ8WzK9jmfw6Dy4LCWYCRnC0tJeo8RgxRcKV4NOdD182EYxKvl6YBxt7x4fqShOzmg7OqnSO1vCFIcheRKNjhx3zQ5PpjgYms9Que6SLodUcPEd9FA+Hbs9yPy9w5Q9XFaJ47yikeKJhjVt/TpnpJu5fy9wZc3h8wWHBr+HB5C4v0zsuxMXpmfRR2ZxWN7k65/LkJFrjCUWdMlss7NC0d+9rqyM4en2JJtyBnlKKqKxWkaGv343w/xXC/UL51Eo8yE9qEzbjCMsxO9ATNwWBZZUsUGGWmOg3duO7Pbg76/wCWUOcS8VF4kuBdd+1ZqtdzjuwF5704dx47bKR6ZeklHJEt/TLDXJMbfF/nCmxLiyCV8Y2R/UkV5csOaC5H7DAXuSQTac03s/DzksSIN8osYsWTfIavy3Y+UbwD2zsBDi+RK5Wh7D3T85153bjVXGUoYY7m3L0yZCskJEZRc5xT+b1c2OpgEVhIoxLhZ+fRYH9NUeDop1QRrKz67pJz5RPTADjxkW1SiJQYrz/+t9DssIAo96oTHjC4dMDo1yVIvJGFGjRo1xIjXG9G4pRL7Pb98Ou9GhClQ+Dx5M+JGUrGlaPc+9fyv7a7NiHGMXF3UXC+9ndwGP8Axqlr5Ix7ffQBGSoajjmpm705MYJRKvpuOMj9/H+2seihx2YXyUGOG5XixR73H8/ezT8ekSd8rilI3d/5rVz3KK7/AG1zu7TGKRELKIgrg9xAxofkcJTB1sIKT6XaLJRhwZHHLc/ejP5bVXXW/wBPGPqkH7+77kSvHenSXUEpWXJU7MqaweqMahHv3/CGqO1tXV23XsUfc/p+2o08ThDrnifwo1g5pDr/AB75qT86RIAhGBfGJikxUosQKO2fb9neo3Wh48YmbO9dmg/PjTH+HiDhAGu+faqy/j76ndRL1GAROJxXvmXEvEnLh8ZTstgdkpgd8cYtvd0pv5WjiQxdDJXx7Egi9jH9NcHSko2xIxv0GZX4JTaqNNV2Wqz209tdLJx2ge9WvemPFOPbH3x2L72i6Y3IzRyvlmuV589s+Pw60sIaIA3v9K1SrFmiTvfkpHVwCCoxlfHb5FspL6Tv9St9u3tmtTa4yFnGKekLJ2ZI+bxZ6YkVau+2uun29x6m5qQLSDbwzwjFtTlIWfh9Jjsu/V9InJJPLC8l4QIiEjjm8/19smNzTUMhaHEMIpn856bnRSd7pUaIWzcc3nuHGqJeAfAPiXviZG3qUcrcOTaRjTIE7RuUoq4PAdtW9rpZbQcHckPbERUwSOQnJJJlt7rQ6Rn0hHcV3ojyeVeFiBZx5I13qljjWXC6C6x9eme7KjXF7jPJHX7CehonuEY+klRG3kpmjt7d+6jr5PpvmPI4yZcduUyX6CDL0yxT8ziW3mB7ab3vhEpx+Zy3IBISwlJKsIxI2YnQeFqsay+BdNuz2OG6+os+mVsZJJVEMSl4MEovnVmhzfHpr5hPYtknLPfoueh+Lbe9Lhu7wO3P5ZcU5SVjCdPaWL44pbzji51fTRi8ZxlWbTaZLXpaBv2pOWdJbXwWeztRlDajuT2/mEDnIbWUVkVxkDXdxxP216Prd3cS9mdQ48Ys4Mm5ZnMUbtirVUI/U1dtHH4nfIQ5jM6RsJ4e2/i62/8ACYbkJfJmfNXBBjNCuVhGV8Ws1/nZVda8r1vwWUdyp3cuSy9PCyUoeuVBAZRkcqxXbvr03W/AYm4zlFMjcohRfH6i4SGJ79zwtPoOj+Ec4Q5rcPpm2kinMuYVJ5Z7xc9rrW6nU7oDXfFSNMMbNNxuvM/A/g7tyNyLPs8jcH0zUC6SVEhLL7ZpKfTfBIbjFN3aIyeX0gdrpkChJzj7/iqPTfDYwQxFsosupUSj29QlGcvHvg182uq24bhs1Mpsw9vvjNvj27dtK6s57SIk/SzPNsLVrPpY7m0wqlKliNxiiN968+9/jXzoekkRgSlzYHFVRcmfaWY2WX98uutn4ebe9LcIhKblCiSiitWZKx7+dMRZhTAk23RUXDKPdfYF95axuaTkEzrZFS+o2DpsbECc5IpJPsXf+blT2yvjT2zW7ElVbsQrlXKrFz34yqvanTHReotjIGpFkaLzhjnvTnOmvlGGjF1jtfevzquVl1z7RrxSm38OlGak2l5EaOI2rivNmcNi+XTB0wS5RUvuHZ+6e/3K+9620aJUi4lGjRo1xcRo0aNCEaNGjQhGjRo0IRrDdhGSC3YtXjFZ/a/6631K+KdBuouzIhN7SIFl1dt225/9aJIyXRmk9r4tEtiVt84wOO1OMjsrK/qMr2xXnvrI+L3uzJxYkYiTQjbZxElItob7OfHfTcOn3vlxjOctyZhR+UNd5cgv9h80/ZLf39mMnlKLbG6lE79l/VOq7SZHbUXSc1VLS6+97l87nDjOPD5E+9hysHGfP+2TrpOqdwJvaCwCUXm1Elafp5R8Yv73rrqunlKbwjGMluzb735ZZjKYZIkuz+5t1EpR3rjBZMRmIx5Ri94nmUcfsv210NwgGU5bGa0dqk78e9YqRn2aXDX2T7mtOm2JwHiKZS2MQRlQ4ssrLH3+xpjYZSYrxIj+lJQc1HjILJFCiVbhxpSfUJK4xTkts8Pcjkz6B83+rHalzVjPLUqT8jAmUHTS2mTCnnKyPaziXKNC8v0296Lu8ZvVRIETbu6ajJDCyMgEvBXnBp1nf1E4gZGPow/5jt2zkNZ9A1HlYxYC1V4XiB7BR+xqJeZgZceS7d0PcLqb1WyQjP1sfWQuRbMz6dstlJ5OAXtqfCexHfnLhIluHKYhKdKStO8Si6G8fm7pttLFiKKWekWzjf6Y3E7V279tQz4Lvbe5KUZca4NBFhjjzXlGos4ya74ge2kaA9nh9Oq0NMiJgqryjI3dqO4BCFyiSqcFzHjXaCV2oswjdJfA+klsM+Zy26XlcrWMmEmnuVGhDEXu3Rp8I+GzgktucZbK7luEjGTcZQkKx9PpYGORaZvT3S9CcYvCfOIQtIy5GJ3hClRWu9vi9UDTa66YEibFIfDuofVGSSl9ccLGPeU2SlnH2/V2A76w6Hf3NrcvnGW0kk5nFGPEntrV7aVFPrELx31Z2vhUo8KVmEbwEbiI+opMSD/666/wm7zdyVESVG2RjTEoW6tk9/xGvOq0bCXJjUZJygqH0XxznvctwxFojwVrjzwBLk9sx8BkO9r4P8V2pwsrbgvoOMoLjtVVJPteDtjS/VdHPb3ZTgylyrlFzEjJ9MgbrikrvHbt3NI9JvQGO1uQS/RHchzjOqv12NpZ5qtaKzqZEsHBcqBj2+G2Sb3uM5yJtVQSMZFakOPfuVnvpwNub/mkVaHfj9s4yn7ulNjnuQbxEwwInGR5MSXt2LLHzeqPTdJGIUHbFRqvx5D7azgy1ZXCBDitYtgpX2e+u9GjTKSNGjRoQjRo0aEI0aNGhCNGjRoQjRo0aEI0aNGhCNcbv0vft4u/2rXejQhRN3oj1E2cItLL5s7XOKjgwWov30rv7JyjuBNisUp9KWc5SH6ngOEvu9616DqNnmVdHmlGvYrXTtGPsV/PUy1PiUTqehkzjUphyY8Rwxr/AExKiC/hovXO7HclzItLKMIsssiMTlR+kfVb9r1T+IbckasAykqa8hRlo7XWuOn6eUJO39W2inf0mDjTfK8v9tUe4ugcE5fIUPodrZbYT9OzOQp6DbG6XNSjXvmNfyrdVty3tolt7nFGKsQSXFJUMjJj+v51ntJUkgy25MYdqn4vmTq4q1/7090fRxj6oidykCi7rGMdh9tSA0SuOqW+JXCDxYxwyv0ly9zlY+//AO3rPqelkQjH6nkEHALVjKvpqqx741Tn0ogfpCq8PgvzjWO90z+mhZFUWBfJ74tTv+NUIBF1xpgpCBxjHHrjHjiLLJ3JEBox7Uj76l/EpQnwne6Q2pnGJyioFylR6qjt8gurTOeN+l6jpJThx5cV+pid/wAW4Gi/tf50dP0JFXtZG4isRj2432DBWOxpYVRUAuoXw+Uo7keXagJm19drV8YDHJL0yO7hb16CUQVp/Yvud61z03QQhAgFxjYXmhbr71j+Wt2GK06m9wcbKJ13xKUSTAZL6fS2EnApLs9iv99O7UljCcYmfqVqol2v3x+3v76/4STfJurI4opK7fm/v99abHSkWzyA+1nn8vn9tcYSBdMXNjJJ7u3yjucJcZSKJVmMT04JYWx/d9tfel6Se0VFZAgE5K149WXF1Tfbxpzc2cjGrL7ne++fGtSOK0x4BTJtCxd5KsW/x3PGXvh1rtyUyJ9mv7LrrRrgSo0aNGhCNGjRoQjRo0aEI0aNGhCNGjRoQjRo0aEI0aNGhCNGjRoQjRo0aEI1F/6kk0F4Rs8PbuedGjSuyTNzT/SxHai+WEb++POm9GjQM1w5o0aNGmXEaNGjQhGjRo0IRo0aNCEaNGjQhGjRo0IRo0aNCEaNGjQhGjRo0IRo0aNCEaNGjQhf/9k="/>
          <p:cNvSpPr>
            <a:spLocks noChangeAspect="1" noChangeArrowheads="1"/>
          </p:cNvSpPr>
          <p:nvPr/>
        </p:nvSpPr>
        <p:spPr bwMode="auto">
          <a:xfrm>
            <a:off x="169863" y="-16668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ea typeface="MS PGothic" panose="020B0600070205080204" pitchFamily="34" charset="-128"/>
              </a:rPr>
              <a:t>Closeness Centrality</a:t>
            </a:r>
            <a:endParaRPr lang="en-US" altLang="en-US" dirty="0">
              <a:ea typeface="MS PGothic" panose="020B0600070205080204" pitchFamily="34" charset="-128"/>
            </a:endParaRPr>
          </a:p>
        </p:txBody>
      </p:sp>
      <p:sp>
        <p:nvSpPr>
          <p:cNvPr id="358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EEF16096-20BE-A343-B6B1-B6DF5B78CAC5}" type="slidenum">
              <a:rPr lang="en-US" altLang="en-US" sz="1200"/>
            </a:fld>
            <a:endParaRPr lang="en-US" altLang="en-US" sz="1200"/>
          </a:p>
        </p:txBody>
      </p:sp>
      <p:sp>
        <p:nvSpPr>
          <p:cNvPr id="35845" name="AutoShape 7" descr="data:image/jpeg;base64,/9j/4AAQSkZJRgABAQAAAQABAAD/2wCEAAkGBhISEBUTExIWFRQWGBgaGBgYFBkYGBkbGx4ZGBgZFhwYGyceGRojGhYaHy8hIycpLCwsGCExNTAqNScrLCoBCQoKDgwOGg8PGiwkHyIyKjQvKi81LC4sLCoqLCovLCwsKjAtKjItNCwsLCw0LCwsLCwsKi0vLCovKiwsLCwsLf/AABEIAMIBAwMBIgACEQEDEQH/xAAbAAADAQEBAQEAAAAAAAAAAAAABAUDAgYBB//EADkQAQACAQMDAgUCBAUEAwADAAECESEAAxIEMUEiUQUTMmFxQoEjkaHBFFJisfAGcuHxFYLRM1Nj/8QAGQEAAwEBAQAAAAAAAAAAAAAAAAIDBAEF/8QAMREAAQMCBAMIAgICAwAAAAAAAQACEQMhEjFB8FFxgQQTImGRobHB0eEy8RQjM0NS/9oADAMBAAIRAxEAPwD9x0aNGhCNGjRoQjRo0aEI0aNGhCNGjRoQjRo1zuSozf7Cv9NCF1qX1/xT5b3kPtKOHxiVUZ93T0d1rFKd/F+f66lO5JJhzhJxAmS4q12lyRPfyZrQ3xZJ2Rqsuh+JO4EvVdyCJxWlW2TcYlBRd/2s7HUco2Vf2bPt6qz+2p230AFMzge1QjlFZcQuV8sZM+HRH4gFcbYMFHkt0keKrRK2sNZ+2nAxBUdhd/FO9J1/OvRIyjYgJh7lpY5qtN6k7Mnahylh4Klsmwvyv3aj7PfTcet9RHCoYv8Am/8AP76Q+HMpHC9sk3o0sdWS5cEeP9fcP9r13sdSTtMmP596/qaEkLbRpL/FSjJ5lC+mm/tTj6l8Z858a76jqqwZatClj93P2cVnS4gu4SmtGs9qa3cUrstZ++HWmmSo0aNGhCNGjRoQjRo0aEI0aNGhCNGjRoQjRo0aEI0aNGhCNGjRoQjRo0aEI0aNT/iHWFMViHvePw1kfZP5jWgJmtLjATe7vke6fv8A1/priO5cbvF4zWLx2/46l7k9vd2+O9Ek/qpeBSkVQFj6e/8AbSPw74ysp7Zty+XCPpZHpQ8C/XbizPZ9zU3vwuwlWFAkGMwqe4RluO5CcvmQPp5WecsfJSo3/fSfV/EuJGE5IsvS91zdFBkCsZKvJlX+bt7U5O1AjuziuWUiXeRXYvCh9nS211hvbUXsblxSWOdRlUrZehGP1R81fvqzTJAKs2hrorex1SkJfahv2FcOWwvWMNmHzIL34tR/SNlVHw8a7exX3l7Upy6ZgRdtixjt+mEcxKkByrNL/wDfHjXyHxKP+KiyWLNSMMKowOQnliOC8+c6z9pkEtHFdFEwY8038Z63jtzk2x/HiR9Lj0t9m++2Vl0dN8VHf/w/Bojws8EfuZrs3dZ1z1HTMI7rjdWNxiQuv0ypX6qK7++kvhvWzntz+ZKfGEmILTMr0/VUkB897O9ZZommDOX2lbh7ouOn35Lb4bOW07kYMpfxJstySFlekMPJ74+x37aqnVcYquIAe3KS5LcBZl7/AFai9b1nHbKmFTlylEGkeMltiHq83+nHjU7d+Kx3dtlHlDah8ujlU5vL1UVeSdv/AGAd7Oim7vIAho91SnQNTxL1zvu9Dx9UY3xuKlMsPcuLnx29zTG1OMVQL5Aye6YDLXj9jtqH/wBOddzgSY8Yl8bsKSzu5KId/evbT0d35YMpLcriVEaj73/21/X76nVdDrcYWZ4wuczgm+m6+57tSXiZjwfq8ucuKxpnp9ydfSquSUo2D+PbUzc6yoZttmqlRJKsYyzYgY/bR0p8tZCcVARLc4jlVt847PfU31n42w2QUpE3AVv55dFv/unvrTUrbmRVqPP1LV3Xb0j29RXtR99Lbu/unTcdvfi7i43NwONd/wBPj2Xue+tAfeFwU5MSr2jSXwjfZbUeW5DcnHE5QbjyO9ad06RwwmEaNGjQlRo0aNCEaNGjQhGjRo0IRo0aNCEaNZ7u7X4857HvrHf6jha9vPd7f+NKXAZoXG7vzNwj6eI2pLNNgMaXv58141tv7yRE7YuzId82lf7/AG1lL1A3LvXfiN/es+3trHqt7HYbQzVX2tx9v6d9cx5QnkGFv/jQq3FSlfijPft21H6j4pyEJVFEXlgXtPIsc480+HNfd+4SOHpe1833x9QxZK17t5rUWfUsWSR2jc43u7fAtMBbJqZFBbtPHurULmkAarR2ZjHiRffsmt7c4T+Z8ljuUwKJTjI/zRjFpu6cD57JcvruuZRp5EoyiipcSVxRjLixojnycr8mttv4vDdIx3IQeMq7wmEfqEntnYjQt+LrSU5wmxlaAhxMsZMcRGcvTI4le9FHc09UY2X3+F6VNkHxC/qt05btFw9Vw4scSjn5fjiS41yv9FeHWsOsdyHzGExjuHply4yN2MYvKyvlksuK/rcKHWUy3GUT5kQZSsWIgzgRqLkHHg7Xeu9/fw8ac8mhDNcpR5NvGW3C/FvZKrOaw0t5K5pRnviqkviSLt8u8aeUuS7qhEl2cpL8xcffjoeu+Zu8reHE9MhjxGfyyEnN1JQ409zt2idb1s9tWKScBIhWV5XRYzsj3tb7+Na7O+7fyokoMZR5bvbj3k+oyyox+TWqj2epUiYgz7fGXVccxobYL0sPjJum5a8eEZFZpl6oeMvNij+PAupXWfE5xlEgr9AREZ2YjHjL/RKBi+3jlqbtzn802ycoxiixiLKUVuLE7dkPAUOtOj6hd93Ig+pphtig28pSqzgBb7vetaWUO5pteTM3iOg65T11UhRaCbW4J74a8Istx5rwSES4Ni+VyfMjjNKYzmtuLZzeZy4LzwAx5EvEorKV4e6eHUmcozlGEPUbe4SWcgMqRjmqclVjwvZM+p6mTKBGUE3A4vJ7mHkoVx7eex3bvDVc7+RPHXIDKylUaXOxCx3/AHyXoen3JccLch9J4bowuOV0WhgcXav1/Xsdvb9OblHklVip1StU12vONK7W4zkwjuHGD6ZDE73/AJc++Lax5xp/f5Rja8TtCn6iOZcojzqsd+Q1dmsgJLDRkc815obDsBumCBOPCQvOTN+rv3uP+lnnsfv2Oen6yrmRJkQYsZWAYDKFybPPg86zluxE3F5XA4xJQIvZX1D8s9QZzf3a11udZGG9t7Xy5SZxJzk2Rwe/n1B2xgNaaYP/AB07xmbb1WljCBhz3dc/C3em+vba40mJVK231SbDDaVcnF51aNyREYjOQn6iLEa+qMXvd+P/ADF6Df2o38vZhMZkeRu3yl2VG+MCXntk73mv8K+Mbe8yjDcJsGVyhFAy1G5COLtwfjV/8V7W4nDLd1ysHSXYbDfFVOlkBkjG80Fe2X73pnXndv4fDa6iUv8AETZ7v0wmtWXkrN9y/bxr0EZHb20HDMNdKy1GgGQV1o0aNCkjRo0aEI0aNGhCNGjRoQjRo1nuvil/H/sf/WhCV6uBK6nx8Kd/37l6xd+QxA5B5PHhUfz+M676qDLErozi4tnjHc+zjU5nt80juRN0i0cx9rasuvvrLUkOhoXYJyTMOokhFq1QusxplYZs9IZ99c7G4ljikcuG/qjlyGP6fjSMJbnzAs7nim0pSL7/AMr9s616zr4wj/EY7d9v4ha/Yptt/rrtEPeZGnuuETmpfx3qZRjKU2Uojx4xHkP+nCJntIz+5Sp8Y6ZhGPzBYgEqTcDtUpSjYZzWM3Rp3/5I5saJoHI9PKN+kkQV9LdFJ3Ps6mdZ0c6ZQkkhMoxjAHlU+PIS/wAGe2vSwtc3u6m/a3NbaQaAJOsyMj5GJy81t8c2WcY7kDaYtSZtwldjh242tPfv2rUSZJeAykEsl8Z1aLAii15O/bJd64j1pyWcIMZlcbiwVxcZ54UyHthPA4z3Zmai/LcnKUecbCmM32p837edZe1UYhpF9IiSPPivVotIbGm/fkvsupkw4Vyq0oqMvU3Y5zb/AF1O6hduX00dz3Ml+PUtedazPS0vKRdHLJftLFLTZnwfZQjJJJJA94+9Hpw/+jUcNIuAJB8iL+YtM+shbW6rqPUM4SgIAL3vsxPSL3+3fv47fdjrKG1piQTk2w5Ch38CeO73ulCd+x2PLjDgLx/ztroxnN/8/qa9SjVbSMRIPDQcOiUslU9/d8+rkxDDQtjXqLYghf8Ap+2NOi6j5ZJlApiVC6MSuFo+O+cNljjUj5qteT+r5v8A540105J9MfVkwUnJKwNF57+/5y1YBjXPN54SY5TbrCXACMJV+fxKXywnJl3UlIYrhi8cEaI98d1qV1pnbIsofMIspRV9MSPIFGsA1ReO3ZXSHRcXjDjGJnlJU8gEViysasoum3Bpjb2ysROz2olylxxMl+qo9ve8uNeQA18mYjPifx+FkqADyhbbnxRiynxrMeJ3zI9LOj6iJyrB5P8AK0/h4qSR3N/0kfO3t9yPqcVWeIr2PvrDp/h/LchyAYhEIp3P8xIRaj3Ky3qpv78UhbYZu22x9u8kz++sVR5cQxpz1usL6oHhYF3CUduWZ80OTOTmxuSoV3RCqzjOovW/EYz3JbZPhFGo8a5Rc5spZXdUXyfuOfXS3FlKTi/SRnHkGRvljkAZ7+sq9a/C45/7D/8Ak3IbQ5splS2OM+1Y8+rRpNoiah+Jk6391ejTwt7xxuuNz4Xum6MXY3dk9REYmEO0PqjI/t+Nex2pEDlIjHk9uMYySrLAtcUGpG1u7pOTFWXIzICKY+juyfu2/jtrKPVS4+rElGfrGXH6YkfZZOfw+CtP2jtReBOQ4a76KVYuqwDFlc6PqAhihMAVdg3QxOx9v3NcbEt7uMLuNcp3F5d5FXcuPYwfzvUz5UBlKlvD/Elxa9XpungXbnPEutZ9L8T+b8qW3KcyOaiWeRlJfIPa8rn2ZEhosoloGS9Y7zYDySryZ/OKrN49tbbUlC+/4r+mpPSb8TlKXCKSPmK8vPH3oqqy3jsaY2utkyvPF7XCQv8ASn7NnnGnDSsppm6o6NcwlZ2T8661xTRo0aNCEaNGjQhczusf10htb7yxImOApEq3N3392u3nTMuoimcZSlps9v2z+NT+o3oSWLOUeAS/S+lxd1/e8370js07eC2h1EkiAc6zG2NfePaz7mp3U8oykxedWUx+ZOMkKCQMqqQt3h8XeletZF2bW9SXGTCKNFTjKRlrHZPvqf0nV9P8yUNvdqVPLbJ7MXbf/wCz0tSSv08s+DOq0gMcFaWNa0zK6/8An5RZR3H5XG/X8s4rdNlGDJ3G2JlvSPW/EdznNJDGUJVKM5N3XEOJJ+r9LT6nTHW/GX07qbbEhjm7f0oCpuRjKMi/erc9w0j13WylKp7dKUEx4MK/TLbeEsSxUcNebNaSO6bIZM55e0CbLjXUq0AeE8d6cypx1Jyim4jH6oBEhNl4IqO0JhARkdu4t9H8YNyJtz5Q3YkQJsuSZ9cqY4RzT2p/OXVbPT8fS7cwTk1tyKrscSHo7HqfxnLNntOYQlTRxpxHsAO4coyx4lZxe5Zqfaa7HtwmW8CeKtQ7M4Oxjf46SqPxHpJlfMkUcostuJDl2lRcAcX3W8Z8Mx3leEkofrxZQyr09xTvTWL0vufEtyMHbGzbn6jiThWAuQ97vAxqvLrbqN3+GPKMFG2McNds+zj27efEsILYcM+frn+V6VOo4DxDqIjf6WDhPVjDXH82VQ9/P3184SDuXfZllc36fDjzrvqNvjEmSk039PtnJxy+UscffW0ZykrGQyURiAU+2D84w3rA0OxWHlrHxqtmO0nJKb+3WULyVm/2zh0sxoDHv9stePFGndyMH1R5MST3rLeWvHfH99c9VI549RHGO1tFd/a/f6j8m1pdSf4TJvneIGXuotqY9EvGMbPqqm6o/HFTP7n/AIIzftbfgrNNU4qzsB20/wBNtgI4p7Wtj2EzgQNMvww9UgKq7kd68ZTumbPP4qj6p08sp/JnqD8rvfMB8SXluMiu9saynbsU+xju14050fWMMMxae9gv7hg8n3z3rS8oxIgKS7Xf7cZL4z7Zx76wh2pmomC8XjNEL/YxnWPxFpDrj7tl9Zc9VNwbUGEhX+i+LcLm8iOcBaVR2Xu+gt9+2NNdJ1SwVn8uF2BL1o+PQHHvgiecONQnelD0gSD2bjbiyMooZe4DjWnRdWk7kBxlaN0eyfpEDvJ899KytRpzhmePLIbKg/s8tJj04K/8N+DRjNWwtfXLmxM+HHPyOT7YvW+1ukWtqBio+qeaLuRYo/fH9tK7vX7c6skF9xJRX6WpZ+92ms9zoJTmOzubdCLGCMhqhlIA71i6a7PkpmpVM1nQD55/KyFznH/Z+lU3+MiM2cZRqivUfan0xl2v99ZR66EjjxZqLGEJTW4tji41a3nzj7pS2armsuPqIiTSJhVlREtuwCkPLevT7MeK8UOMqDdlT3ckU5ZVs8XdNGr4S62fPJI1zBnK36vrJ1X+HmRlFP4gRDxxu7vx6u1lGvuzt7+5H6ScY5YmQQE4xGL79/NXfjbpureMRSNGCHau3KaZk4bLrtedcx6uc5kn5iRA4xPR4F5ybe1UGa8hp+5MypufGSe6WMUvcjKQPojKHJQXEIQxBOIEordn20z13xB2px29sjylBks9xx7VhkguCjualQnx4rwZvKR6XgVm07Yy3JZfbzpqHS9MvOZFnZ62UCayrBV9va6q9WpNDf5XQHsnxeivdL1G5Kio4PVcrRxj04983409qF0fWbf14NvkxjFkqSGRJBa8LZdhi71a2ZDETt/z21I52Wao0grvRo0a4po1zuToX2+9a61h1RHjkt8fT/TljQjmp/UbHMlygxziUUGX3WN1WMulI9JI2iG3JlGKuV3M58oZP+4dM9TuRglbclwKB9jLZjJ9PbWcPh5F7s3jZmVPi0O/dM2/jXHUwW3XQ6TZcPSVt8dyXrigSe8gD1USvxV4b/OlNyUZDCe2bkXDHi9sJ3CkPI/fTm5TGLHaIt4uMe9Wqg8Kz3T2Ls0u78aplGM/JCKyCsfT3zVYV98aVgPGIjmtDQdM1O3ek6c3B3IkJiyvc3fVZUfRtyWIWgVFq/vqX8S+I8Jx+XGEybS8SMh8Mz6JZ7vFz+NNdSb04oRnDbLblxSdLXkp5cLijSZ8aSl0nUS22T0+3HOZRn8uSjQyqPFL8Vq7HimbkuUqjGMMHPy2VJ6rbky5y2ILYjCW2xAe7GEr9QFvGNBiu2o/xbft4Q2qkZY/L3JA1n6MpZ3cI/u3fhP/AEf1PqNzcO5kk86Txwhiim3sP3wz1v8A0fHcmu7uc6+lZSZe4fWUP298afvg4kBt96K4ruo2x9P6XlZcf4YEuUij5e0z21MZQ9V03RWe+l/iHQTjt/N2tw3hH1bUpbbG39cGwvJQjf8ALXsdv4dtPpkvzDlHhGc51GNxqZCdpID3O2L1L6j/AKc6fcgM9mezIv0y3CcoxGiVRuRDPftVazy3FBseG5XT2mrUPiB3z+lHOu3Y1zlLZQ+mU920pLCVx7ncx2/GuY/9QbisYqLHvNJZcpHFMarzbg1sfBYQ2x25hul23dtcXg8c9ySK8Tt31iQ3heW1ire0rkICkgvkS7PcftqzaTJuqNe2YcIPAhObc5ygyUflsSuwFSyJfJ7fbL9tc9MS9ZO1UXjUi1G6HJ/Qzrn4TM3JV9KxboqzK0J4c0WDR516f4d8H4RBh97Lboq+cu0Ur+3bWStIc5scPr981Q9qFEkeg/XP9qTCGBOXOP1D2PzfjOO1/a3VLpdmJF5SZrht9JHv5l4TyD9nvrnoifFi7UKGMQZ3N8inv28ma7Z1v1U47f6eB2iMyvx9SYu7q89u2qNxY7DPe4Un1i892M+iw2ekgDcyEhxklIxZfb2uvH4xpPeYQ3I8uREvAhb3po8ZrH3/AC5tbTOQEuQ9ij9qpr7URXvrrZ2oSkkgvNVFkNYWJ/Jz4p++lrYgJyne+CsyphkuJPlw+/lcb0yUYpACyrjMXs/SAJftd+AxpPqNqFCkq9sQM1mQLebsq6rtWmVnIq3AnuYqgLwie52vS5stShfJqqeNMcV2GTnwhePvq9ClEgW9ROfVamEnXJPbUNqU4fNbMUekMYHjGKvcO949jRubtSrp47zKwjIkSoaxSfMXHhMUYNfPh7w4RYShL1U5yGQ4oXSAd/OfA7uQhK9uHrI0MIer6slqVCXpatSxrONQqM7lwAJ1vYDfwovIab/pS906iLxq4JeWBypO8r9UhrF3401s785LJUe0uTK7p73JW6WqrxTeeOl6Y2/Q7cRFVJSlKP27VxRfVmrPbTseKEb9MsW5Rrl+qK8eN3R3MutjaoewZdFjrOxOnRfOinHh/EmeWsMlaSNHqtDyYvzm++m4S3GtvkuLmNRt7U3G8pgK+5jWPTx24hKMoYHw/UeWX6Ss967ZfG20hLjKCSa7XnNIMdxEszfa3JTQQJshrXOJLFc+duVlSciiMYpKJH0lDcYvs0X9zTux1JKLt43Kq4FVHIspyJd7sT+2WF1XweMNyPGO7ODSVKLEbbGxG8Z7FL5opdHsw58UnK0ck4yGNEcR/hzCi+NNR89tSIBuohziIVLeht7s4Sn8qVSeDzqV1ivTlC82Z1a2dvjELWvLV/0A/pqX0G3uNc/lyRWPoYp4/Vkf9We+qu3JS0R9mv7a45I5xIAXWjRo0qmudyVF/wC7Wlo9dFO5aoZPwZ83f/K01KN4dKdR0UZNzIofSJYV5+2uiMygJWHVnJJMW6BjL14zTgO/7f376jqtu2pQ5NAs6v8AD4ftXjWs5zFo8YxX7d9Etjk5iL94/wC13dHnXMTHXIhdx3iElvE4xUhtcvEtzcmna84f6PvqV8Q3+o5O3CEZFGeaAPmUgCJ7DLl7DnVk2yX0kjzZJiJ9uOJH3yZ86R6+J32pwustxkXbcb74/OnpBt2m/NUp1HB0Fvz+VO2+sNoucYysx64v2ctBR3V/prXqOq5fol2KYzBfKDGS1dfZv+fPUynUnmo54yhg7XDiykyultwGst3aiJy+TFSzFyuwIxj9XmsWHbQ2jgMwPf8AK6WtJkNv5bC6+HdY8wzxRWSrMy0MQAjThu6rGlviHXzjIqPK6YlMsvdDFUeVfzr5OG3yA3AlHsfwyXm6Jdz9vbv4y3d8XhUwjQ08S3tKTIGaguPCmdZXNpkxhBJ9PddDC52PLjn9pTf2F3JckYuQ29uQ5BiFSLurFe2pfVdJAgy4zQW2EQH+ebyHfVzZ6CfzSU90lAycgZIfTFlLsXO8HsffX2fV7W1KMoxgErIylIiYaqFdo9370++rN8F/YfpdHaBIbTBcY0sORnW3mosfhEGDuJKJ+n5kYW1bgTHb2O9/fUnq+ieN/Mky9Nl2BJKw16s4KpS/FNrq/ic5oFSm0UBVd1k5QwXT58FaS34cNyHKXIjJtKMx75bVWVtX2o9hmvOY91WXg+I9PrL3U46LqNtluQnGgiyDHOuSSovISbRHv7ZqfDtyUz17cDySjImP2PMXPajz30l0vVzhNhEstnt1dUnKW0oP08ofjHtTtsxNucSj5W449NcZFstvJYYUMdq8GsVRzi6/ssskmHW5L03R7lbdhFk3bZGIqvGkxWXDb4qtIQjHnUt5bBqiaJyvEpUHbt9/zqb0fxM25yJnMmn8NS6yXE9vfslecaodbGJiURi1xlceUGl9RxtEMvZFqqdXEsGGb/16rSxkSAbpnEtuEbDjfqOVF3YBZ/tXfxhDanuwIxQl4GNhEKzFlcotYxfbXUuo+ZCPCF0Sk5OZ5YsfEuz5KrOldvroxnZKTBjHkNS+W+yh57d3sYM6QmoQXAB2lx+z+0uEtBIvc28z1T25syS7GWe+B74a7+32o19j0p8t5yoaMRfclhEvFtPv4zrDY66HCLFjbEu1jdNWEqbvx37+1a1j1LULicX9SFeHjIa9WTHb+/KTq7jJuR06enH5T03Vpj+1l1Nxv1JxqMmSFxs/+13Hw9h9r010JCV+qMty64kZccDmUuR7+/vRnGG9tSggRG8iERi2hgLu1avN1esdu9vdIwjXhM8qu++Gu/fxj76eqXlngMG2W7enktoY2o37/KtdNum0HNYxBqJFRXLa1JsC7IhRnS8t9CPypQRiSSMlYSKpeDUc0Gc1961p/wDIcZJxITkMVY3KUUfSF1HvdV98ZVCHTbEbsK81lv1PHvHGAw978YedkpuYP9hJOWuXoIzUxQBuZ0yTMem5Q+YxzcT6Y8REcIFpR7ucdr09tfDtycYz2ZBFikmQQmt0xldh28GP3wn00oQmfLZEkyMQ7Mar6W6bKZd/K636jrNzZOMiWzAmlQk7kmRZWfWxkyjK8GY971sLC4eCOqDQcfC3fRU9vpOoPrGk8EC269Z9G4l2DVsb+2n+kjFjKLDkSIliRhKXIYtCwi8va89j3j7HxCW5CUpw3JVbI5Q7pE9XN47ZF4/p7i9jXG/udQ7dwnGGzt2pBu4X6qeXj7HvT411jI8JgLvcumCRvldev6LrKg9sfSDJVzg5FufbHtp3pJSYjJy5+ljQ+Ec2dux+DXneg6ibEDcjCb6pxlFFir6iUZJb35F/92vSbF8S+/8Az2XU3G6wVmYVpo0aNKs6NY9VvkYtrH74/vi/zrVdT+r3Zt1tyY+56ZFd3L6j8U6EzRJSz1LSx3JX3RYNHYq4+Q/bOHJpDqeodxWO8QD6hjmUe8gqRTQWBeO/jXXSDGW6nSsGJRIo+Zd4rlgoO/a/tn7vdPGMiXy6QQmS9UO5XoOIXZXufyaWEGZW0Q02Hwmd7bJWwlTxjJMGJeSxrHqAqr++pu78K3FF3fofpqM5Sxjkp2Y0Y8efI/uEbTjcqJYRfQrGy8Zn7dlPGs94jiUdnluS5cYueN9+SPGNF4vxpqVUZLPP/lTTY5LJvBmiUe9Dnt2ayl/ilNvp31PGMS2WI1OX+qQUD49Rf9XTi863GV2cuNyezXpJccWB9N/z1xv9HObfzGFAsIwJSHv62VsZVnH21ytUa4SRPx0sgExEx6/Sn9RshOIxXdY9+LK+V4Gbjs5oPF+NTj4ntLx29plOV1Ko8eQ8ZFRVsLM139tUv/j48JyJcickxL6qWK333Mmcsa99IbvXR2EIwoujjfJvFxkYLuwLcvZrWZr3BknfBP8A4/emBp88v75qJ1Uuq+cWbfEk8yJkj6eIy8spHgopta111fQznJjLd/hlXx2YXxtwShHFhfv49nVD4oT3CPDaqdEgZEeLmWQS2ojcvVTHBda12ulyTcKepyLR6TPjsY/nlNUc/C0Tmd7tdM9pYBMTHlveuaQhskJcuUvTcTlhap/TiPcwFWftpP470JJjFvwSKAId0MDkH3rGr7tx287knm3y8NoKRI5AXv3qPfUj4j1TOcE4IMqaklBxJHIziT3a9LjUO7fiDuHop02mq8Eeum892Uj4puO3IqTDi1txqiObO2K4/pxfJNN7G3GWwTkIKMwcxmVUo/e6fvh99fdz4XGVwlNlIjigjhO9914ku69/54bW/Da2lCRJuEbVX9Nt+Q/Hk97as3E2Kck2nfreOPmr1mOLfAOa06XqVlHc3Yo+4DHjRxkotC3/AMNOb/xLcjH5mxF3DAvK4XbE7lFsjsnjtqfsdLmHCSTjH+GssSIgkJNhLAh7j3uK632zDJkRXiSIetH0+pI4lEvEvsdu2umj3nhcRy09N8kCkSfEpXx3rt2ayIyhIAnEr0yoHJ6pelKq7KlZ4w+HfFvmHqzIpZREjGOecpcYZc1URUazevSHR7e6C094uPTJjbUiQcQL4uPay70j03w+MN2/mSiNrDEYjL3qnxebL9nXWVGsaaYGWe9+aZtJ4uw3S3T/ABp+Yx254KYwIgUHvx5WlS7IqdlHV/4ftbW+RN3a9XqkSjFLzg/zkezaZo7Ouer6B3SPIvkP1FINyGM4nKNrd3/M131XTbsIc5zflipQz4nZ40WjFy+pBXj50znseLG/l+NhMGj/ALCOmmab3/hEI3GMIMayyLRwgp3jdVkq6UNfTp4bTElFqUql6cHL0rKfJeWIo+3vWX+g29uRGFsozELKO5iKejJhPTK80ND3PeiwIyjJlXFhKFyjeOZLxEpurLHUXk4gWg36HcqbsTThzHHI85WPyYsk+YxiU1uPE8p6o3Vd7b9ns6Xl0G4QJHIzEDiME5OHc25W13uv3tDW3z/4dR3PURJVLjF9SDFR4zvkgeSvfG218TmJCUSu8jjfZ7EWQgd/NXdY01KnUc2XeYPHpH3Y8QtTXmJG97Kyj0zOCSjIE9IhuNPZizBYEchcvx7unw8kTikqmHGUo1NqRkKrHLEVC4Rxba3vdLtspy2pfxSCz2yeeMo1mK/VgTNjGrRKy2NkhKfiUNu9yDTJijmMo8WY9gn27/bTtc9gDQZAXO9kS1aT+CLty2WKwYxY2FRS7iTHuScXVnaTr58K+HbXSnE3WLlqllxsL4MW8sbr+eM5fDzpzb5fxOMZxqmSkwwXffP6gM03WPRb+1tz/iWLGreXGu2ZPcxj99V+SoPquBwOmD8+6V3Op+Qm27gtnDkGCwqNV6iKd/zeHVDb6qcp+mHo95XFX3Cu1fhv21E634ZDcdt3NuPLkIQBCLIpeWeTZ/N/On+m+HcCMazbHlt0MP3rI0YleU71jh81J7WYZ1VclejUyHT7oVS1izc4iHbBHGPGjXbLPgHFbb23KklPvZESPqP9Q0P7VqL1/Ub21CiPzi7DA5whylLkZ7WtNdu1v4h0jKKC09z/APCr/qfnU/4b8IltSlcpzJObWVWFVb9J+/bSm6vSc0CTHJJf4rddiO67bCQPo5KS9NSsCo+c2UZbrWP+AltwZRnOM5948mQMU+kqSp39vB3NWOsYbXqlyIxil4I+L/Vi6M176w6PqNqf8QJHJ7y5Rtt4xCuLkxT486UgTEqofaQLbsl/hvTLTvkeZyWUDjZhSXly4fcfLbrvbkoyZPKUAk+nMvAxDCYlHPcrGNd7G7JJSKqJiBCQ3Z5nS2UXVF64IbnpLWRm5cVCRbE45985PSYWnXcJbZTuXSYjgu9/aiDKEolRIwl6TgYB5YacnH+pqb1DwD+JZELiT4xsAsZq5H6Tl276c+KE5kYwTn6Y3Pa5RRrl6v1RuR2TId70jPoGDcNolIs57iyD1foiLwh98AGc61Blgdfr65rrLZpDqMtlRauQyjIr72Vy/b2sTWMt6G5BR9JFiy5HEF+wDhq4H5zhcn8Kd6PObzpRBibS55Sj5LlY/Uh90TL4d8DOPGrhFVOKEppWGILEJYvOPu2hNMsxa+W79VV9RoFzksdr4Qy24x2whCLyFcN5vgUIYyr+Oxp+G1GIR5M+0LqzFByV7t1+Ux3R3dmiWYp5AVREyt9yKH3y0tNyN/jymlq1JOLDj5k4e1xjnvce+SogGo6Dz3+49l57sVecZhunHz3Kw6ne24b0oT4pK7SVyCByYyu1cMcHj31J6n4K7vzGU2NE2MYyS8MqngkXyK7YExqrAObvTiUDw9MpZePgbl9LUfHK+2ntr4eT9cpcucjBQ8X6xe/F52/a3tpKznU2njbLPT53xWrE2mJbItHXy6ZrzG38LIxizYDlqEcVipLdon3yd29ddd8Jgwik1hZUmrG67Rf/ALVXZ+9atfEN7blvG3Np5EeDM9cbVkMbIFF13uXjtpXrohDjGql9UrLaihwDtGm7S1T98+Pu2y8kfEXy/KvTLmxitkofxPoWM5pXGNCxL4z73HwRaL8Fh2vWjHFwZwnxGIuEoGP2pjVNI1nBqx0e3B2/4jbUW3NX6sHL/SS/npDp9jiQ2pz+qNxqiXrSLmu3qcNZoqk1ZhDqhB0+wqYwLHSOq7PhxGUOcji0SjKS+pG64Ji1p7VJ7U1l1fwn2j29ttfLJsj9VURe10ntqlu/DZWwOX/+cpDX05Gg9LReTDi3IdLjbntsZxYyakKyatY+kySZGfem8YQNip4jv+1xr8TZaeG9/SUg7fplGoHp7SGA1fHdHDGVemSjZTnGrW7BX+IHflZTATMXtytc1SJ2u715H4/uwnufNHlKRcoMAbcEsWZo5BY9+7nHpetfTFIQIoBuLjPZORyjYNMXu9++vQPYRAfTMHgb5dZ+VGXYZdprqF6/a+DyvbgxXlYxSoz4EVlcbhVXQ8WzK9jmfw6Dy4LCWYCRnC0tJeo8RgxRcKV4NOdD182EYxKvl6YBxt7x4fqShOzmg7OqnSO1vCFIcheRKNjhx3zQ5PpjgYms9Que6SLodUcPEd9FA+Hbs9yPy9w5Q9XFaJ47yikeKJhjVt/TpnpJu5fy9wZc3h8wWHBr+HB5C4v0zsuxMXpmfRR2ZxWN7k65/LkJFrjCUWdMlss7NC0d+9rqyM4en2JJtyBnlKKqKxWkaGv343w/xXC/UL51Eo8yE9qEzbjCMsxO9ATNwWBZZUsUGGWmOg3duO7Pbg76/wCWUOcS8VF4kuBdd+1ZqtdzjuwF5704dx47bKR6ZeklHJEt/TLDXJMbfF/nCmxLiyCV8Y2R/UkV5csOaC5H7DAXuSQTac03s/DzksSIN8osYsWTfIavy3Y+UbwD2zsBDi+RK5Wh7D3T85153bjVXGUoYY7m3L0yZCskJEZRc5xT+b1c2OpgEVhIoxLhZ+fRYH9NUeDop1QRrKz67pJz5RPTADjxkW1SiJQYrz/+t9DssIAo96oTHjC4dMDo1yVIvJGFGjRo1xIjXG9G4pRL7Pb98Ou9GhClQ+Dx5M+JGUrGlaPc+9fyv7a7NiHGMXF3UXC+9ndwGP8Axqlr5Ix7ffQBGSoajjmpm705MYJRKvpuOMj9/H+2seihx2YXyUGOG5XixR73H8/ezT8ekSd8rilI3d/5rVz3KK7/AG1zu7TGKRELKIgrg9xAxofkcJTB1sIKT6XaLJRhwZHHLc/ejP5bVXXW/wBPGPqkH7+77kSvHenSXUEpWXJU7MqaweqMahHv3/CGqO1tXV23XsUfc/p+2o08ThDrnifwo1g5pDr/AB75qT86RIAhGBfGJikxUosQKO2fb9neo3Wh48YmbO9dmg/PjTH+HiDhAGu+faqy/j76ndRL1GAROJxXvmXEvEnLh8ZTstgdkpgd8cYtvd0pv5WjiQxdDJXx7Egi9jH9NcHSko2xIxv0GZX4JTaqNNV2Wqz209tdLJx2ge9WvemPFOPbH3x2L72i6Y3IzRyvlmuV589s+Pw60sIaIA3v9K1SrFmiTvfkpHVwCCoxlfHb5FspL6Tv9St9u3tmtTa4yFnGKekLJ2ZI+bxZ6YkVau+2uun29x6m5qQLSDbwzwjFtTlIWfh9Jjsu/V9InJJPLC8l4QIiEjjm8/19smNzTUMhaHEMIpn856bnRSd7pUaIWzcc3nuHGqJeAfAPiXviZG3qUcrcOTaRjTIE7RuUoq4PAdtW9rpZbQcHckPbERUwSOQnJJJlt7rQ6Rn0hHcV3ojyeVeFiBZx5I13qljjWXC6C6x9eme7KjXF7jPJHX7CehonuEY+klRG3kpmjt7d+6jr5PpvmPI4yZcduUyX6CDL0yxT8ziW3mB7ab3vhEpx+Zy3IBISwlJKsIxI2YnQeFqsay+BdNuz2OG6+os+mVsZJJVEMSl4MEovnVmhzfHpr5hPYtknLPfoueh+Lbe9Lhu7wO3P5ZcU5SVjCdPaWL44pbzji51fTRi8ZxlWbTaZLXpaBv2pOWdJbXwWeztRlDajuT2/mEDnIbWUVkVxkDXdxxP216Prd3cS9mdQ48Ys4Mm5ZnMUbtirVUI/U1dtHH4nfIQ5jM6RsJ4e2/i62/8ACYbkJfJmfNXBBjNCuVhGV8Ws1/nZVda8r1vwWUdyp3cuSy9PCyUoeuVBAZRkcqxXbvr03W/AYm4zlFMjcohRfH6i4SGJ79zwtPoOj+Ec4Q5rcPpm2kinMuYVJ5Z7xc9rrW6nU7oDXfFSNMMbNNxuvM/A/g7tyNyLPs8jcH0zUC6SVEhLL7ZpKfTfBIbjFN3aIyeX0gdrpkChJzj7/iqPTfDYwQxFsosupUSj29QlGcvHvg182uq24bhs1Mpsw9vvjNvj27dtK6s57SIk/SzPNsLVrPpY7m0wqlKliNxiiN968+9/jXzoekkRgSlzYHFVRcmfaWY2WX98uutn4ebe9LcIhKblCiSiitWZKx7+dMRZhTAk23RUXDKPdfYF95axuaTkEzrZFS+o2DpsbECc5IpJPsXf+blT2yvjT2zW7ElVbsQrlXKrFz34yqvanTHReotjIGpFkaLzhjnvTnOmvlGGjF1jtfevzquVl1z7RrxSm38OlGak2l5EaOI2rivNmcNi+XTB0wS5RUvuHZ+6e/3K+9620aJUi4lGjRo1xcRo0aNCEaNGjQhGjRo0IRrDdhGSC3YtXjFZ/a/6631K+KdBuouzIhN7SIFl1dt225/9aJIyXRmk9r4tEtiVt84wOO1OMjsrK/qMr2xXnvrI+L3uzJxYkYiTQjbZxElItob7OfHfTcOn3vlxjOctyZhR+UNd5cgv9h80/ZLf39mMnlKLbG6lE79l/VOq7SZHbUXSc1VLS6+97l87nDjOPD5E+9hysHGfP+2TrpOqdwJvaCwCUXm1Elafp5R8Yv73rrqunlKbwjGMluzb735ZZjKYZIkuz+5t1EpR3rjBZMRmIx5Ri94nmUcfsv210NwgGU5bGa0dqk78e9YqRn2aXDX2T7mtOm2JwHiKZS2MQRlQ4ssrLH3+xpjYZSYrxIj+lJQc1HjILJFCiVbhxpSfUJK4xTkts8Pcjkz6B83+rHalzVjPLUqT8jAmUHTS2mTCnnKyPaziXKNC8v0296Lu8ZvVRIETbu6ajJDCyMgEvBXnBp1nf1E4gZGPow/5jt2zkNZ9A1HlYxYC1V4XiB7BR+xqJeZgZceS7d0PcLqb1WyQjP1sfWQuRbMz6dstlJ5OAXtqfCexHfnLhIluHKYhKdKStO8Si6G8fm7pttLFiKKWekWzjf6Y3E7V279tQz4Lvbe5KUZca4NBFhjjzXlGos4ya74ge2kaA9nh9Oq0NMiJgqryjI3dqO4BCFyiSqcFzHjXaCV2oswjdJfA+klsM+Zy26XlcrWMmEmnuVGhDEXu3Rp8I+GzgktucZbK7luEjGTcZQkKx9PpYGORaZvT3S9CcYvCfOIQtIy5GJ3hClRWu9vi9UDTa66YEibFIfDuofVGSSl9ccLGPeU2SlnH2/V2A76w6Hf3NrcvnGW0kk5nFGPEntrV7aVFPrELx31Z2vhUo8KVmEbwEbiI+opMSD/666/wm7zdyVESVG2RjTEoW6tk9/xGvOq0bCXJjUZJygqH0XxznvctwxFojwVrjzwBLk9sx8BkO9r4P8V2pwsrbgvoOMoLjtVVJPteDtjS/VdHPb3ZTgylyrlFzEjJ9MgbrikrvHbt3NI9JvQGO1uQS/RHchzjOqv12NpZ5qtaKzqZEsHBcqBj2+G2Sb3uM5yJtVQSMZFakOPfuVnvpwNub/mkVaHfj9s4yn7ulNjnuQbxEwwInGR5MSXt2LLHzeqPTdJGIUHbFRqvx5D7azgy1ZXCBDitYtgpX2e+u9GjTKSNGjRoQjRo0aEI0aNGhCNGjRoQjRo0aEI0aNGhCNcbv0vft4u/2rXejQhRN3oj1E2cItLL5s7XOKjgwWov30rv7JyjuBNisUp9KWc5SH6ngOEvu9616DqNnmVdHmlGvYrXTtGPsV/PUy1PiUTqehkzjUphyY8Rwxr/AExKiC/hovXO7HclzItLKMIsssiMTlR+kfVb9r1T+IbckasAykqa8hRlo7XWuOn6eUJO39W2inf0mDjTfK8v9tUe4ugcE5fIUPodrZbYT9OzOQp6DbG6XNSjXvmNfyrdVty3tolt7nFGKsQSXFJUMjJj+v51ntJUkgy25MYdqn4vmTq4q1/7090fRxj6oidykCi7rGMdh9tSA0SuOqW+JXCDxYxwyv0ly9zlY+//AO3rPqelkQjH6nkEHALVjKvpqqx741Tn0ogfpCq8PgvzjWO90z+mhZFUWBfJ74tTv+NUIBF1xpgpCBxjHHrjHjiLLJ3JEBox7Uj76l/EpQnwne6Q2pnGJyioFylR6qjt8gurTOeN+l6jpJThx5cV+pid/wAW4Gi/tf50dP0JFXtZG4isRj2432DBWOxpYVRUAuoXw+Uo7keXagJm19drV8YDHJL0yO7hb16CUQVp/Yvud61z03QQhAgFxjYXmhbr71j+Wt2GK06m9wcbKJ13xKUSTAZL6fS2EnApLs9iv99O7UljCcYmfqVqol2v3x+3v76/4STfJurI4opK7fm/v99abHSkWzyA+1nn8vn9tcYSBdMXNjJJ7u3yjucJcZSKJVmMT04JYWx/d9tfel6Se0VFZAgE5K149WXF1Tfbxpzc2cjGrL7ne++fGtSOK0x4BTJtCxd5KsW/x3PGXvh1rtyUyJ9mv7LrrRrgSo0aNGhCNGjRoQjRo0aEI0aNGhCNGjRoQjRo0aEI0aNGhCNGjRoQjRo0aEI1F/6kk0F4Rs8PbuedGjSuyTNzT/SxHai+WEb++POm9GjQM1w5o0aNGmXEaNGjQhGjRo0IRo0aNCEaNGjQhGjRo0IRo0aNCEaNGjQhGjRo0IRo0aNCEaNGjQhf/9k="/>
          <p:cNvSpPr>
            <a:spLocks noChangeAspect="1" noChangeArrowheads="1"/>
          </p:cNvSpPr>
          <p:nvPr/>
        </p:nvSpPr>
        <p:spPr bwMode="auto">
          <a:xfrm>
            <a:off x="169863" y="-16668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
        <p:nvSpPr>
          <p:cNvPr id="4" name="Content Placeholder 2"/>
          <p:cNvSpPr>
            <a:spLocks noGrp="1"/>
          </p:cNvSpPr>
          <p:nvPr>
            <p:ph idx="1"/>
          </p:nvPr>
        </p:nvSpPr>
        <p:spPr>
          <a:xfrm>
            <a:off x="18520" y="956206"/>
            <a:ext cx="9125480" cy="1736828"/>
          </a:xfrm>
        </p:spPr>
        <p:txBody>
          <a:bodyPr/>
          <a:lstStyle/>
          <a:p>
            <a:r>
              <a:rPr lang="en-US" altLang="en-US" dirty="0">
                <a:latin typeface="Arial Narrow" panose="020B0606020202030204" pitchFamily="34" charset="0"/>
                <a:ea typeface="MS PGothic" panose="020B0600070205080204" pitchFamily="34" charset="-128"/>
                <a:cs typeface="Arial Narrow" panose="020B0606020202030204" pitchFamily="34" charset="0"/>
              </a:rPr>
              <a:t>A measure of centrality of a node in a network</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Shortest paths between the node and all other nodes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The more central a node is, the closer it is to all other nodes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p:txBody>
      </p:sp>
      <mc:AlternateContent xmlns:mc="http://schemas.openxmlformats.org/markup-compatibility/2006">
        <mc:Choice xmlns:a14="http://schemas.microsoft.com/office/drawing/2010/main" Requires="a14">
          <p:sp>
            <p:nvSpPr>
              <p:cNvPr id="5" name="Content Placeholder 2"/>
              <p:cNvSpPr txBox="1"/>
              <p:nvPr/>
            </p:nvSpPr>
            <p:spPr bwMode="auto">
              <a:xfrm>
                <a:off x="440267" y="2824491"/>
                <a:ext cx="3043328" cy="109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sSub>
                        <m:sSubPr>
                          <m:ctrlPr>
                            <a:rPr lang="en-US" altLang="en-US" sz="2400" b="0" i="1" smtClean="0">
                              <a:latin typeface="Cambria Math" panose="02040503050406030204" pitchFamily="18" charset="0"/>
                              <a:ea typeface="MS PGothic" panose="020B0600070205080204" pitchFamily="34" charset="-128"/>
                            </a:rPr>
                          </m:ctrlPr>
                        </m:sSubPr>
                        <m:e>
                          <m:r>
                            <a:rPr lang="en-US" altLang="en-US" sz="2400" b="0" i="1" smtClean="0">
                              <a:latin typeface="Cambria Math" panose="02040503050406030204" pitchFamily="18" charset="0"/>
                              <a:ea typeface="MS PGothic" panose="020B0600070205080204" pitchFamily="34" charset="-128"/>
                            </a:rPr>
                            <m:t>𝐶</m:t>
                          </m:r>
                        </m:e>
                        <m:sub>
                          <m:r>
                            <a:rPr lang="en-US" altLang="en-US" sz="2400" b="0" i="1" smtClean="0">
                              <a:latin typeface="Cambria Math" panose="02040503050406030204" pitchFamily="18" charset="0"/>
                              <a:ea typeface="MS PGothic" panose="020B0600070205080204" pitchFamily="34" charset="-128"/>
                            </a:rPr>
                            <m:t>𝑐</m:t>
                          </m:r>
                        </m:sub>
                      </m:sSub>
                      <m:d>
                        <m:dPr>
                          <m:ctrlPr>
                            <a:rPr lang="en-US" altLang="en-US" sz="2400" b="0" i="1" smtClean="0">
                              <a:latin typeface="Cambria Math" panose="02040503050406030204" pitchFamily="18" charset="0"/>
                              <a:ea typeface="MS PGothic" panose="020B0600070205080204" pitchFamily="34" charset="-128"/>
                            </a:rPr>
                          </m:ctrlPr>
                        </m:dPr>
                        <m:e>
                          <m:r>
                            <a:rPr lang="en-US" altLang="en-US" sz="2400" b="0" i="1" smtClean="0">
                              <a:latin typeface="Cambria Math" panose="02040503050406030204" pitchFamily="18" charset="0"/>
                              <a:ea typeface="MS PGothic" panose="020B0600070205080204" pitchFamily="34" charset="-128"/>
                            </a:rPr>
                            <m:t>𝑣</m:t>
                          </m:r>
                        </m:e>
                      </m:d>
                      <m:r>
                        <a:rPr lang="en-US" altLang="en-US" sz="2400" b="0" i="1" smtClean="0">
                          <a:latin typeface="Cambria Math" panose="02040503050406030204" pitchFamily="18" charset="0"/>
                          <a:ea typeface="MS PGothic" panose="020B0600070205080204" pitchFamily="34" charset="-128"/>
                        </a:rPr>
                        <m:t>= </m:t>
                      </m:r>
                      <m:f>
                        <m:fPr>
                          <m:ctrlPr>
                            <a:rPr lang="en-US" altLang="en-US" sz="2400" b="0" i="1" smtClean="0">
                              <a:latin typeface="Cambria Math" panose="02040503050406030204" pitchFamily="18" charset="0"/>
                              <a:ea typeface="MS PGothic" panose="020B0600070205080204" pitchFamily="34" charset="-128"/>
                            </a:rPr>
                          </m:ctrlPr>
                        </m:fPr>
                        <m:num>
                          <m:r>
                            <a:rPr lang="en-US" altLang="en-US" sz="2400" b="0" i="1" smtClean="0">
                              <a:latin typeface="Cambria Math" panose="02040503050406030204" pitchFamily="18" charset="0"/>
                              <a:ea typeface="MS PGothic" panose="020B0600070205080204" pitchFamily="34" charset="-128"/>
                            </a:rPr>
                            <m:t>1</m:t>
                          </m:r>
                        </m:num>
                        <m:den>
                          <m:nary>
                            <m:naryPr>
                              <m:chr m:val="∑"/>
                              <m:supHide m:val="on"/>
                              <m:ctrlPr>
                                <a:rPr lang="en-US" altLang="en-US" sz="2400" b="0" i="1" smtClean="0">
                                  <a:latin typeface="Cambria Math" panose="02040503050406030204" pitchFamily="18" charset="0"/>
                                  <a:ea typeface="MS PGothic" panose="020B0600070205080204" pitchFamily="34" charset="-128"/>
                                </a:rPr>
                              </m:ctrlPr>
                            </m:naryPr>
                            <m:sub>
                              <m:r>
                                <m:rPr>
                                  <m:brk m:alnAt="7"/>
                                </m:rPr>
                                <a:rPr lang="en-US" altLang="en-US" sz="2400" b="0" i="1" smtClean="0">
                                  <a:latin typeface="Cambria Math" panose="02040503050406030204" pitchFamily="18" charset="0"/>
                                  <a:ea typeface="MS PGothic" panose="020B0600070205080204" pitchFamily="34" charset="-128"/>
                                </a:rPr>
                                <m:t>𝑢</m:t>
                              </m:r>
                              <m:r>
                                <a:rPr lang="en-US" altLang="en-US" sz="2400" b="0" i="1" smtClean="0">
                                  <a:latin typeface="Cambria Math" panose="02040503050406030204" pitchFamily="18" charset="0"/>
                                  <a:ea typeface="MS PGothic" panose="020B0600070205080204" pitchFamily="34" charset="-128"/>
                                </a:rPr>
                                <m:t>≠</m:t>
                              </m:r>
                              <m:r>
                                <a:rPr lang="en-US" altLang="en-US" sz="2400" b="0" i="1" smtClean="0">
                                  <a:latin typeface="Cambria Math" panose="02040503050406030204" pitchFamily="18" charset="0"/>
                                  <a:ea typeface="MS PGothic" panose="020B0600070205080204" pitchFamily="34" charset="-128"/>
                                </a:rPr>
                                <m:t>𝑣</m:t>
                              </m:r>
                            </m:sub>
                            <m:sup/>
                            <m:e>
                              <m:r>
                                <a:rPr lang="en-US" altLang="en-US" sz="2400" b="0" i="1" smtClean="0">
                                  <a:latin typeface="Cambria Math" panose="02040503050406030204" pitchFamily="18" charset="0"/>
                                  <a:ea typeface="MS PGothic" panose="020B0600070205080204" pitchFamily="34" charset="-128"/>
                                </a:rPr>
                                <m:t>𝑑</m:t>
                              </m:r>
                              <m:r>
                                <a:rPr lang="en-US" altLang="en-US" sz="2400" b="0" i="1" smtClean="0">
                                  <a:latin typeface="Cambria Math" panose="02040503050406030204" pitchFamily="18" charset="0"/>
                                  <a:ea typeface="MS PGothic" panose="020B0600070205080204" pitchFamily="34" charset="-128"/>
                                </a:rPr>
                                <m:t>(</m:t>
                              </m:r>
                              <m:r>
                                <a:rPr lang="en-US" altLang="en-US" sz="2400" b="0" i="1" smtClean="0">
                                  <a:latin typeface="Cambria Math" panose="02040503050406030204" pitchFamily="18" charset="0"/>
                                  <a:ea typeface="MS PGothic" panose="020B0600070205080204" pitchFamily="34" charset="-128"/>
                                </a:rPr>
                                <m:t>𝑣</m:t>
                              </m:r>
                              <m:r>
                                <a:rPr lang="en-US" altLang="en-US" sz="2400" b="0" i="1" smtClean="0">
                                  <a:latin typeface="Cambria Math" panose="02040503050406030204" pitchFamily="18" charset="0"/>
                                  <a:ea typeface="MS PGothic" panose="020B0600070205080204" pitchFamily="34" charset="-128"/>
                                </a:rPr>
                                <m:t>,</m:t>
                              </m:r>
                              <m:r>
                                <a:rPr lang="en-US" altLang="en-US" sz="2400" b="0" i="1" smtClean="0">
                                  <a:latin typeface="Cambria Math" panose="02040503050406030204" pitchFamily="18" charset="0"/>
                                  <a:ea typeface="MS PGothic" panose="020B0600070205080204" pitchFamily="34" charset="-128"/>
                                </a:rPr>
                                <m:t>𝑢</m:t>
                              </m:r>
                              <m:r>
                                <a:rPr lang="en-US" altLang="en-US" sz="2400" b="0" i="1" smtClean="0">
                                  <a:latin typeface="Cambria Math" panose="02040503050406030204" pitchFamily="18" charset="0"/>
                                  <a:ea typeface="MS PGothic" panose="020B0600070205080204" pitchFamily="34" charset="-128"/>
                                </a:rPr>
                                <m:t>)</m:t>
                              </m:r>
                            </m:e>
                          </m:nary>
                        </m:den>
                      </m:f>
                    </m:oMath>
                  </m:oMathPara>
                </a14:m>
                <a:endParaRPr lang="en-US" altLang="en-US" sz="2400" b="0" dirty="0">
                  <a:ea typeface="MS PGothic" panose="020B0600070205080204" pitchFamily="34" charset="-128"/>
                </a:endParaRPr>
              </a:p>
              <a:p>
                <a:endParaRPr lang="en-US" altLang="en-US" sz="2400" b="0" dirty="0">
                  <a:ea typeface="MS PGothic" panose="020B0600070205080204" pitchFamily="34" charset="-128"/>
                </a:endParaRPr>
              </a:p>
            </p:txBody>
          </p:sp>
        </mc:Choice>
        <mc:Fallback>
          <p:sp>
            <p:nvSpPr>
              <p:cNvPr id="5" name="Content Placeholder 2"/>
              <p:cNvSpPr txBox="1">
                <a:spLocks noRot="1" noChangeAspect="1" noMove="1" noResize="1" noEditPoints="1" noAdjustHandles="1" noChangeArrowheads="1" noChangeShapeType="1" noTextEdit="1"/>
              </p:cNvSpPr>
              <p:nvPr/>
            </p:nvSpPr>
            <p:spPr bwMode="auto">
              <a:xfrm>
                <a:off x="440267" y="2824491"/>
                <a:ext cx="3043328" cy="1097317"/>
              </a:xfrm>
              <a:prstGeom prst="rect">
                <a:avLst/>
              </a:prstGeom>
              <a:blipFill rotWithShape="1">
                <a:blip r:embed="rId1"/>
                <a:stretch>
                  <a:fillRect l="-7" t="-1" r="20" b="-1672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noFill/>
                  </a:rPr>
                  <a:t> </a:t>
                </a:r>
              </a:p>
            </p:txBody>
          </p:sp>
        </mc:Fallback>
      </mc:AlternateContent>
      <p:sp>
        <p:nvSpPr>
          <p:cNvPr id="7" name="Oval 6"/>
          <p:cNvSpPr/>
          <p:nvPr/>
        </p:nvSpPr>
        <p:spPr>
          <a:xfrm>
            <a:off x="4263559" y="3617647"/>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5437815" y="3617647"/>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3894378" y="4828745"/>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4963362" y="5265122"/>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6025828" y="5615496"/>
            <a:ext cx="474453" cy="475488"/>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7054265" y="4847056"/>
            <a:ext cx="474453" cy="47548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p:cNvCxnSpPr>
            <a:stCxn id="10" idx="2"/>
            <a:endCxn id="9" idx="6"/>
          </p:cNvCxnSpPr>
          <p:nvPr/>
        </p:nvCxnSpPr>
        <p:spPr>
          <a:xfrm flipH="1" flipV="1">
            <a:off x="4368831" y="5066489"/>
            <a:ext cx="594531" cy="436377"/>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3" idx="2"/>
            <a:endCxn id="10" idx="5"/>
          </p:cNvCxnSpPr>
          <p:nvPr/>
        </p:nvCxnSpPr>
        <p:spPr>
          <a:xfrm flipH="1" flipV="1">
            <a:off x="5368333" y="5670976"/>
            <a:ext cx="657495" cy="182264"/>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4" idx="3"/>
            <a:endCxn id="13" idx="6"/>
          </p:cNvCxnSpPr>
          <p:nvPr/>
        </p:nvCxnSpPr>
        <p:spPr>
          <a:xfrm flipH="1">
            <a:off x="6500281" y="5252910"/>
            <a:ext cx="623466" cy="600330"/>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982339" y="3709673"/>
            <a:ext cx="327334" cy="400110"/>
          </a:xfrm>
          <a:prstGeom prst="rect">
            <a:avLst/>
          </a:prstGeom>
          <a:noFill/>
        </p:spPr>
        <p:txBody>
          <a:bodyPr wrap="none" rtlCol="0">
            <a:spAutoFit/>
          </a:bodyPr>
          <a:lstStyle/>
          <a:p>
            <a:r>
              <a:rPr lang="en-US" sz="2000" dirty="0"/>
              <a:t>2</a:t>
            </a:r>
            <a:endParaRPr lang="en-US" sz="2000" dirty="0"/>
          </a:p>
        </p:txBody>
      </p:sp>
      <p:cxnSp>
        <p:nvCxnSpPr>
          <p:cNvPr id="62" name="Straight Connector 61"/>
          <p:cNvCxnSpPr>
            <a:stCxn id="9" idx="0"/>
            <a:endCxn id="7" idx="3"/>
          </p:cNvCxnSpPr>
          <p:nvPr/>
        </p:nvCxnSpPr>
        <p:spPr>
          <a:xfrm flipV="1">
            <a:off x="4131605" y="4023501"/>
            <a:ext cx="201436" cy="805244"/>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5841" name="Straight Connector 35840"/>
          <p:cNvCxnSpPr>
            <a:stCxn id="10" idx="0"/>
            <a:endCxn id="7" idx="5"/>
          </p:cNvCxnSpPr>
          <p:nvPr/>
        </p:nvCxnSpPr>
        <p:spPr>
          <a:xfrm flipH="1" flipV="1">
            <a:off x="4668530" y="4023501"/>
            <a:ext cx="532059" cy="1241621"/>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5848" name="Straight Connector 35847"/>
          <p:cNvCxnSpPr>
            <a:stCxn id="8" idx="2"/>
            <a:endCxn id="7" idx="6"/>
          </p:cNvCxnSpPr>
          <p:nvPr/>
        </p:nvCxnSpPr>
        <p:spPr>
          <a:xfrm flipH="1">
            <a:off x="4738012" y="3855391"/>
            <a:ext cx="699803" cy="0"/>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5851" name="Straight Connector 35850"/>
          <p:cNvCxnSpPr>
            <a:stCxn id="13" idx="0"/>
            <a:endCxn id="8" idx="4"/>
          </p:cNvCxnSpPr>
          <p:nvPr/>
        </p:nvCxnSpPr>
        <p:spPr>
          <a:xfrm flipH="1" flipV="1">
            <a:off x="5675042" y="4093135"/>
            <a:ext cx="588013" cy="1522361"/>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35855" name="TextBox 35854"/>
          <p:cNvSpPr txBox="1"/>
          <p:nvPr/>
        </p:nvSpPr>
        <p:spPr>
          <a:xfrm>
            <a:off x="4100555" y="5280676"/>
            <a:ext cx="327334" cy="400110"/>
          </a:xfrm>
          <a:prstGeom prst="rect">
            <a:avLst/>
          </a:prstGeom>
          <a:noFill/>
        </p:spPr>
        <p:txBody>
          <a:bodyPr wrap="none" rtlCol="0">
            <a:spAutoFit/>
          </a:bodyPr>
          <a:lstStyle/>
          <a:p>
            <a:r>
              <a:rPr lang="en-US" sz="2000" dirty="0"/>
              <a:t>2</a:t>
            </a:r>
            <a:endParaRPr lang="en-US" sz="2000" dirty="0"/>
          </a:p>
        </p:txBody>
      </p:sp>
      <p:sp>
        <p:nvSpPr>
          <p:cNvPr id="35856" name="TextBox 35855"/>
          <p:cNvSpPr txBox="1"/>
          <p:nvPr/>
        </p:nvSpPr>
        <p:spPr>
          <a:xfrm>
            <a:off x="5160233" y="4938847"/>
            <a:ext cx="327334" cy="400110"/>
          </a:xfrm>
          <a:prstGeom prst="rect">
            <a:avLst/>
          </a:prstGeom>
          <a:noFill/>
        </p:spPr>
        <p:txBody>
          <a:bodyPr wrap="none" rtlCol="0">
            <a:spAutoFit/>
          </a:bodyPr>
          <a:lstStyle/>
          <a:p>
            <a:r>
              <a:rPr lang="en-US" sz="2000" dirty="0"/>
              <a:t>1</a:t>
            </a:r>
            <a:endParaRPr lang="en-US" sz="2000" dirty="0"/>
          </a:p>
        </p:txBody>
      </p:sp>
      <p:sp>
        <p:nvSpPr>
          <p:cNvPr id="35857" name="TextBox 35856"/>
          <p:cNvSpPr txBox="1"/>
          <p:nvPr/>
        </p:nvSpPr>
        <p:spPr>
          <a:xfrm>
            <a:off x="5852446" y="3733885"/>
            <a:ext cx="327334" cy="400110"/>
          </a:xfrm>
          <a:prstGeom prst="rect">
            <a:avLst/>
          </a:prstGeom>
          <a:noFill/>
        </p:spPr>
        <p:txBody>
          <a:bodyPr wrap="none" rtlCol="0">
            <a:spAutoFit/>
          </a:bodyPr>
          <a:lstStyle/>
          <a:p>
            <a:r>
              <a:rPr lang="en-US" sz="2000" dirty="0"/>
              <a:t>1</a:t>
            </a:r>
            <a:endParaRPr lang="en-US" sz="2000" dirty="0"/>
          </a:p>
        </p:txBody>
      </p:sp>
      <p:sp>
        <p:nvSpPr>
          <p:cNvPr id="35858" name="TextBox 35857"/>
          <p:cNvSpPr txBox="1"/>
          <p:nvPr/>
        </p:nvSpPr>
        <p:spPr>
          <a:xfrm>
            <a:off x="7211226" y="4503009"/>
            <a:ext cx="327334" cy="400110"/>
          </a:xfrm>
          <a:prstGeom prst="rect">
            <a:avLst/>
          </a:prstGeom>
          <a:noFill/>
        </p:spPr>
        <p:txBody>
          <a:bodyPr wrap="none" rtlCol="0">
            <a:spAutoFit/>
          </a:bodyPr>
          <a:lstStyle/>
          <a:p>
            <a:r>
              <a:rPr lang="en-US" sz="2000" dirty="0"/>
              <a:t>1</a:t>
            </a:r>
            <a:endParaRPr lang="en-US" sz="2000" dirty="0"/>
          </a:p>
        </p:txBody>
      </p:sp>
      <p:sp>
        <p:nvSpPr>
          <p:cNvPr id="35859" name="TextBox 35858"/>
          <p:cNvSpPr txBox="1"/>
          <p:nvPr/>
        </p:nvSpPr>
        <p:spPr>
          <a:xfrm>
            <a:off x="6467743" y="5836153"/>
            <a:ext cx="327334" cy="400110"/>
          </a:xfrm>
          <a:prstGeom prst="rect">
            <a:avLst/>
          </a:prstGeom>
          <a:noFill/>
        </p:spPr>
        <p:txBody>
          <a:bodyPr wrap="none" rtlCol="0">
            <a:spAutoFit/>
          </a:bodyPr>
          <a:lstStyle/>
          <a:p>
            <a:r>
              <a:rPr lang="en-US" sz="2000" dirty="0"/>
              <a:t>0</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ea typeface="MS PGothic" panose="020B0600070205080204" pitchFamily="34" charset="-128"/>
              </a:rPr>
              <a:t>Betweenness Centrality</a:t>
            </a:r>
            <a:endParaRPr lang="en-US" altLang="en-US" dirty="0">
              <a:ea typeface="MS PGothic" panose="020B0600070205080204" pitchFamily="34" charset="-128"/>
            </a:endParaRPr>
          </a:p>
        </p:txBody>
      </p:sp>
      <p:sp>
        <p:nvSpPr>
          <p:cNvPr id="358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EEF16096-20BE-A343-B6B1-B6DF5B78CAC5}" type="slidenum">
              <a:rPr lang="en-US" altLang="en-US" sz="1200"/>
            </a:fld>
            <a:endParaRPr lang="en-US" altLang="en-US" sz="1200"/>
          </a:p>
        </p:txBody>
      </p:sp>
      <p:sp>
        <p:nvSpPr>
          <p:cNvPr id="35845" name="AutoShape 7" descr="data:image/jpeg;base64,/9j/4AAQSkZJRgABAQAAAQABAAD/2wCEAAkGBhISEBUTExIWFRQWGBgaGBgYFBkYGBkbGx4ZGBgZFhwYGyceGRojGhYaHy8hIycpLCwsGCExNTAqNScrLCoBCQoKDgwOGg8PGiwkHyIyKjQvKi81LC4sLCoqLCovLCwsKjAtKjItNCwsLCw0LCwsLCwsKi0vLCovKiwsLCwsLf/AABEIAMIBAwMBIgACEQEDEQH/xAAbAAADAQEBAQEAAAAAAAAAAAAABAUDAgYBB//EADkQAQACAQMDAgUCBAUEAwADAAECESEAAxIEMUEiUQUTMmFxQoEjkaHBFFJisfAGcuHxFYLRM1Nj/8QAGQEAAwEBAQAAAAAAAAAAAAAAAAIDBAEF/8QAMREAAQMCBAMIAgICAwAAAAAAAQACEQMhEjFB8FFxgQQTImGRobHB0eEy8RQjM0NS/9oADAMBAAIRAxEAPwD9x0aNGhCNGjRoQjRo0aEI0aNGhCNGjRoQjRo1zuSozf7Cv9NCF1qX1/xT5b3kPtKOHxiVUZ93T0d1rFKd/F+f66lO5JJhzhJxAmS4q12lyRPfyZrQ3xZJ2Rqsuh+JO4EvVdyCJxWlW2TcYlBRd/2s7HUco2Vf2bPt6qz+2p230AFMzge1QjlFZcQuV8sZM+HRH4gFcbYMFHkt0keKrRK2sNZ+2nAxBUdhd/FO9J1/OvRIyjYgJh7lpY5qtN6k7Mnahylh4Klsmwvyv3aj7PfTcet9RHCoYv8Am/8AP76Q+HMpHC9sk3o0sdWS5cEeP9fcP9r13sdSTtMmP596/qaEkLbRpL/FSjJ5lC+mm/tTj6l8Z858a76jqqwZatClj93P2cVnS4gu4SmtGs9qa3cUrstZ++HWmmSo0aNGhCNGjRoQjRo0aEI0aNGhCNGjRoQjRo0aEI0aNGhCNGjRoQjRo0aEI0aNT/iHWFMViHvePw1kfZP5jWgJmtLjATe7vke6fv8A1/priO5cbvF4zWLx2/46l7k9vd2+O9Ek/qpeBSkVQFj6e/8AbSPw74ysp7Zty+XCPpZHpQ8C/XbizPZ9zU3vwuwlWFAkGMwqe4RluO5CcvmQPp5WecsfJSo3/fSfV/EuJGE5IsvS91zdFBkCsZKvJlX+bt7U5O1AjuziuWUiXeRXYvCh9nS211hvbUXsblxSWOdRlUrZehGP1R81fvqzTJAKs2hrorex1SkJfahv2FcOWwvWMNmHzIL34tR/SNlVHw8a7exX3l7Upy6ZgRdtixjt+mEcxKkByrNL/wDfHjXyHxKP+KiyWLNSMMKowOQnliOC8+c6z9pkEtHFdFEwY8038Z63jtzk2x/HiR9Lj0t9m++2Vl0dN8VHf/w/Bojws8EfuZrs3dZ1z1HTMI7rjdWNxiQuv0ypX6qK7++kvhvWzntz+ZKfGEmILTMr0/VUkB897O9ZZommDOX2lbh7ouOn35Lb4bOW07kYMpfxJstySFlekMPJ74+x37aqnVcYquIAe3KS5LcBZl7/AFai9b1nHbKmFTlylEGkeMltiHq83+nHjU7d+Kx3dtlHlDah8ujlU5vL1UVeSdv/AGAd7Oim7vIAho91SnQNTxL1zvu9Dx9UY3xuKlMsPcuLnx29zTG1OMVQL5Aye6YDLXj9jtqH/wBOddzgSY8Yl8bsKSzu5KId/evbT0d35YMpLcriVEaj73/21/X76nVdDrcYWZ4wuczgm+m6+57tSXiZjwfq8ucuKxpnp9ydfSquSUo2D+PbUzc6yoZttmqlRJKsYyzYgY/bR0p8tZCcVARLc4jlVt847PfU31n42w2QUpE3AVv55dFv/unvrTUrbmRVqPP1LV3Xb0j29RXtR99Lbu/unTcdvfi7i43NwONd/wBPj2Xue+tAfeFwU5MSr2jSXwjfZbUeW5DcnHE5QbjyO9ad06RwwmEaNGjQlRo0aNCEaNGjQhGjRo0IRo0aNCEaNZ7u7X4857HvrHf6jha9vPd7f+NKXAZoXG7vzNwj6eI2pLNNgMaXv58141tv7yRE7YuzId82lf7/AG1lL1A3LvXfiN/es+3trHqt7HYbQzVX2tx9v6d9cx5QnkGFv/jQq3FSlfijPft21H6j4pyEJVFEXlgXtPIsc480+HNfd+4SOHpe1833x9QxZK17t5rUWfUsWSR2jc43u7fAtMBbJqZFBbtPHurULmkAarR2ZjHiRffsmt7c4T+Z8ljuUwKJTjI/zRjFpu6cD57JcvruuZRp5EoyiipcSVxRjLixojnycr8mttv4vDdIx3IQeMq7wmEfqEntnYjQt+LrSU5wmxlaAhxMsZMcRGcvTI4le9FHc09UY2X3+F6VNkHxC/qt05btFw9Vw4scSjn5fjiS41yv9FeHWsOsdyHzGExjuHply4yN2MYvKyvlksuK/rcKHWUy3GUT5kQZSsWIgzgRqLkHHg7Xeu9/fw8ac8mhDNcpR5NvGW3C/FvZKrOaw0t5K5pRnviqkviSLt8u8aeUuS7qhEl2cpL8xcffjoeu+Zu8reHE9MhjxGfyyEnN1JQ409zt2idb1s9tWKScBIhWV5XRYzsj3tb7+Na7O+7fyokoMZR5bvbj3k+oyyox+TWqj2epUiYgz7fGXVccxobYL0sPjJum5a8eEZFZpl6oeMvNij+PAupXWfE5xlEgr9AREZ2YjHjL/RKBi+3jlqbtzn802ycoxiixiLKUVuLE7dkPAUOtOj6hd93Ig+pphtig28pSqzgBb7vetaWUO5pteTM3iOg65T11UhRaCbW4J74a8Istx5rwSES4Ni+VyfMjjNKYzmtuLZzeZy4LzwAx5EvEorKV4e6eHUmcozlGEPUbe4SWcgMqRjmqclVjwvZM+p6mTKBGUE3A4vJ7mHkoVx7eex3bvDVc7+RPHXIDKylUaXOxCx3/AHyXoen3JccLch9J4bowuOV0WhgcXav1/Xsdvb9OblHklVip1StU12vONK7W4zkwjuHGD6ZDE73/AJc++Lax5xp/f5Rja8TtCn6iOZcojzqsd+Q1dmsgJLDRkc815obDsBumCBOPCQvOTN+rv3uP+lnnsfv2Oen6yrmRJkQYsZWAYDKFybPPg86zluxE3F5XA4xJQIvZX1D8s9QZzf3a11udZGG9t7Xy5SZxJzk2Rwe/n1B2xgNaaYP/AB07xmbb1WljCBhz3dc/C3em+vba40mJVK231SbDDaVcnF51aNyREYjOQn6iLEa+qMXvd+P/ADF6Df2o38vZhMZkeRu3yl2VG+MCXntk73mv8K+Mbe8yjDcJsGVyhFAy1G5COLtwfjV/8V7W4nDLd1ysHSXYbDfFVOlkBkjG80Fe2X73pnXndv4fDa6iUv8AETZ7v0wmtWXkrN9y/bxr0EZHb20HDMNdKy1GgGQV1o0aNCkjRo0aEI0aNGhCNGjRoQjRo1nuvil/H/sf/WhCV6uBK6nx8Kd/37l6xd+QxA5B5PHhUfz+M676qDLErozi4tnjHc+zjU5nt80juRN0i0cx9rasuvvrLUkOhoXYJyTMOokhFq1QusxplYZs9IZ99c7G4ljikcuG/qjlyGP6fjSMJbnzAs7nim0pSL7/AMr9s616zr4wj/EY7d9v4ha/Yptt/rrtEPeZGnuuETmpfx3qZRjKU2Uojx4xHkP+nCJntIz+5Sp8Y6ZhGPzBYgEqTcDtUpSjYZzWM3Rp3/5I5saJoHI9PKN+kkQV9LdFJ3Ps6mdZ0c6ZQkkhMoxjAHlU+PIS/wAGe2vSwtc3u6m/a3NbaQaAJOsyMj5GJy81t8c2WcY7kDaYtSZtwldjh242tPfv2rUSZJeAykEsl8Z1aLAii15O/bJd64j1pyWcIMZlcbiwVxcZ54UyHthPA4z3Zmai/LcnKUecbCmM32p837edZe1UYhpF9IiSPPivVotIbGm/fkvsupkw4Vyq0oqMvU3Y5zb/AF1O6hduX00dz3Ml+PUtedazPS0vKRdHLJftLFLTZnwfZQjJJJJA94+9Hpw/+jUcNIuAJB8iL+YtM+shbW6rqPUM4SgIAL3vsxPSL3+3fv47fdjrKG1piQTk2w5Ch38CeO73ulCd+x2PLjDgLx/ztroxnN/8/qa9SjVbSMRIPDQcOiUslU9/d8+rkxDDQtjXqLYghf8Ap+2NOi6j5ZJlApiVC6MSuFo+O+cNljjUj5qteT+r5v8A540105J9MfVkwUnJKwNF57+/5y1YBjXPN54SY5TbrCXACMJV+fxKXywnJl3UlIYrhi8cEaI98d1qV1pnbIsofMIspRV9MSPIFGsA1ReO3ZXSHRcXjDjGJnlJU8gEViysasoum3Bpjb2ysROz2olylxxMl+qo9ve8uNeQA18mYjPifx+FkqADyhbbnxRiynxrMeJ3zI9LOj6iJyrB5P8AK0/h4qSR3N/0kfO3t9yPqcVWeIr2PvrDp/h/LchyAYhEIp3P8xIRaj3Ky3qpv78UhbYZu22x9u8kz++sVR5cQxpz1usL6oHhYF3CUduWZ80OTOTmxuSoV3RCqzjOovW/EYz3JbZPhFGo8a5Rc5spZXdUXyfuOfXS3FlKTi/SRnHkGRvljkAZ7+sq9a/C45/7D/8Ak3IbQ5splS2OM+1Y8+rRpNoiah+Jk6391ejTwt7xxuuNz4Xum6MXY3dk9REYmEO0PqjI/t+Nex2pEDlIjHk9uMYySrLAtcUGpG1u7pOTFWXIzICKY+juyfu2/jtrKPVS4+rElGfrGXH6YkfZZOfw+CtP2jtReBOQ4a76KVYuqwDFlc6PqAhihMAVdg3QxOx9v3NcbEt7uMLuNcp3F5d5FXcuPYwfzvUz5UBlKlvD/Elxa9XpungXbnPEutZ9L8T+b8qW3KcyOaiWeRlJfIPa8rn2ZEhosoloGS9Y7zYDySryZ/OKrN49tbbUlC+/4r+mpPSb8TlKXCKSPmK8vPH3oqqy3jsaY2utkyvPF7XCQv8ASn7NnnGnDSsppm6o6NcwlZ2T8661xTRo0aNCEaNGjQhczusf10htb7yxImOApEq3N3392u3nTMuoimcZSlps9v2z+NT+o3oSWLOUeAS/S+lxd1/e8370js07eC2h1EkiAc6zG2NfePaz7mp3U8oykxedWUx+ZOMkKCQMqqQt3h8XeletZF2bW9SXGTCKNFTjKRlrHZPvqf0nV9P8yUNvdqVPLbJ7MXbf/wCz0tSSv08s+DOq0gMcFaWNa0zK6/8An5RZR3H5XG/X8s4rdNlGDJ3G2JlvSPW/EdznNJDGUJVKM5N3XEOJJ+r9LT6nTHW/GX07qbbEhjm7f0oCpuRjKMi/erc9w0j13WylKp7dKUEx4MK/TLbeEsSxUcNebNaSO6bIZM55e0CbLjXUq0AeE8d6cypx1Jyim4jH6oBEhNl4IqO0JhARkdu4t9H8YNyJtz5Q3YkQJsuSZ9cqY4RzT2p/OXVbPT8fS7cwTk1tyKrscSHo7HqfxnLNntOYQlTRxpxHsAO4coyx4lZxe5Zqfaa7HtwmW8CeKtQ7M4Oxjf46SqPxHpJlfMkUcostuJDl2lRcAcX3W8Z8Mx3leEkofrxZQyr09xTvTWL0vufEtyMHbGzbn6jiThWAuQ97vAxqvLrbqN3+GPKMFG2McNds+zj27efEsILYcM+frn+V6VOo4DxDqIjf6WDhPVjDXH82VQ9/P3184SDuXfZllc36fDjzrvqNvjEmSk039PtnJxy+UscffW0ZykrGQyURiAU+2D84w3rA0OxWHlrHxqtmO0nJKb+3WULyVm/2zh0sxoDHv9stePFGndyMH1R5MST3rLeWvHfH99c9VI549RHGO1tFd/a/f6j8m1pdSf4TJvneIGXuotqY9EvGMbPqqm6o/HFTP7n/AIIzftbfgrNNU4qzsB20/wBNtgI4p7Wtj2EzgQNMvww9UgKq7kd68ZTumbPP4qj6p08sp/JnqD8rvfMB8SXluMiu9saynbsU+xju14050fWMMMxae9gv7hg8n3z3rS8oxIgKS7Xf7cZL4z7Zx76wh2pmomC8XjNEL/YxnWPxFpDrj7tl9Zc9VNwbUGEhX+i+LcLm8iOcBaVR2Xu+gt9+2NNdJ1SwVn8uF2BL1o+PQHHvgiecONQnelD0gSD2bjbiyMooZe4DjWnRdWk7kBxlaN0eyfpEDvJ899KytRpzhmePLIbKg/s8tJj04K/8N+DRjNWwtfXLmxM+HHPyOT7YvW+1ukWtqBio+qeaLuRYo/fH9tK7vX7c6skF9xJRX6WpZ+92ms9zoJTmOzubdCLGCMhqhlIA71i6a7PkpmpVM1nQD55/KyFznH/Z+lU3+MiM2cZRqivUfan0xl2v99ZR66EjjxZqLGEJTW4tji41a3nzj7pS2armsuPqIiTSJhVlREtuwCkPLevT7MeK8UOMqDdlT3ckU5ZVs8XdNGr4S62fPJI1zBnK36vrJ1X+HmRlFP4gRDxxu7vx6u1lGvuzt7+5H6ScY5YmQQE4xGL79/NXfjbpureMRSNGCHau3KaZk4bLrtedcx6uc5kn5iRA4xPR4F5ybe1UGa8hp+5MypufGSe6WMUvcjKQPojKHJQXEIQxBOIEordn20z13xB2px29sjylBks9xx7VhkguCjualQnx4rwZvKR6XgVm07Yy3JZfbzpqHS9MvOZFnZ62UCayrBV9va6q9WpNDf5XQHsnxeivdL1G5Kio4PVcrRxj04983409qF0fWbf14NvkxjFkqSGRJBa8LZdhi71a2ZDETt/z21I52Wao0grvRo0a4po1zuToX2+9a61h1RHjkt8fT/TljQjmp/UbHMlygxziUUGX3WN1WMulI9JI2iG3JlGKuV3M58oZP+4dM9TuRglbclwKB9jLZjJ9PbWcPh5F7s3jZmVPi0O/dM2/jXHUwW3XQ6TZcPSVt8dyXrigSe8gD1USvxV4b/OlNyUZDCe2bkXDHi9sJ3CkPI/fTm5TGLHaIt4uMe9Wqg8Kz3T2Ls0u78aplGM/JCKyCsfT3zVYV98aVgPGIjmtDQdM1O3ek6c3B3IkJiyvc3fVZUfRtyWIWgVFq/vqX8S+I8Jx+XGEybS8SMh8Mz6JZ7vFz+NNdSb04oRnDbLblxSdLXkp5cLijSZ8aSl0nUS22T0+3HOZRn8uSjQyqPFL8Vq7HimbkuUqjGMMHPy2VJ6rbky5y2ILYjCW2xAe7GEr9QFvGNBiu2o/xbft4Q2qkZY/L3JA1n6MpZ3cI/u3fhP/AEf1PqNzcO5kk86Txwhiim3sP3wz1v8A0fHcmu7uc6+lZSZe4fWUP298afvg4kBt96K4ruo2x9P6XlZcf4YEuUij5e0z21MZQ9V03RWe+l/iHQTjt/N2tw3hH1bUpbbG39cGwvJQjf8ALXsdv4dtPpkvzDlHhGc51GNxqZCdpID3O2L1L6j/AKc6fcgM9mezIv0y3CcoxGiVRuRDPftVazy3FBseG5XT2mrUPiB3z+lHOu3Y1zlLZQ+mU920pLCVx7ncx2/GuY/9QbisYqLHvNJZcpHFMarzbg1sfBYQ2x25hul23dtcXg8c9ySK8Tt31iQ3heW1ire0rkICkgvkS7PcftqzaTJuqNe2YcIPAhObc5ygyUflsSuwFSyJfJ7fbL9tc9MS9ZO1UXjUi1G6HJ/Qzrn4TM3JV9KxboqzK0J4c0WDR516f4d8H4RBh97Lboq+cu0Ur+3bWStIc5scPr981Q9qFEkeg/XP9qTCGBOXOP1D2PzfjOO1/a3VLpdmJF5SZrht9JHv5l4TyD9nvrnoifFi7UKGMQZ3N8inv28ma7Z1v1U47f6eB2iMyvx9SYu7q89u2qNxY7DPe4Un1i892M+iw2ekgDcyEhxklIxZfb2uvH4xpPeYQ3I8uREvAhb3po8ZrH3/AC5tbTOQEuQ9ij9qpr7URXvrrZ2oSkkgvNVFkNYWJ/Jz4p++lrYgJyne+CsyphkuJPlw+/lcb0yUYpACyrjMXs/SAJftd+AxpPqNqFCkq9sQM1mQLebsq6rtWmVnIq3AnuYqgLwie52vS5stShfJqqeNMcV2GTnwhePvq9ClEgW9ROfVamEnXJPbUNqU4fNbMUekMYHjGKvcO949jRubtSrp47zKwjIkSoaxSfMXHhMUYNfPh7w4RYShL1U5yGQ4oXSAd/OfA7uQhK9uHrI0MIer6slqVCXpatSxrONQqM7lwAJ1vYDfwovIab/pS906iLxq4JeWBypO8r9UhrF3401s785LJUe0uTK7p73JW6WqrxTeeOl6Y2/Q7cRFVJSlKP27VxRfVmrPbTseKEb9MsW5Rrl+qK8eN3R3MutjaoewZdFjrOxOnRfOinHh/EmeWsMlaSNHqtDyYvzm++m4S3GtvkuLmNRt7U3G8pgK+5jWPTx24hKMoYHw/UeWX6Ss967ZfG20hLjKCSa7XnNIMdxEszfa3JTQQJshrXOJLFc+duVlSciiMYpKJH0lDcYvs0X9zTux1JKLt43Kq4FVHIspyJd7sT+2WF1XweMNyPGO7ODSVKLEbbGxG8Z7FL5opdHsw58UnK0ck4yGNEcR/hzCi+NNR89tSIBuohziIVLeht7s4Sn8qVSeDzqV1ivTlC82Z1a2dvjELWvLV/0A/pqX0G3uNc/lyRWPoYp4/Vkf9We+qu3JS0R9mv7a45I5xIAXWjRo0qmudyVF/wC7Wlo9dFO5aoZPwZ83f/K01KN4dKdR0UZNzIofSJYV5+2uiMygJWHVnJJMW6BjL14zTgO/7f376jqtu2pQ5NAs6v8AD4ftXjWs5zFo8YxX7d9Etjk5iL94/wC13dHnXMTHXIhdx3iElvE4xUhtcvEtzcmna84f6PvqV8Q3+o5O3CEZFGeaAPmUgCJ7DLl7DnVk2yX0kjzZJiJ9uOJH3yZ86R6+J32pwustxkXbcb74/OnpBt2m/NUp1HB0Fvz+VO2+sNoucYysx64v2ctBR3V/prXqOq5fol2KYzBfKDGS1dfZv+fPUynUnmo54yhg7XDiykyultwGst3aiJy+TFSzFyuwIxj9XmsWHbQ2jgMwPf8AK6WtJkNv5bC6+HdY8wzxRWSrMy0MQAjThu6rGlviHXzjIqPK6YlMsvdDFUeVfzr5OG3yA3AlHsfwyXm6Jdz9vbv4y3d8XhUwjQ08S3tKTIGaguPCmdZXNpkxhBJ9PddDC52PLjn9pTf2F3JckYuQ29uQ5BiFSLurFe2pfVdJAgy4zQW2EQH+ebyHfVzZ6CfzSU90lAycgZIfTFlLsXO8HsffX2fV7W1KMoxgErIylIiYaqFdo9370++rN8F/YfpdHaBIbTBcY0sORnW3mosfhEGDuJKJ+n5kYW1bgTHb2O9/fUnq+ieN/Mky9Nl2BJKw16s4KpS/FNrq/ic5oFSm0UBVd1k5QwXT58FaS34cNyHKXIjJtKMx75bVWVtX2o9hmvOY91WXg+I9PrL3U46LqNtluQnGgiyDHOuSSovISbRHv7ZqfDtyUz17cDySjImP2PMXPajz30l0vVzhNhEstnt1dUnKW0oP08ofjHtTtsxNucSj5W449NcZFstvJYYUMdq8GsVRzi6/ssskmHW5L03R7lbdhFk3bZGIqvGkxWXDb4qtIQjHnUt5bBqiaJyvEpUHbt9/zqb0fxM25yJnMmn8NS6yXE9vfslecaodbGJiURi1xlceUGl9RxtEMvZFqqdXEsGGb/16rSxkSAbpnEtuEbDjfqOVF3YBZ/tXfxhDanuwIxQl4GNhEKzFlcotYxfbXUuo+ZCPCF0Sk5OZ5YsfEuz5KrOldvroxnZKTBjHkNS+W+yh57d3sYM6QmoQXAB2lx+z+0uEtBIvc28z1T25syS7GWe+B74a7+32o19j0p8t5yoaMRfclhEvFtPv4zrDY66HCLFjbEu1jdNWEqbvx37+1a1j1LULicX9SFeHjIa9WTHb+/KTq7jJuR06enH5T03Vpj+1l1Nxv1JxqMmSFxs/+13Hw9h9r010JCV+qMty64kZccDmUuR7+/vRnGG9tSggRG8iERi2hgLu1avN1esdu9vdIwjXhM8qu++Gu/fxj76eqXlngMG2W7enktoY2o37/KtdNum0HNYxBqJFRXLa1JsC7IhRnS8t9CPypQRiSSMlYSKpeDUc0Gc1961p/wDIcZJxITkMVY3KUUfSF1HvdV98ZVCHTbEbsK81lv1PHvHGAw978YedkpuYP9hJOWuXoIzUxQBuZ0yTMem5Q+YxzcT6Y8REcIFpR7ucdr09tfDtycYz2ZBFikmQQmt0xldh28GP3wn00oQmfLZEkyMQ7Mar6W6bKZd/K636jrNzZOMiWzAmlQk7kmRZWfWxkyjK8GY971sLC4eCOqDQcfC3fRU9vpOoPrGk8EC269Z9G4l2DVsb+2n+kjFjKLDkSIliRhKXIYtCwi8va89j3j7HxCW5CUpw3JVbI5Q7pE9XN47ZF4/p7i9jXG/udQ7dwnGGzt2pBu4X6qeXj7HvT411jI8JgLvcumCRvldev6LrKg9sfSDJVzg5FufbHtp3pJSYjJy5+ljQ+Ec2dux+DXneg6ibEDcjCb6pxlFFir6iUZJb35F/92vSbF8S+/8Az2XU3G6wVmYVpo0aNKs6NY9VvkYtrH74/vi/zrVdT+r3Zt1tyY+56ZFd3L6j8U6EzRJSz1LSx3JX3RYNHYq4+Q/bOHJpDqeodxWO8QD6hjmUe8gqRTQWBeO/jXXSDGW6nSsGJRIo+Zd4rlgoO/a/tn7vdPGMiXy6QQmS9UO5XoOIXZXufyaWEGZW0Q02Hwmd7bJWwlTxjJMGJeSxrHqAqr++pu78K3FF3fofpqM5Sxjkp2Y0Y8efI/uEbTjcqJYRfQrGy8Zn7dlPGs94jiUdnluS5cYueN9+SPGNF4vxpqVUZLPP/lTTY5LJvBmiUe9Dnt2ayl/ilNvp31PGMS2WI1OX+qQUD49Rf9XTi863GV2cuNyezXpJccWB9N/z1xv9HObfzGFAsIwJSHv62VsZVnH21ytUa4SRPx0sgExEx6/Sn9RshOIxXdY9+LK+V4Gbjs5oPF+NTj4ntLx29plOV1Ko8eQ8ZFRVsLM139tUv/j48JyJcickxL6qWK333Mmcsa99IbvXR2EIwoujjfJvFxkYLuwLcvZrWZr3BknfBP8A4/emBp88v75qJ1Uuq+cWbfEk8yJkj6eIy8spHgopta111fQznJjLd/hlXx2YXxtwShHFhfv49nVD4oT3CPDaqdEgZEeLmWQS2ojcvVTHBda12ulyTcKepyLR6TPjsY/nlNUc/C0Tmd7tdM9pYBMTHlveuaQhskJcuUvTcTlhap/TiPcwFWftpP470JJjFvwSKAId0MDkH3rGr7tx287knm3y8NoKRI5AXv3qPfUj4j1TOcE4IMqaklBxJHIziT3a9LjUO7fiDuHop02mq8Eeum892Uj4puO3IqTDi1txqiObO2K4/pxfJNN7G3GWwTkIKMwcxmVUo/e6fvh99fdz4XGVwlNlIjigjhO9914ku69/54bW/Da2lCRJuEbVX9Nt+Q/Hk97as3E2Kck2nfreOPmr1mOLfAOa06XqVlHc3Yo+4DHjRxkotC3/AMNOb/xLcjH5mxF3DAvK4XbE7lFsjsnjtqfsdLmHCSTjH+GssSIgkJNhLAh7j3uK632zDJkRXiSIetH0+pI4lEvEvsdu2umj3nhcRy09N8kCkSfEpXx3rt2ayIyhIAnEr0yoHJ6pelKq7KlZ4w+HfFvmHqzIpZREjGOecpcYZc1URUazevSHR7e6C094uPTJjbUiQcQL4uPay70j03w+MN2/mSiNrDEYjL3qnxebL9nXWVGsaaYGWe9+aZtJ4uw3S3T/ABp+Yx254KYwIgUHvx5WlS7IqdlHV/4ftbW+RN3a9XqkSjFLzg/zkezaZo7Ouer6B3SPIvkP1FINyGM4nKNrd3/M131XTbsIc5zflipQz4nZ40WjFy+pBXj50znseLG/l+NhMGj/ALCOmmab3/hEI3GMIMayyLRwgp3jdVkq6UNfTp4bTElFqUql6cHL0rKfJeWIo+3vWX+g29uRGFsozELKO5iKejJhPTK80ND3PeiwIyjJlXFhKFyjeOZLxEpurLHUXk4gWg36HcqbsTThzHHI85WPyYsk+YxiU1uPE8p6o3Vd7b9ns6Xl0G4QJHIzEDiME5OHc25W13uv3tDW3z/4dR3PURJVLjF9SDFR4zvkgeSvfG218TmJCUSu8jjfZ7EWQgd/NXdY01KnUc2XeYPHpH3Y8QtTXmJG97Kyj0zOCSjIE9IhuNPZizBYEchcvx7unw8kTikqmHGUo1NqRkKrHLEVC4Rxba3vdLtspy2pfxSCz2yeeMo1mK/VgTNjGrRKy2NkhKfiUNu9yDTJijmMo8WY9gn27/bTtc9gDQZAXO9kS1aT+CLty2WKwYxY2FRS7iTHuScXVnaTr58K+HbXSnE3WLlqllxsL4MW8sbr+eM5fDzpzb5fxOMZxqmSkwwXffP6gM03WPRb+1tz/iWLGreXGu2ZPcxj99V+SoPquBwOmD8+6V3Op+Qm27gtnDkGCwqNV6iKd/zeHVDb6qcp+mHo95XFX3Cu1fhv21E634ZDcdt3NuPLkIQBCLIpeWeTZ/N/On+m+HcCMazbHlt0MP3rI0YleU71jh81J7WYZ1VclejUyHT7oVS1izc4iHbBHGPGjXbLPgHFbb23KklPvZESPqP9Q0P7VqL1/Ub21CiPzi7DA5whylLkZ7WtNdu1v4h0jKKC09z/APCr/qfnU/4b8IltSlcpzJObWVWFVb9J+/bSm6vSc0CTHJJf4rddiO67bCQPo5KS9NSsCo+c2UZbrWP+AltwZRnOM5948mQMU+kqSp39vB3NWOsYbXqlyIxil4I+L/Vi6M176w6PqNqf8QJHJ7y5Rtt4xCuLkxT486UgTEqofaQLbsl/hvTLTvkeZyWUDjZhSXly4fcfLbrvbkoyZPKUAk+nMvAxDCYlHPcrGNd7G7JJSKqJiBCQ3Z5nS2UXVF64IbnpLWRm5cVCRbE45985PSYWnXcJbZTuXSYjgu9/aiDKEolRIwl6TgYB5YacnH+pqb1DwD+JZELiT4xsAsZq5H6Tl276c+KE5kYwTn6Y3Pa5RRrl6v1RuR2TId70jPoGDcNolIs57iyD1foiLwh98AGc61Blgdfr65rrLZpDqMtlRauQyjIr72Vy/b2sTWMt6G5BR9JFiy5HEF+wDhq4H5zhcn8Kd6PObzpRBibS55Sj5LlY/Uh90TL4d8DOPGrhFVOKEppWGILEJYvOPu2hNMsxa+W79VV9RoFzksdr4Qy24x2whCLyFcN5vgUIYyr+Oxp+G1GIR5M+0LqzFByV7t1+Ux3R3dmiWYp5AVREyt9yKH3y0tNyN/jymlq1JOLDj5k4e1xjnvce+SogGo6Dz3+49l57sVecZhunHz3Kw6ne24b0oT4pK7SVyCByYyu1cMcHj31J6n4K7vzGU2NE2MYyS8MqngkXyK7YExqrAObvTiUDw9MpZePgbl9LUfHK+2ntr4eT9cpcucjBQ8X6xe/F52/a3tpKznU2njbLPT53xWrE2mJbItHXy6ZrzG38LIxizYDlqEcVipLdon3yd29ddd8Jgwik1hZUmrG67Rf/ALVXZ+9atfEN7blvG3Np5EeDM9cbVkMbIFF13uXjtpXrohDjGql9UrLaihwDtGm7S1T98+Pu2y8kfEXy/KvTLmxitkofxPoWM5pXGNCxL4z73HwRaL8Fh2vWjHFwZwnxGIuEoGP2pjVNI1nBqx0e3B2/4jbUW3NX6sHL/SS/npDp9jiQ2pz+qNxqiXrSLmu3qcNZoqk1ZhDqhB0+wqYwLHSOq7PhxGUOcji0SjKS+pG64Ji1p7VJ7U1l1fwn2j29ttfLJsj9VURe10ntqlu/DZWwOX/+cpDX05Gg9LReTDi3IdLjbntsZxYyakKyatY+kySZGfem8YQNip4jv+1xr8TZaeG9/SUg7fplGoHp7SGA1fHdHDGVemSjZTnGrW7BX+IHflZTATMXtytc1SJ2u715H4/uwnufNHlKRcoMAbcEsWZo5BY9+7nHpetfTFIQIoBuLjPZORyjYNMXu9++vQPYRAfTMHgb5dZ+VGXYZdprqF6/a+DyvbgxXlYxSoz4EVlcbhVXQ8WzK9jmfw6Dy4LCWYCRnC0tJeo8RgxRcKV4NOdD182EYxKvl6YBxt7x4fqShOzmg7OqnSO1vCFIcheRKNjhx3zQ5PpjgYms9Que6SLodUcPEd9FA+Hbs9yPy9w5Q9XFaJ47yikeKJhjVt/TpnpJu5fy9wZc3h8wWHBr+HB5C4v0zsuxMXpmfRR2ZxWN7k65/LkJFrjCUWdMlss7NC0d+9rqyM4en2JJtyBnlKKqKxWkaGv343w/xXC/UL51Eo8yE9qEzbjCMsxO9ATNwWBZZUsUGGWmOg3duO7Pbg76/wCWUOcS8VF4kuBdd+1ZqtdzjuwF5704dx47bKR6ZeklHJEt/TLDXJMbfF/nCmxLiyCV8Y2R/UkV5csOaC5H7DAXuSQTac03s/DzksSIN8osYsWTfIavy3Y+UbwD2zsBDi+RK5Wh7D3T85153bjVXGUoYY7m3L0yZCskJEZRc5xT+b1c2OpgEVhIoxLhZ+fRYH9NUeDop1QRrKz67pJz5RPTADjxkW1SiJQYrz/+t9DssIAo96oTHjC4dMDo1yVIvJGFGjRo1xIjXG9G4pRL7Pb98Ou9GhClQ+Dx5M+JGUrGlaPc+9fyv7a7NiHGMXF3UXC+9ndwGP8Axqlr5Ix7ffQBGSoajjmpm705MYJRKvpuOMj9/H+2seihx2YXyUGOG5XixR73H8/ezT8ekSd8rilI3d/5rVz3KK7/AG1zu7TGKRELKIgrg9xAxofkcJTB1sIKT6XaLJRhwZHHLc/ejP5bVXXW/wBPGPqkH7+77kSvHenSXUEpWXJU7MqaweqMahHv3/CGqO1tXV23XsUfc/p+2o08ThDrnifwo1g5pDr/AB75qT86RIAhGBfGJikxUosQKO2fb9neo3Wh48YmbO9dmg/PjTH+HiDhAGu+faqy/j76ndRL1GAROJxXvmXEvEnLh8ZTstgdkpgd8cYtvd0pv5WjiQxdDJXx7Egi9jH9NcHSko2xIxv0GZX4JTaqNNV2Wqz209tdLJx2ge9WvemPFOPbH3x2L72i6Y3IzRyvlmuV589s+Pw60sIaIA3v9K1SrFmiTvfkpHVwCCoxlfHb5FspL6Tv9St9u3tmtTa4yFnGKekLJ2ZI+bxZ6YkVau+2uun29x6m5qQLSDbwzwjFtTlIWfh9Jjsu/V9InJJPLC8l4QIiEjjm8/19smNzTUMhaHEMIpn856bnRSd7pUaIWzcc3nuHGqJeAfAPiXviZG3qUcrcOTaRjTIE7RuUoq4PAdtW9rpZbQcHckPbERUwSOQnJJJlt7rQ6Rn0hHcV3ojyeVeFiBZx5I13qljjWXC6C6x9eme7KjXF7jPJHX7CehonuEY+klRG3kpmjt7d+6jr5PpvmPI4yZcduUyX6CDL0yxT8ziW3mB7ab3vhEpx+Zy3IBISwlJKsIxI2YnQeFqsay+BdNuz2OG6+os+mVsZJJVEMSl4MEovnVmhzfHpr5hPYtknLPfoueh+Lbe9Lhu7wO3P5ZcU5SVjCdPaWL44pbzji51fTRi8ZxlWbTaZLXpaBv2pOWdJbXwWeztRlDajuT2/mEDnIbWUVkVxkDXdxxP216Prd3cS9mdQ48Ys4Mm5ZnMUbtirVUI/U1dtHH4nfIQ5jM6RsJ4e2/i62/8ACYbkJfJmfNXBBjNCuVhGV8Ws1/nZVda8r1vwWUdyp3cuSy9PCyUoeuVBAZRkcqxXbvr03W/AYm4zlFMjcohRfH6i4SGJ79zwtPoOj+Ec4Q5rcPpm2kinMuYVJ5Z7xc9rrW6nU7oDXfFSNMMbNNxuvM/A/g7tyNyLPs8jcH0zUC6SVEhLL7ZpKfTfBIbjFN3aIyeX0gdrpkChJzj7/iqPTfDYwQxFsosupUSj29QlGcvHvg182uq24bhs1Mpsw9vvjNvj27dtK6s57SIk/SzPNsLVrPpY7m0wqlKliNxiiN968+9/jXzoekkRgSlzYHFVRcmfaWY2WX98uutn4ebe9LcIhKblCiSiitWZKx7+dMRZhTAk23RUXDKPdfYF95axuaTkEzrZFS+o2DpsbECc5IpJPsXf+blT2yvjT2zW7ElVbsQrlXKrFz34yqvanTHReotjIGpFkaLzhjnvTnOmvlGGjF1jtfevzquVl1z7RrxSm38OlGak2l5EaOI2rivNmcNi+XTB0wS5RUvuHZ+6e/3K+9620aJUi4lGjRo1xcRo0aNCEaNGjQhGjRo0IRrDdhGSC3YtXjFZ/a/6631K+KdBuouzIhN7SIFl1dt225/9aJIyXRmk9r4tEtiVt84wOO1OMjsrK/qMr2xXnvrI+L3uzJxYkYiTQjbZxElItob7OfHfTcOn3vlxjOctyZhR+UNd5cgv9h80/ZLf39mMnlKLbG6lE79l/VOq7SZHbUXSc1VLS6+97l87nDjOPD5E+9hysHGfP+2TrpOqdwJvaCwCUXm1Elafp5R8Yv73rrqunlKbwjGMluzb735ZZjKYZIkuz+5t1EpR3rjBZMRmIx5Ri94nmUcfsv210NwgGU5bGa0dqk78e9YqRn2aXDX2T7mtOm2JwHiKZS2MQRlQ4ssrLH3+xpjYZSYrxIj+lJQc1HjILJFCiVbhxpSfUJK4xTkts8Pcjkz6B83+rHalzVjPLUqT8jAmUHTS2mTCnnKyPaziXKNC8v0296Lu8ZvVRIETbu6ajJDCyMgEvBXnBp1nf1E4gZGPow/5jt2zkNZ9A1HlYxYC1V4XiB7BR+xqJeZgZceS7d0PcLqb1WyQjP1sfWQuRbMz6dstlJ5OAXtqfCexHfnLhIluHKYhKdKStO8Si6G8fm7pttLFiKKWekWzjf6Y3E7V279tQz4Lvbe5KUZca4NBFhjjzXlGos4ya74ge2kaA9nh9Oq0NMiJgqryjI3dqO4BCFyiSqcFzHjXaCV2oswjdJfA+klsM+Zy26XlcrWMmEmnuVGhDEXu3Rp8I+GzgktucZbK7luEjGTcZQkKx9PpYGORaZvT3S9CcYvCfOIQtIy5GJ3hClRWu9vi9UDTa66YEibFIfDuofVGSSl9ccLGPeU2SlnH2/V2A76w6Hf3NrcvnGW0kk5nFGPEntrV7aVFPrELx31Z2vhUo8KVmEbwEbiI+opMSD/666/wm7zdyVESVG2RjTEoW6tk9/xGvOq0bCXJjUZJygqH0XxznvctwxFojwVrjzwBLk9sx8BkO9r4P8V2pwsrbgvoOMoLjtVVJPteDtjS/VdHPb3ZTgylyrlFzEjJ9MgbrikrvHbt3NI9JvQGO1uQS/RHchzjOqv12NpZ5qtaKzqZEsHBcqBj2+G2Sb3uM5yJtVQSMZFakOPfuVnvpwNub/mkVaHfj9s4yn7ulNjnuQbxEwwInGR5MSXt2LLHzeqPTdJGIUHbFRqvx5D7azgy1ZXCBDitYtgpX2e+u9GjTKSNGjRoQjRo0aEI0aNGhCNGjRoQjRo0aEI0aNGhCNcbv0vft4u/2rXejQhRN3oj1E2cItLL5s7XOKjgwWov30rv7JyjuBNisUp9KWc5SH6ngOEvu9616DqNnmVdHmlGvYrXTtGPsV/PUy1PiUTqehkzjUphyY8Rwxr/AExKiC/hovXO7HclzItLKMIsssiMTlR+kfVb9r1T+IbckasAykqa8hRlo7XWuOn6eUJO39W2inf0mDjTfK8v9tUe4ugcE5fIUPodrZbYT9OzOQp6DbG6XNSjXvmNfyrdVty3tolt7nFGKsQSXFJUMjJj+v51ntJUkgy25MYdqn4vmTq4q1/7090fRxj6oidykCi7rGMdh9tSA0SuOqW+JXCDxYxwyv0ly9zlY+//AO3rPqelkQjH6nkEHALVjKvpqqx741Tn0ogfpCq8PgvzjWO90z+mhZFUWBfJ74tTv+NUIBF1xpgpCBxjHHrjHjiLLJ3JEBox7Uj76l/EpQnwne6Q2pnGJyioFylR6qjt8gurTOeN+l6jpJThx5cV+pid/wAW4Gi/tf50dP0JFXtZG4isRj2432DBWOxpYVRUAuoXw+Uo7keXagJm19drV8YDHJL0yO7hb16CUQVp/Yvud61z03QQhAgFxjYXmhbr71j+Wt2GK06m9wcbKJ13xKUSTAZL6fS2EnApLs9iv99O7UljCcYmfqVqol2v3x+3v76/4STfJurI4opK7fm/v99abHSkWzyA+1nn8vn9tcYSBdMXNjJJ7u3yjucJcZSKJVmMT04JYWx/d9tfel6Se0VFZAgE5K149WXF1Tfbxpzc2cjGrL7ne++fGtSOK0x4BTJtCxd5KsW/x3PGXvh1rtyUyJ9mv7LrrRrgSo0aNGhCNGjRoQjRo0aEI0aNGhCNGjRoQjRo0aEI0aNGhCNGjRoQjRo0aEI1F/6kk0F4Rs8PbuedGjSuyTNzT/SxHai+WEb++POm9GjQM1w5o0aNGmXEaNGjQhGjRo0IRo0aNCEaNGjQhGjRo0IRo0aNCEaNGjQhGjRo0IRo0aNCEaNGjQhf/9k="/>
          <p:cNvSpPr>
            <a:spLocks noChangeAspect="1" noChangeArrowheads="1"/>
          </p:cNvSpPr>
          <p:nvPr/>
        </p:nvSpPr>
        <p:spPr bwMode="auto">
          <a:xfrm>
            <a:off x="169863" y="-16668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
        <p:nvSpPr>
          <p:cNvPr id="3" name="Content Placeholder 2"/>
          <p:cNvSpPr>
            <a:spLocks noGrp="1"/>
          </p:cNvSpPr>
          <p:nvPr>
            <p:ph idx="1"/>
          </p:nvPr>
        </p:nvSpPr>
        <p:spPr>
          <a:xfrm>
            <a:off x="18519" y="964672"/>
            <a:ext cx="9125481" cy="1736828"/>
          </a:xfrm>
        </p:spPr>
        <p:txBody>
          <a:bodyPr/>
          <a:lstStyle/>
          <a:p>
            <a:r>
              <a:rPr lang="en-US" altLang="en-US" dirty="0">
                <a:latin typeface="Arial Narrow" panose="020B0606020202030204" pitchFamily="34" charset="0"/>
                <a:ea typeface="MS PGothic" panose="020B0600070205080204" pitchFamily="34" charset="-128"/>
                <a:cs typeface="Arial Narrow" panose="020B0606020202030204" pitchFamily="34" charset="0"/>
              </a:rPr>
              <a:t>Measures the extent to which a node lies on the shortest paths between other nodes in the network</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Shortest path involvement</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endParaRPr lang="en-US" altLang="en-US" sz="2400" b="0" dirty="0">
              <a:ea typeface="MS PGothic" panose="020B0600070205080204" pitchFamily="34" charset="-128"/>
            </a:endParaRPr>
          </a:p>
          <a:p>
            <a:endParaRPr lang="en-US" altLang="en-US" sz="2400" b="0" dirty="0">
              <a:ea typeface="MS PGothic" panose="020B0600070205080204" pitchFamily="34" charset="-128"/>
            </a:endParaRPr>
          </a:p>
          <a:p>
            <a:endParaRPr lang="en-US" altLang="en-US" sz="2400" b="0" dirty="0">
              <a:ea typeface="MS PGothic" panose="020B0600070205080204" pitchFamily="34" charset="-128"/>
            </a:endParaRPr>
          </a:p>
        </p:txBody>
      </p:sp>
      <mc:AlternateContent xmlns:mc="http://schemas.openxmlformats.org/markup-compatibility/2006">
        <mc:Choice xmlns:a14="http://schemas.microsoft.com/office/drawing/2010/main" Requires="a14">
          <p:sp>
            <p:nvSpPr>
              <p:cNvPr id="4" name="Content Placeholder 2"/>
              <p:cNvSpPr txBox="1"/>
              <p:nvPr/>
            </p:nvSpPr>
            <p:spPr bwMode="auto">
              <a:xfrm>
                <a:off x="666572" y="2977121"/>
                <a:ext cx="7212651" cy="344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sSub>
                        <m:sSubPr>
                          <m:ctrlPr>
                            <a:rPr lang="en-US" altLang="en-US" sz="2400" b="0" i="1" smtClean="0">
                              <a:latin typeface="Cambria Math" panose="02040503050406030204" pitchFamily="18" charset="0"/>
                              <a:ea typeface="MS PGothic" panose="020B0600070205080204" pitchFamily="34" charset="-128"/>
                            </a:rPr>
                          </m:ctrlPr>
                        </m:sSubPr>
                        <m:e>
                          <m:r>
                            <a:rPr lang="en-US" altLang="en-US" sz="2400" b="0" i="1" smtClean="0">
                              <a:latin typeface="Cambria Math" panose="02040503050406030204" pitchFamily="18" charset="0"/>
                              <a:ea typeface="MS PGothic" panose="020B0600070205080204" pitchFamily="34" charset="-128"/>
                            </a:rPr>
                            <m:t>𝐶</m:t>
                          </m:r>
                        </m:e>
                        <m:sub>
                          <m:r>
                            <a:rPr lang="en-US" altLang="en-US" sz="2400" b="0" i="1" smtClean="0">
                              <a:latin typeface="Cambria Math" panose="02040503050406030204" pitchFamily="18" charset="0"/>
                              <a:ea typeface="MS PGothic" panose="020B0600070205080204" pitchFamily="34" charset="-128"/>
                            </a:rPr>
                            <m:t>𝐵</m:t>
                          </m:r>
                        </m:sub>
                      </m:sSub>
                      <m:d>
                        <m:dPr>
                          <m:ctrlPr>
                            <a:rPr lang="en-US" altLang="en-US" sz="2400" b="0" i="1" smtClean="0">
                              <a:latin typeface="Cambria Math" panose="02040503050406030204" pitchFamily="18" charset="0"/>
                              <a:ea typeface="MS PGothic" panose="020B0600070205080204" pitchFamily="34" charset="-128"/>
                            </a:rPr>
                          </m:ctrlPr>
                        </m:dPr>
                        <m:e>
                          <m:r>
                            <a:rPr lang="en-US" altLang="en-US" sz="2400" b="0" i="1" smtClean="0">
                              <a:latin typeface="Cambria Math" panose="02040503050406030204" pitchFamily="18" charset="0"/>
                              <a:ea typeface="MS PGothic" panose="020B0600070205080204" pitchFamily="34" charset="-128"/>
                            </a:rPr>
                            <m:t>𝑣</m:t>
                          </m:r>
                        </m:e>
                      </m:d>
                      <m:r>
                        <a:rPr lang="en-US" altLang="en-US" sz="2400" b="0" i="1" smtClean="0">
                          <a:latin typeface="Cambria Math" panose="02040503050406030204" pitchFamily="18" charset="0"/>
                          <a:ea typeface="MS PGothic" panose="020B0600070205080204" pitchFamily="34" charset="-128"/>
                        </a:rPr>
                        <m:t>= </m:t>
                      </m:r>
                      <m:nary>
                        <m:naryPr>
                          <m:chr m:val="∑"/>
                          <m:supHide m:val="on"/>
                          <m:ctrlPr>
                            <a:rPr lang="en-US" altLang="en-US" sz="2400" b="0" i="1" dirty="0" smtClean="0">
                              <a:latin typeface="Cambria Math" panose="02040503050406030204" pitchFamily="18" charset="0"/>
                              <a:ea typeface="MS PGothic" panose="020B0600070205080204" pitchFamily="34" charset="-128"/>
                            </a:rPr>
                          </m:ctrlPr>
                        </m:naryPr>
                        <m:sub>
                          <m:r>
                            <m:rPr>
                              <m:brk m:alnAt="7"/>
                            </m:rPr>
                            <a:rPr lang="en-US" altLang="en-US" sz="2400" b="0" i="1" dirty="0" smtClean="0">
                              <a:latin typeface="Cambria Math" panose="02040503050406030204" pitchFamily="18" charset="0"/>
                              <a:ea typeface="MS PGothic" panose="020B0600070205080204" pitchFamily="34" charset="-128"/>
                            </a:rPr>
                            <m:t>𝑠</m:t>
                          </m:r>
                          <m:r>
                            <a:rPr lang="en-US" altLang="en-US" sz="2400" b="0" i="1" dirty="0" smtClean="0">
                              <a:latin typeface="Cambria Math" panose="02040503050406030204" pitchFamily="18" charset="0"/>
                              <a:ea typeface="Cambria Math" panose="02040503050406030204" pitchFamily="18" charset="0"/>
                            </a:rPr>
                            <m:t>≠</m:t>
                          </m:r>
                          <m:r>
                            <a:rPr lang="en-US" altLang="en-US" sz="2400" b="0" i="1" dirty="0" smtClean="0">
                              <a:latin typeface="Cambria Math" panose="02040503050406030204" pitchFamily="18" charset="0"/>
                              <a:ea typeface="MS PGothic" panose="020B0600070205080204" pitchFamily="34" charset="-128"/>
                            </a:rPr>
                            <m:t>𝑣</m:t>
                          </m:r>
                          <m:r>
                            <a:rPr lang="en-US" altLang="en-US" sz="2400" b="0" i="1" dirty="0" smtClean="0">
                              <a:latin typeface="Cambria Math" panose="02040503050406030204" pitchFamily="18" charset="0"/>
                              <a:ea typeface="Cambria Math" panose="02040503050406030204" pitchFamily="18" charset="0"/>
                            </a:rPr>
                            <m:t>≠</m:t>
                          </m:r>
                          <m:r>
                            <a:rPr lang="en-US" altLang="en-US" sz="2400" b="0" i="1" dirty="0" smtClean="0">
                              <a:latin typeface="Cambria Math" panose="02040503050406030204" pitchFamily="18" charset="0"/>
                              <a:ea typeface="MS PGothic" panose="020B0600070205080204" pitchFamily="34" charset="-128"/>
                            </a:rPr>
                            <m:t>𝑡</m:t>
                          </m:r>
                        </m:sub>
                        <m:sup/>
                        <m:e>
                          <m:f>
                            <m:fPr>
                              <m:ctrlPr>
                                <a:rPr lang="en-US" altLang="en-US" sz="2400" b="0" i="1" dirty="0" smtClean="0">
                                  <a:latin typeface="Cambria Math" panose="02040503050406030204" pitchFamily="18" charset="0"/>
                                  <a:ea typeface="MS PGothic" panose="020B0600070205080204" pitchFamily="34" charset="-128"/>
                                </a:rPr>
                              </m:ctrlPr>
                            </m:fPr>
                            <m:num>
                              <m:sSub>
                                <m:sSubPr>
                                  <m:ctrlPr>
                                    <a:rPr lang="en-US" altLang="en-US" sz="2400" b="0" i="1" dirty="0" smtClean="0">
                                      <a:latin typeface="Cambria Math" panose="02040503050406030204" pitchFamily="18" charset="0"/>
                                      <a:ea typeface="MS PGothic" panose="020B0600070205080204" pitchFamily="34" charset="-128"/>
                                    </a:rPr>
                                  </m:ctrlPr>
                                </m:sSubPr>
                                <m:e>
                                  <m:r>
                                    <a:rPr lang="el-GR" altLang="en-US" sz="2400" b="0" i="1" dirty="0" smtClean="0">
                                      <a:latin typeface="Cambria Math" panose="02040503050406030204" pitchFamily="18" charset="0"/>
                                      <a:ea typeface="MS PGothic" panose="020B0600070205080204" pitchFamily="34" charset="-128"/>
                                    </a:rPr>
                                    <m:t>𝜎</m:t>
                                  </m:r>
                                </m:e>
                                <m:sub>
                                  <m:r>
                                    <a:rPr lang="en-US" altLang="en-US" sz="2400" b="0" i="1" dirty="0" smtClean="0">
                                      <a:latin typeface="Cambria Math" panose="02040503050406030204" pitchFamily="18" charset="0"/>
                                      <a:ea typeface="MS PGothic" panose="020B0600070205080204" pitchFamily="34" charset="-128"/>
                                    </a:rPr>
                                    <m:t>𝑠𝑡</m:t>
                                  </m:r>
                                </m:sub>
                              </m:sSub>
                              <m:r>
                                <a:rPr lang="en-US" altLang="en-US" sz="2400" b="0" i="1" dirty="0" smtClean="0">
                                  <a:latin typeface="Cambria Math" panose="02040503050406030204" pitchFamily="18" charset="0"/>
                                  <a:ea typeface="MS PGothic" panose="020B0600070205080204" pitchFamily="34" charset="-128"/>
                                </a:rPr>
                                <m:t>(</m:t>
                              </m:r>
                              <m:r>
                                <a:rPr lang="en-US" altLang="en-US" sz="2400" b="0" i="1" dirty="0" smtClean="0">
                                  <a:latin typeface="Cambria Math" panose="02040503050406030204" pitchFamily="18" charset="0"/>
                                  <a:ea typeface="MS PGothic" panose="020B0600070205080204" pitchFamily="34" charset="-128"/>
                                </a:rPr>
                                <m:t>𝑣</m:t>
                              </m:r>
                              <m:r>
                                <a:rPr lang="en-US" altLang="en-US" sz="2400" b="0" i="1" dirty="0" smtClean="0">
                                  <a:latin typeface="Cambria Math" panose="02040503050406030204" pitchFamily="18" charset="0"/>
                                  <a:ea typeface="MS PGothic" panose="020B0600070205080204" pitchFamily="34" charset="-128"/>
                                </a:rPr>
                                <m:t>)</m:t>
                              </m:r>
                            </m:num>
                            <m:den>
                              <m:sSub>
                                <m:sSubPr>
                                  <m:ctrlPr>
                                    <a:rPr lang="en-US" altLang="en-US" sz="2400" b="0" i="1" dirty="0" smtClean="0">
                                      <a:latin typeface="Cambria Math" panose="02040503050406030204" pitchFamily="18" charset="0"/>
                                      <a:ea typeface="MS PGothic" panose="020B0600070205080204" pitchFamily="34" charset="-128"/>
                                    </a:rPr>
                                  </m:ctrlPr>
                                </m:sSubPr>
                                <m:e>
                                  <m:r>
                                    <a:rPr lang="el-GR" altLang="en-US" sz="2400" b="0" i="1" dirty="0" smtClean="0">
                                      <a:latin typeface="Cambria Math" panose="02040503050406030204" pitchFamily="18" charset="0"/>
                                      <a:ea typeface="MS PGothic" panose="020B0600070205080204" pitchFamily="34" charset="-128"/>
                                    </a:rPr>
                                    <m:t>𝜎</m:t>
                                  </m:r>
                                </m:e>
                                <m:sub>
                                  <m:r>
                                    <a:rPr lang="en-US" altLang="en-US" sz="2400" b="0" i="1" dirty="0" smtClean="0">
                                      <a:latin typeface="Cambria Math" panose="02040503050406030204" pitchFamily="18" charset="0"/>
                                      <a:ea typeface="MS PGothic" panose="020B0600070205080204" pitchFamily="34" charset="-128"/>
                                    </a:rPr>
                                    <m:t>𝑠𝑡</m:t>
                                  </m:r>
                                </m:sub>
                              </m:sSub>
                            </m:den>
                          </m:f>
                        </m:e>
                      </m:nary>
                    </m:oMath>
                  </m:oMathPara>
                </a14:m>
                <a:endParaRPr lang="en-US" altLang="en-US" sz="2400" b="0" dirty="0">
                  <a:ea typeface="MS PGothic" panose="020B0600070205080204" pitchFamily="34" charset="-128"/>
                </a:endParaRPr>
              </a:p>
              <a:p>
                <a:endParaRPr lang="en-US" altLang="en-US" sz="2400" b="0" dirty="0">
                  <a:ea typeface="MS PGothic" panose="020B0600070205080204" pitchFamily="34" charset="-128"/>
                </a:endParaRPr>
              </a:p>
              <a:p>
                <a14:m>
                  <m:oMath xmlns:m="http://schemas.openxmlformats.org/officeDocument/2006/math">
                    <m:sSub>
                      <m:sSubPr>
                        <m:ctrlPr>
                          <a:rPr lang="el-GR" altLang="en-US" sz="2400" b="0" i="1" smtClean="0">
                            <a:latin typeface="Cambria Math" panose="02040503050406030204" pitchFamily="18" charset="0"/>
                            <a:ea typeface="MS PGothic" panose="020B0600070205080204" pitchFamily="34" charset="-128"/>
                          </a:rPr>
                        </m:ctrlPr>
                      </m:sSubPr>
                      <m:e>
                        <m:r>
                          <a:rPr lang="el-GR" altLang="en-US" sz="2400" b="0" i="1" smtClean="0">
                            <a:latin typeface="Cambria Math" panose="02040503050406030204" pitchFamily="18" charset="0"/>
                            <a:ea typeface="MS PGothic" panose="020B0600070205080204" pitchFamily="34" charset="-128"/>
                          </a:rPr>
                          <m:t>𝜎</m:t>
                        </m:r>
                      </m:e>
                      <m:sub>
                        <m:r>
                          <a:rPr lang="en-US" altLang="en-US" sz="2400" b="0" i="1" smtClean="0">
                            <a:latin typeface="Cambria Math" panose="02040503050406030204" pitchFamily="18" charset="0"/>
                            <a:ea typeface="MS PGothic" panose="020B0600070205080204" pitchFamily="34" charset="-128"/>
                          </a:rPr>
                          <m:t>𝑠𝑡</m:t>
                        </m:r>
                      </m:sub>
                    </m:sSub>
                  </m:oMath>
                </a14:m>
                <a:r>
                  <a:rPr lang="en-US" altLang="en-US" sz="2400" b="0" dirty="0">
                    <a:ea typeface="MS PGothic" panose="020B0600070205080204" pitchFamily="34" charset="-128"/>
                  </a:rPr>
                  <a:t> - </a:t>
                </a:r>
                <a:r>
                  <a:rPr lang="en-US" altLang="en-US" sz="2400" b="0" dirty="0">
                    <a:latin typeface="Arial Narrow" panose="020B0606020202030204" pitchFamily="34" charset="0"/>
                    <a:ea typeface="MS PGothic" panose="020B0600070205080204" pitchFamily="34" charset="-128"/>
                    <a:cs typeface="Arial Narrow" panose="020B0606020202030204" pitchFamily="34" charset="0"/>
                  </a:rPr>
                  <a:t>number of paths from</a:t>
                </a:r>
                <a:r>
                  <a:rPr lang="en-US" altLang="en-US" sz="2400" b="0" dirty="0">
                    <a:ea typeface="MS PGothic" panose="020B0600070205080204" pitchFamily="34" charset="-128"/>
                  </a:rPr>
                  <a:t> </a:t>
                </a:r>
                <a14:m>
                  <m:oMath xmlns:m="http://schemas.openxmlformats.org/officeDocument/2006/math">
                    <m:r>
                      <a:rPr lang="en-US" altLang="en-US" sz="2400" b="1" i="1">
                        <a:latin typeface="Cambria Math" panose="02040503050406030204" pitchFamily="18" charset="0"/>
                        <a:ea typeface="MS PGothic" panose="020B0600070205080204" pitchFamily="34" charset="-128"/>
                      </a:rPr>
                      <m:t>𝒔</m:t>
                    </m:r>
                  </m:oMath>
                </a14:m>
                <a:r>
                  <a:rPr lang="en-US" altLang="en-US" sz="2400" b="0" i="1" dirty="0">
                    <a:ea typeface="MS PGothic" panose="020B0600070205080204" pitchFamily="34" charset="-128"/>
                  </a:rPr>
                  <a:t> </a:t>
                </a:r>
                <a:r>
                  <a:rPr lang="en-US" altLang="en-US" sz="2400" b="0" dirty="0">
                    <a:latin typeface="Arial Narrow" panose="020B0606020202030204" pitchFamily="34" charset="0"/>
                    <a:ea typeface="MS PGothic" panose="020B0600070205080204" pitchFamily="34" charset="-128"/>
                    <a:cs typeface="Arial Narrow" panose="020B0606020202030204" pitchFamily="34" charset="0"/>
                  </a:rPr>
                  <a:t>to</a:t>
                </a:r>
                <a:r>
                  <a:rPr lang="en-US" altLang="en-US" sz="2400" b="0" dirty="0">
                    <a:ea typeface="MS PGothic" panose="020B0600070205080204" pitchFamily="34" charset="-128"/>
                  </a:rPr>
                  <a:t> </a:t>
                </a:r>
                <a14:m>
                  <m:oMath xmlns:m="http://schemas.openxmlformats.org/officeDocument/2006/math">
                    <m:r>
                      <a:rPr lang="en-US" altLang="en-US" sz="2400" b="1" i="1">
                        <a:latin typeface="Cambria Math" panose="02040503050406030204" pitchFamily="18" charset="0"/>
                        <a:ea typeface="MS PGothic" panose="020B0600070205080204" pitchFamily="34" charset="-128"/>
                      </a:rPr>
                      <m:t>𝒕</m:t>
                    </m:r>
                  </m:oMath>
                </a14:m>
                <a:endParaRPr lang="en-US" altLang="en-US" sz="2400" i="1" dirty="0">
                  <a:ea typeface="MS PGothic" panose="020B0600070205080204" pitchFamily="34" charset="-128"/>
                </a:endParaRPr>
              </a:p>
              <a:p>
                <a14:m>
                  <m:oMath xmlns:m="http://schemas.openxmlformats.org/officeDocument/2006/math">
                    <m:sSub>
                      <m:sSubPr>
                        <m:ctrlPr>
                          <a:rPr lang="el-GR" altLang="en-US" sz="2400" b="0" i="1" smtClean="0">
                            <a:latin typeface="Cambria Math" panose="02040503050406030204" pitchFamily="18" charset="0"/>
                            <a:ea typeface="MS PGothic" panose="020B0600070205080204" pitchFamily="34" charset="-128"/>
                          </a:rPr>
                        </m:ctrlPr>
                      </m:sSubPr>
                      <m:e>
                        <m:r>
                          <a:rPr lang="el-GR" altLang="en-US" sz="2400" b="0" i="1" smtClean="0">
                            <a:latin typeface="Cambria Math" panose="02040503050406030204" pitchFamily="18" charset="0"/>
                            <a:ea typeface="MS PGothic" panose="020B0600070205080204" pitchFamily="34" charset="-128"/>
                          </a:rPr>
                          <m:t>𝜎</m:t>
                        </m:r>
                      </m:e>
                      <m:sub>
                        <m:r>
                          <a:rPr lang="en-US" altLang="en-US" sz="2400" b="0" i="1" smtClean="0">
                            <a:latin typeface="Cambria Math" panose="02040503050406030204" pitchFamily="18" charset="0"/>
                            <a:ea typeface="MS PGothic" panose="020B0600070205080204" pitchFamily="34" charset="-128"/>
                          </a:rPr>
                          <m:t>𝑠𝑡</m:t>
                        </m:r>
                      </m:sub>
                    </m:sSub>
                    <m:r>
                      <a:rPr lang="en-US" altLang="en-US" sz="2400" b="0" i="1" smtClean="0">
                        <a:latin typeface="Cambria Math" panose="02040503050406030204" pitchFamily="18" charset="0"/>
                        <a:ea typeface="MS PGothic" panose="020B0600070205080204" pitchFamily="34" charset="-128"/>
                      </a:rPr>
                      <m:t>(</m:t>
                    </m:r>
                    <m:r>
                      <a:rPr lang="en-US" altLang="en-US" sz="2400" b="0" i="1" smtClean="0">
                        <a:latin typeface="Cambria Math" panose="02040503050406030204" pitchFamily="18" charset="0"/>
                        <a:ea typeface="MS PGothic" panose="020B0600070205080204" pitchFamily="34" charset="-128"/>
                      </a:rPr>
                      <m:t>𝑣</m:t>
                    </m:r>
                    <m:r>
                      <a:rPr lang="en-US" altLang="en-US" sz="2400" b="0" i="1" smtClean="0">
                        <a:latin typeface="Cambria Math" panose="02040503050406030204" pitchFamily="18" charset="0"/>
                        <a:ea typeface="MS PGothic" panose="020B0600070205080204" pitchFamily="34" charset="-128"/>
                      </a:rPr>
                      <m:t>)</m:t>
                    </m:r>
                  </m:oMath>
                </a14:m>
                <a:r>
                  <a:rPr lang="en-US" altLang="en-US" sz="2400" b="0" dirty="0">
                    <a:ea typeface="MS PGothic" panose="020B0600070205080204" pitchFamily="34" charset="-128"/>
                  </a:rPr>
                  <a:t> - </a:t>
                </a:r>
                <a:r>
                  <a:rPr lang="en-US" altLang="en-US" sz="2400" b="0" dirty="0">
                    <a:latin typeface="Arial Narrow" panose="020B0606020202030204" pitchFamily="34" charset="0"/>
                    <a:ea typeface="MS PGothic" panose="020B0600070205080204" pitchFamily="34" charset="-128"/>
                    <a:cs typeface="Arial Narrow" panose="020B0606020202030204" pitchFamily="34" charset="0"/>
                  </a:rPr>
                  <a:t>number of paths that pass node</a:t>
                </a:r>
                <a:r>
                  <a:rPr lang="en-US" altLang="en-US" sz="2400" b="0" dirty="0">
                    <a:ea typeface="MS PGothic" panose="020B0600070205080204" pitchFamily="34" charset="-128"/>
                  </a:rPr>
                  <a:t> </a:t>
                </a:r>
                <a14:m>
                  <m:oMath xmlns:m="http://schemas.openxmlformats.org/officeDocument/2006/math">
                    <m:r>
                      <a:rPr lang="en-US" altLang="en-US" sz="2400" b="0" i="1">
                        <a:latin typeface="Cambria Math" panose="02040503050406030204" pitchFamily="18" charset="0"/>
                        <a:ea typeface="MS PGothic" panose="020B0600070205080204" pitchFamily="34" charset="-128"/>
                      </a:rPr>
                      <m:t>𝑣</m:t>
                    </m:r>
                  </m:oMath>
                </a14:m>
                <a:endParaRPr lang="en-US" altLang="en-US" sz="2400" b="0" i="1" dirty="0">
                  <a:ea typeface="MS PGothic" panose="020B0600070205080204" pitchFamily="34" charset="-128"/>
                </a:endParaRPr>
              </a:p>
            </p:txBody>
          </p:sp>
        </mc:Choice>
        <mc:Fallback>
          <p:sp>
            <p:nvSpPr>
              <p:cNvPr id="4" name="Content Placeholder 2"/>
              <p:cNvSpPr txBox="1">
                <a:spLocks noRot="1" noChangeAspect="1" noMove="1" noResize="1" noEditPoints="1" noAdjustHandles="1" noChangeArrowheads="1" noChangeShapeType="1" noTextEdit="1"/>
              </p:cNvSpPr>
              <p:nvPr/>
            </p:nvSpPr>
            <p:spPr bwMode="auto">
              <a:xfrm>
                <a:off x="666572" y="2977121"/>
                <a:ext cx="7212651" cy="3442275"/>
              </a:xfrm>
              <a:prstGeom prst="rect">
                <a:avLst/>
              </a:prstGeom>
              <a:blipFill rotWithShape="1">
                <a:blip r:embed="rId1"/>
                <a:stretch>
                  <a:fillRect l="-6" t="-7" r="2" b="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noFill/>
                  </a:rPr>
                  <a:t> </a:t>
                </a:r>
              </a:p>
            </p:txBody>
          </p:sp>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5" descr="Screen Shot 2016-09-18 at 9.57.58 AM.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578100" y="1341438"/>
            <a:ext cx="43053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Title 1"/>
          <p:cNvSpPr>
            <a:spLocks noGrp="1"/>
          </p:cNvSpPr>
          <p:nvPr>
            <p:ph type="title"/>
          </p:nvPr>
        </p:nvSpPr>
        <p:spPr/>
        <p:txBody>
          <a:bodyPr/>
          <a:lstStyle/>
          <a:p>
            <a:r>
              <a:rPr lang="en-US" altLang="en-US">
                <a:ea typeface="MS PGothic" panose="020B0600070205080204" pitchFamily="34" charset="-128"/>
              </a:rPr>
              <a:t>Clustering</a:t>
            </a:r>
            <a:endParaRPr lang="en-US" altLang="en-US">
              <a:ea typeface="MS PGothic" panose="020B0600070205080204" pitchFamily="34" charset="-128"/>
            </a:endParaRPr>
          </a:p>
        </p:txBody>
      </p:sp>
      <p:sp>
        <p:nvSpPr>
          <p:cNvPr id="3" name="Content Placeholder 2"/>
          <p:cNvSpPr>
            <a:spLocks noGrp="1"/>
          </p:cNvSpPr>
          <p:nvPr>
            <p:ph idx="1"/>
          </p:nvPr>
        </p:nvSpPr>
        <p:spPr>
          <a:xfrm>
            <a:off x="14288" y="935038"/>
            <a:ext cx="7631112" cy="5265737"/>
          </a:xfrm>
        </p:spPr>
        <p:txBody>
          <a:bodyPr/>
          <a:lstStyle/>
          <a:p>
            <a:pPr>
              <a:defRPr/>
            </a:pPr>
            <a:r>
              <a:rPr lang="en-US" dirty="0">
                <a:latin typeface="Arial Narrow" panose="020B0606020202030204"/>
                <a:cs typeface="Arial Narrow" panose="020B0606020202030204"/>
              </a:rPr>
              <a:t>1) global clustering coefficient for a graph can be computed </a:t>
            </a:r>
            <a:endParaRPr lang="en-US" dirty="0">
              <a:latin typeface="Arial Narrow" panose="020B0606020202030204"/>
              <a:cs typeface="Arial Narrow" panose="020B0606020202030204"/>
            </a:endParaRPr>
          </a:p>
          <a:p>
            <a:pPr lvl="4">
              <a:buFont typeface="Arial" panose="020B0604020202020204" pitchFamily="34" charset="0"/>
              <a:buChar char="»"/>
              <a:defRPr/>
            </a:pPr>
            <a:endParaRPr lang="en-US" dirty="0">
              <a:latin typeface="Arial Narrow" panose="020B0606020202030204"/>
              <a:cs typeface="Arial Narrow" panose="020B0606020202030204"/>
            </a:endParaRPr>
          </a:p>
          <a:p>
            <a:pPr lvl="2">
              <a:defRPr/>
            </a:pPr>
            <a:r>
              <a:rPr lang="en-US" dirty="0">
                <a:latin typeface="Arial Narrow" panose="020B0606020202030204"/>
                <a:cs typeface="Arial Narrow" panose="020B0606020202030204"/>
              </a:rPr>
              <a:t>A </a:t>
            </a:r>
            <a:r>
              <a:rPr lang="en-US" b="1" i="1" dirty="0">
                <a:latin typeface="Arial Narrow" panose="020B0606020202030204"/>
                <a:cs typeface="Arial Narrow" panose="020B0606020202030204"/>
              </a:rPr>
              <a:t>triangle</a:t>
            </a:r>
            <a:r>
              <a:rPr lang="en-US" dirty="0">
                <a:latin typeface="Arial Narrow" panose="020B0606020202030204"/>
                <a:cs typeface="Arial Narrow" panose="020B0606020202030204"/>
              </a:rPr>
              <a:t> consists of three nodes that are completely connected to each other by three edges (an incomplete triangle will not be counted)</a:t>
            </a:r>
            <a:endParaRPr lang="en-US" dirty="0">
              <a:latin typeface="Arial Narrow" panose="020B0606020202030204"/>
              <a:cs typeface="Arial Narrow" panose="020B0606020202030204"/>
            </a:endParaRPr>
          </a:p>
          <a:p>
            <a:pPr lvl="2">
              <a:defRPr/>
            </a:pPr>
            <a:r>
              <a:rPr lang="en-US" dirty="0">
                <a:latin typeface="Arial Narrow" panose="020B0606020202030204"/>
                <a:cs typeface="Arial Narrow" panose="020B0606020202030204"/>
              </a:rPr>
              <a:t>A </a:t>
            </a:r>
            <a:r>
              <a:rPr lang="en-US" b="1" i="1" dirty="0">
                <a:latin typeface="Arial Narrow" panose="020B0606020202030204"/>
                <a:cs typeface="Arial Narrow" panose="020B0606020202030204"/>
              </a:rPr>
              <a:t>triple</a:t>
            </a:r>
            <a:r>
              <a:rPr lang="en-US" dirty="0">
                <a:latin typeface="Arial Narrow" panose="020B0606020202030204"/>
                <a:cs typeface="Arial Narrow" panose="020B0606020202030204"/>
              </a:rPr>
              <a:t> represents three nodes </a:t>
            </a:r>
            <a:r>
              <a:rPr lang="en-US" i="1" dirty="0" err="1">
                <a:latin typeface="Times New Roman" panose="02020603050405020304"/>
                <a:cs typeface="Times New Roman" panose="02020603050405020304"/>
              </a:rPr>
              <a:t>i</a:t>
            </a:r>
            <a:r>
              <a:rPr lang="en-US" dirty="0">
                <a:latin typeface="Arial Narrow" panose="020B0606020202030204"/>
                <a:cs typeface="Arial Narrow" panose="020B0606020202030204"/>
              </a:rPr>
              <a:t>, </a:t>
            </a:r>
            <a:r>
              <a:rPr lang="en-US" i="1" dirty="0">
                <a:latin typeface="Times New Roman" panose="02020603050405020304"/>
                <a:cs typeface="Times New Roman" panose="02020603050405020304"/>
              </a:rPr>
              <a:t>j</a:t>
            </a:r>
            <a:r>
              <a:rPr lang="en-US" dirty="0">
                <a:latin typeface="Arial Narrow" panose="020B0606020202030204"/>
                <a:cs typeface="Arial Narrow" panose="020B0606020202030204"/>
              </a:rPr>
              <a:t> and </a:t>
            </a:r>
            <a:r>
              <a:rPr lang="en-US" i="1" dirty="0">
                <a:latin typeface="Times New Roman" panose="02020603050405020304"/>
                <a:cs typeface="Times New Roman" panose="02020603050405020304"/>
              </a:rPr>
              <a:t>k</a:t>
            </a:r>
            <a:r>
              <a:rPr lang="en-US" dirty="0">
                <a:latin typeface="Arial Narrow" panose="020B0606020202030204"/>
                <a:cs typeface="Arial Narrow" panose="020B0606020202030204"/>
              </a:rPr>
              <a:t> where </a:t>
            </a:r>
            <a:r>
              <a:rPr lang="en-US" i="1" dirty="0" err="1">
                <a:latin typeface="Times New Roman" panose="02020603050405020304"/>
                <a:cs typeface="Times New Roman" panose="02020603050405020304"/>
              </a:rPr>
              <a:t>i</a:t>
            </a:r>
            <a:r>
              <a:rPr lang="en-US" i="1" dirty="0">
                <a:latin typeface="Times New Roman" panose="02020603050405020304"/>
                <a:cs typeface="Times New Roman" panose="02020603050405020304"/>
              </a:rPr>
              <a:t> </a:t>
            </a:r>
            <a:r>
              <a:rPr lang="en-US" dirty="0">
                <a:latin typeface="Arial Narrow" panose="020B0606020202030204"/>
                <a:cs typeface="Arial Narrow" panose="020B0606020202030204"/>
              </a:rPr>
              <a:t>is connect to  </a:t>
            </a:r>
            <a:r>
              <a:rPr lang="en-US" i="1" dirty="0">
                <a:latin typeface="Times New Roman" panose="02020603050405020304"/>
                <a:cs typeface="Times New Roman" panose="02020603050405020304"/>
              </a:rPr>
              <a:t>j</a:t>
            </a:r>
            <a:r>
              <a:rPr lang="en-US" dirty="0">
                <a:latin typeface="Arial Narrow" panose="020B0606020202030204"/>
                <a:cs typeface="Arial Narrow" panose="020B0606020202030204"/>
              </a:rPr>
              <a:t> and  </a:t>
            </a:r>
            <a:r>
              <a:rPr lang="en-US" i="1" dirty="0">
                <a:latin typeface="Times New Roman" panose="02020603050405020304"/>
                <a:cs typeface="Times New Roman" panose="02020603050405020304"/>
              </a:rPr>
              <a:t>j </a:t>
            </a:r>
            <a:r>
              <a:rPr lang="en-US" dirty="0">
                <a:latin typeface="Arial Narrow" panose="020B0606020202030204"/>
                <a:cs typeface="Arial Narrow" panose="020B0606020202030204"/>
              </a:rPr>
              <a:t>is connect to </a:t>
            </a:r>
            <a:r>
              <a:rPr lang="en-US" i="1" dirty="0">
                <a:latin typeface="Times New Roman" panose="02020603050405020304"/>
                <a:cs typeface="Times New Roman" panose="02020603050405020304"/>
              </a:rPr>
              <a:t>k</a:t>
            </a:r>
            <a:endParaRPr lang="en-US" i="1" dirty="0">
              <a:latin typeface="Times New Roman" panose="02020603050405020304"/>
              <a:cs typeface="Times New Roman" panose="02020603050405020304"/>
            </a:endParaRPr>
          </a:p>
          <a:p>
            <a:pPr lvl="2">
              <a:defRPr/>
            </a:pPr>
            <a:r>
              <a:rPr lang="en-US" dirty="0">
                <a:latin typeface="Arial Narrow" panose="020B0606020202030204"/>
                <a:cs typeface="Arial Narrow" panose="020B0606020202030204"/>
              </a:rPr>
              <a:t>Factor 3 appears in the numerator due to symmetry, because counting from the perspective of each node of the complete triangle, a triangle is counted three times</a:t>
            </a:r>
            <a:endParaRPr lang="en-US" dirty="0">
              <a:latin typeface="Arial Narrow" panose="020B0606020202030204"/>
              <a:cs typeface="Arial Narrow" panose="020B0606020202030204"/>
            </a:endParaRPr>
          </a:p>
          <a:p>
            <a:pPr>
              <a:defRPr/>
            </a:pPr>
            <a:r>
              <a:rPr lang="en-US" dirty="0">
                <a:latin typeface="Arial Narrow" panose="020B0606020202030204"/>
                <a:cs typeface="Arial Narrow" panose="020B0606020202030204"/>
              </a:rPr>
              <a:t>2) Compute local clustering coefficient for each    node</a:t>
            </a:r>
            <a:endParaRPr lang="en-US" dirty="0">
              <a:latin typeface="Arial Narrow" panose="020B0606020202030204"/>
              <a:cs typeface="Arial Narrow" panose="020B0606020202030204"/>
            </a:endParaRPr>
          </a:p>
          <a:p>
            <a:pPr marL="914400" lvl="2" indent="0">
              <a:buFont typeface="Wingdings" panose="05000000000000000000" pitchFamily="2" charset="2"/>
              <a:buNone/>
              <a:defRPr/>
            </a:pPr>
            <a:endParaRPr lang="en-US" dirty="0">
              <a:latin typeface="Arial Narrow" panose="020B0606020202030204"/>
              <a:cs typeface="Arial Narrow" panose="020B0606020202030204"/>
            </a:endParaRPr>
          </a:p>
          <a:p>
            <a:pPr marL="0" indent="0">
              <a:buFont typeface="Wingdings" panose="05000000000000000000" pitchFamily="2" charset="2"/>
              <a:buNone/>
              <a:defRPr/>
            </a:pPr>
            <a:r>
              <a:rPr lang="en-US" dirty="0">
                <a:latin typeface="Arial Narrow" panose="020B0606020202030204"/>
                <a:cs typeface="Arial Narrow" panose="020B0606020202030204"/>
              </a:rPr>
              <a:t>     and then average across all nodes</a:t>
            </a:r>
            <a:endParaRPr lang="en-US" dirty="0">
              <a:latin typeface="Arial Narrow" panose="020B0606020202030204"/>
              <a:cs typeface="Arial Narrow" panose="020B0606020202030204"/>
            </a:endParaRPr>
          </a:p>
        </p:txBody>
      </p:sp>
      <p:sp>
        <p:nvSpPr>
          <p:cNvPr id="4" name="Slide Number Placeholder 3"/>
          <p:cNvSpPr>
            <a:spLocks noGrp="1"/>
          </p:cNvSpPr>
          <p:nvPr>
            <p:ph type="sldNum" sz="quarter" idx="12"/>
          </p:nvPr>
        </p:nvSpPr>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846E40F5-15F0-DB4F-8046-267C9CD31A90}" type="slidenum">
              <a:rPr lang="en-US" altLang="en-US" sz="1200"/>
            </a:fld>
            <a:endParaRPr lang="en-US" altLang="en-US" sz="1200"/>
          </a:p>
        </p:txBody>
      </p:sp>
      <p:pic>
        <p:nvPicPr>
          <p:cNvPr id="5734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08900" y="965200"/>
            <a:ext cx="1397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7350" name="Object 4"/>
          <p:cNvGraphicFramePr>
            <a:graphicFrameLocks noChangeAspect="1"/>
          </p:cNvGraphicFramePr>
          <p:nvPr/>
        </p:nvGraphicFramePr>
        <p:xfrm>
          <a:off x="60325" y="5532438"/>
          <a:ext cx="5207000" cy="762000"/>
        </p:xfrm>
        <a:graphic>
          <a:graphicData uri="http://schemas.openxmlformats.org/presentationml/2006/ole">
            <mc:AlternateContent xmlns:mc="http://schemas.openxmlformats.org/markup-compatibility/2006">
              <mc:Choice xmlns:v="urn:schemas-microsoft-com:vml" Requires="v">
                <p:oleObj spid="_x0000_s1121" name="Equation" r:id="rId3" imgW="2597150" imgH="374650" progId="Equation.3">
                  <p:embed/>
                </p:oleObj>
              </mc:Choice>
              <mc:Fallback>
                <p:oleObj name="Equation" r:id="rId3" imgW="2597150" imgH="37465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25" y="5532438"/>
                        <a:ext cx="5207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351" name="TextBox 4"/>
          <p:cNvSpPr txBox="1">
            <a:spLocks noChangeArrowheads="1"/>
          </p:cNvSpPr>
          <p:nvPr/>
        </p:nvSpPr>
        <p:spPr bwMode="auto">
          <a:xfrm>
            <a:off x="5497513" y="5429250"/>
            <a:ext cx="2654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r>
              <a:rPr lang="en-US" altLang="en-US" sz="2000" i="1">
                <a:latin typeface="Times New Roman" panose="02020603050405020304" pitchFamily="1" charset="0"/>
              </a:rPr>
              <a:t>N</a:t>
            </a:r>
            <a:r>
              <a:rPr lang="en-US" altLang="en-US" sz="2000" i="1" baseline="-25000">
                <a:latin typeface="Times New Roman" panose="02020603050405020304" pitchFamily="1" charset="0"/>
              </a:rPr>
              <a:t>v</a:t>
            </a:r>
            <a:r>
              <a:rPr lang="en-US" altLang="en-US" sz="2000">
                <a:latin typeface="Arial Narrow" panose="020B0606020202030204" pitchFamily="34" charset="0"/>
              </a:rPr>
              <a:t> – number of links between neighbors of </a:t>
            </a:r>
            <a:r>
              <a:rPr lang="en-US" altLang="en-US" sz="2000" i="1">
                <a:latin typeface="Times New Roman" panose="02020603050405020304" pitchFamily="1" charset="0"/>
              </a:rPr>
              <a:t>v</a:t>
            </a:r>
            <a:endParaRPr lang="en-US" altLang="en-US" sz="2000" i="1">
              <a:latin typeface="Times New Roman" panose="02020603050405020304" pitchFamily="1" charset="0"/>
            </a:endParaRPr>
          </a:p>
          <a:p>
            <a:pPr eaLnBrk="1" hangingPunct="1"/>
            <a:r>
              <a:rPr lang="en-US" altLang="en-US" sz="2000" i="1">
                <a:latin typeface="Times New Roman" panose="02020603050405020304" pitchFamily="1" charset="0"/>
              </a:rPr>
              <a:t>k</a:t>
            </a:r>
            <a:r>
              <a:rPr lang="en-US" altLang="en-US" sz="2000" i="1" baseline="-25000">
                <a:latin typeface="Times New Roman" panose="02020603050405020304" pitchFamily="1" charset="0"/>
              </a:rPr>
              <a:t>v</a:t>
            </a:r>
            <a:r>
              <a:rPr lang="en-US" altLang="en-US" sz="2000">
                <a:latin typeface="Arial Narrow" panose="020B0606020202030204" pitchFamily="34" charset="0"/>
              </a:rPr>
              <a:t> – number of links attached to node </a:t>
            </a:r>
            <a:r>
              <a:rPr lang="en-US" altLang="en-US" sz="2000" i="1">
                <a:latin typeface="Times New Roman" panose="02020603050405020304" pitchFamily="1" charset="0"/>
              </a:rPr>
              <a:t>v</a:t>
            </a:r>
            <a:endParaRPr lang="en-US" altLang="en-US" sz="2000" i="1">
              <a:latin typeface="Times New Roman" panose="02020603050405020304" pitchFamily="1"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srcRect l="4961" r="4055" b="4385"/>
          <a:stretch>
            <a:fillRect/>
          </a:stretch>
        </p:blipFill>
        <p:spPr>
          <a:xfrm>
            <a:off x="5204609" y="3852556"/>
            <a:ext cx="3940358" cy="3017520"/>
          </a:xfrm>
          <a:prstGeom prst="rect">
            <a:avLst/>
          </a:prstGeom>
        </p:spPr>
      </p:pic>
      <p:pic>
        <p:nvPicPr>
          <p:cNvPr id="35846" name="Picture 10" descr="Erdos-Renyi random graph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0100" y="968374"/>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Title 1"/>
          <p:cNvSpPr>
            <a:spLocks noGrp="1"/>
          </p:cNvSpPr>
          <p:nvPr>
            <p:ph type="title"/>
          </p:nvPr>
        </p:nvSpPr>
        <p:spPr/>
        <p:txBody>
          <a:bodyPr/>
          <a:lstStyle/>
          <a:p>
            <a:r>
              <a:rPr lang="en-US" altLang="en-US">
                <a:ea typeface="MS PGothic" panose="020B0600070205080204" pitchFamily="34" charset="-128"/>
              </a:rPr>
              <a:t>Overview</a:t>
            </a:r>
            <a:endParaRPr lang="en-US" altLang="en-US">
              <a:ea typeface="MS PGothic" panose="020B0600070205080204" pitchFamily="34" charset="-128"/>
            </a:endParaRPr>
          </a:p>
        </p:txBody>
      </p:sp>
      <p:sp>
        <p:nvSpPr>
          <p:cNvPr id="35843" name="Content Placeholder 2"/>
          <p:cNvSpPr>
            <a:spLocks noGrp="1"/>
          </p:cNvSpPr>
          <p:nvPr>
            <p:ph idx="1"/>
          </p:nvPr>
        </p:nvSpPr>
        <p:spPr>
          <a:xfrm>
            <a:off x="18520" y="922336"/>
            <a:ext cx="9109080" cy="5265737"/>
          </a:xfrm>
        </p:spPr>
        <p:txBody>
          <a:bodyPr/>
          <a:lstStyle/>
          <a:p>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Graph theory vs. Network science</a:t>
            </a:r>
            <a:endPar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Mathematical definitions </a:t>
            </a:r>
            <a:endPar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Network science examples</a:t>
            </a:r>
            <a:endPar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Node-level metrics</a:t>
            </a:r>
            <a:endParaRPr lang="en-US" altLang="en-US" b="0"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Applications </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Phase transitions in n-</a:t>
            </a:r>
            <a:r>
              <a:rPr lang="en-US" altLang="en-US" dirty="0" err="1">
                <a:latin typeface="Arial Narrow" panose="020B0606020202030204" pitchFamily="34" charset="0"/>
                <a:ea typeface="MS PGothic" panose="020B0600070205080204" pitchFamily="34" charset="-128"/>
                <a:cs typeface="Arial Narrow" panose="020B0606020202030204" pitchFamily="34" charset="0"/>
              </a:rPr>
              <a:t>octyltrimethylammonium</a:t>
            </a:r>
            <a:r>
              <a:rPr lang="en-US" altLang="en-US" dirty="0">
                <a:latin typeface="Arial Narrow" panose="020B0606020202030204" pitchFamily="34" charset="0"/>
                <a:ea typeface="MS PGothic" panose="020B0600070205080204" pitchFamily="34" charset="-128"/>
                <a:cs typeface="Arial Narrow" panose="020B0606020202030204" pitchFamily="34" charset="0"/>
              </a:rPr>
              <a:t>                                          bromide (OTAB) in water</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Multifractal network analysis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Mathematical definitions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Algorithms for multifractal                                                                         network analysis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Distance between graphs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Applications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p:txBody>
      </p:sp>
      <p:sp>
        <p:nvSpPr>
          <p:cNvPr id="358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EEF16096-20BE-A343-B6B1-B6DF5B78CAC5}" type="slidenum">
              <a:rPr lang="en-US" altLang="en-US" sz="1200"/>
            </a:fld>
            <a:endParaRPr lang="en-US" altLang="en-US" sz="1200"/>
          </a:p>
        </p:txBody>
      </p:sp>
      <p:sp>
        <p:nvSpPr>
          <p:cNvPr id="35845" name="AutoShape 7" descr="data:image/jpeg;base64,/9j/4AAQSkZJRgABAQAAAQABAAD/2wCEAAkGBhISEBUTExIWFRQWGBgaGBgYFBkYGBkbGx4ZGBgZFhwYGyceGRojGhYaHy8hIycpLCwsGCExNTAqNScrLCoBCQoKDgwOGg8PGiwkHyIyKjQvKi81LC4sLCoqLCovLCwsKjAtKjItNCwsLCw0LCwsLCwsKi0vLCovKiwsLCwsLf/AABEIAMIBAwMBIgACEQEDEQH/xAAbAAADAQEBAQEAAAAAAAAAAAAABAUDAgYBB//EADkQAQACAQMDAgUCBAUEAwADAAECESEAAxIEMUEiUQUTMmFxQoEjkaHBFFJisfAGcuHxFYLRM1Nj/8QAGQEAAwEBAQAAAAAAAAAAAAAAAAIDBAEF/8QAMREAAQMCBAMIAgICAwAAAAAAAQACEQMhEjFB8FFxgQQTImGRobHB0eEy8RQjM0NS/9oADAMBAAIRAxEAPwD9x0aNGhCNGjRoQjRo0aEI0aNGhCNGjRoQjRo1zuSozf7Cv9NCF1qX1/xT5b3kPtKOHxiVUZ93T0d1rFKd/F+f66lO5JJhzhJxAmS4q12lyRPfyZrQ3xZJ2Rqsuh+JO4EvVdyCJxWlW2TcYlBRd/2s7HUco2Vf2bPt6qz+2p230AFMzge1QjlFZcQuV8sZM+HRH4gFcbYMFHkt0keKrRK2sNZ+2nAxBUdhd/FO9J1/OvRIyjYgJh7lpY5qtN6k7Mnahylh4Klsmwvyv3aj7PfTcet9RHCoYv8Am/8AP76Q+HMpHC9sk3o0sdWS5cEeP9fcP9r13sdSTtMmP596/qaEkLbRpL/FSjJ5lC+mm/tTj6l8Z858a76jqqwZatClj93P2cVnS4gu4SmtGs9qa3cUrstZ++HWmmSo0aNGhCNGjRoQjRo0aEI0aNGhCNGjRoQjRo0aEI0aNGhCNGjRoQjRo0aEI0aNT/iHWFMViHvePw1kfZP5jWgJmtLjATe7vke6fv8A1/priO5cbvF4zWLx2/46l7k9vd2+O9Ek/qpeBSkVQFj6e/8AbSPw74ysp7Zty+XCPpZHpQ8C/XbizPZ9zU3vwuwlWFAkGMwqe4RluO5CcvmQPp5WecsfJSo3/fSfV/EuJGE5IsvS91zdFBkCsZKvJlX+bt7U5O1AjuziuWUiXeRXYvCh9nS211hvbUXsblxSWOdRlUrZehGP1R81fvqzTJAKs2hrorex1SkJfahv2FcOWwvWMNmHzIL34tR/SNlVHw8a7exX3l7Upy6ZgRdtixjt+mEcxKkByrNL/wDfHjXyHxKP+KiyWLNSMMKowOQnliOC8+c6z9pkEtHFdFEwY8038Z63jtzk2x/HiR9Lj0t9m++2Vl0dN8VHf/w/Bojws8EfuZrs3dZ1z1HTMI7rjdWNxiQuv0ypX6qK7++kvhvWzntz+ZKfGEmILTMr0/VUkB897O9ZZommDOX2lbh7ouOn35Lb4bOW07kYMpfxJstySFlekMPJ74+x37aqnVcYquIAe3KS5LcBZl7/AFai9b1nHbKmFTlylEGkeMltiHq83+nHjU7d+Kx3dtlHlDah8ujlU5vL1UVeSdv/AGAd7Oim7vIAho91SnQNTxL1zvu9Dx9UY3xuKlMsPcuLnx29zTG1OMVQL5Aye6YDLXj9jtqH/wBOddzgSY8Yl8bsKSzu5KId/evbT0d35YMpLcriVEaj73/21/X76nVdDrcYWZ4wuczgm+m6+57tSXiZjwfq8ucuKxpnp9ydfSquSUo2D+PbUzc6yoZttmqlRJKsYyzYgY/bR0p8tZCcVARLc4jlVt847PfU31n42w2QUpE3AVv55dFv/unvrTUrbmRVqPP1LV3Xb0j29RXtR99Lbu/unTcdvfi7i43NwONd/wBPj2Xue+tAfeFwU5MSr2jSXwjfZbUeW5DcnHE5QbjyO9ad06RwwmEaNGjQlRo0aNCEaNGjQhGjRo0IRo0aNCEaNZ7u7X4857HvrHf6jha9vPd7f+NKXAZoXG7vzNwj6eI2pLNNgMaXv58141tv7yRE7YuzId82lf7/AG1lL1A3LvXfiN/es+3trHqt7HYbQzVX2tx9v6d9cx5QnkGFv/jQq3FSlfijPft21H6j4pyEJVFEXlgXtPIsc480+HNfd+4SOHpe1833x9QxZK17t5rUWfUsWSR2jc43u7fAtMBbJqZFBbtPHurULmkAarR2ZjHiRffsmt7c4T+Z8ljuUwKJTjI/zRjFpu6cD57JcvruuZRp5EoyiipcSVxRjLixojnycr8mttv4vDdIx3IQeMq7wmEfqEntnYjQt+LrSU5wmxlaAhxMsZMcRGcvTI4le9FHc09UY2X3+F6VNkHxC/qt05btFw9Vw4scSjn5fjiS41yv9FeHWsOsdyHzGExjuHply4yN2MYvKyvlksuK/rcKHWUy3GUT5kQZSsWIgzgRqLkHHg7Xeu9/fw8ac8mhDNcpR5NvGW3C/FvZKrOaw0t5K5pRnviqkviSLt8u8aeUuS7qhEl2cpL8xcffjoeu+Zu8reHE9MhjxGfyyEnN1JQ409zt2idb1s9tWKScBIhWV5XRYzsj3tb7+Na7O+7fyokoMZR5bvbj3k+oyyox+TWqj2epUiYgz7fGXVccxobYL0sPjJum5a8eEZFZpl6oeMvNij+PAupXWfE5xlEgr9AREZ2YjHjL/RKBi+3jlqbtzn802ycoxiixiLKUVuLE7dkPAUOtOj6hd93Ig+pphtig28pSqzgBb7vetaWUO5pteTM3iOg65T11UhRaCbW4J74a8Istx5rwSES4Ni+VyfMjjNKYzmtuLZzeZy4LzwAx5EvEorKV4e6eHUmcozlGEPUbe4SWcgMqRjmqclVjwvZM+p6mTKBGUE3A4vJ7mHkoVx7eex3bvDVc7+RPHXIDKylUaXOxCx3/AHyXoen3JccLch9J4bowuOV0WhgcXav1/Xsdvb9OblHklVip1StU12vONK7W4zkwjuHGD6ZDE73/AJc++Lax5xp/f5Rja8TtCn6iOZcojzqsd+Q1dmsgJLDRkc815obDsBumCBOPCQvOTN+rv3uP+lnnsfv2Oen6yrmRJkQYsZWAYDKFybPPg86zluxE3F5XA4xJQIvZX1D8s9QZzf3a11udZGG9t7Xy5SZxJzk2Rwe/n1B2xgNaaYP/AB07xmbb1WljCBhz3dc/C3em+vba40mJVK231SbDDaVcnF51aNyREYjOQn6iLEa+qMXvd+P/ADF6Df2o38vZhMZkeRu3yl2VG+MCXntk73mv8K+Mbe8yjDcJsGVyhFAy1G5COLtwfjV/8V7W4nDLd1ysHSXYbDfFVOlkBkjG80Fe2X73pnXndv4fDa6iUv8AETZ7v0wmtWXkrN9y/bxr0EZHb20HDMNdKy1GgGQV1o0aNCkjRo0aEI0aNGhCNGjRoQjRo1nuvil/H/sf/WhCV6uBK6nx8Kd/37l6xd+QxA5B5PHhUfz+M676qDLErozi4tnjHc+zjU5nt80juRN0i0cx9rasuvvrLUkOhoXYJyTMOokhFq1QusxplYZs9IZ99c7G4ljikcuG/qjlyGP6fjSMJbnzAs7nim0pSL7/AMr9s616zr4wj/EY7d9v4ha/Yptt/rrtEPeZGnuuETmpfx3qZRjKU2Uojx4xHkP+nCJntIz+5Sp8Y6ZhGPzBYgEqTcDtUpSjYZzWM3Rp3/5I5saJoHI9PKN+kkQV9LdFJ3Ps6mdZ0c6ZQkkhMoxjAHlU+PIS/wAGe2vSwtc3u6m/a3NbaQaAJOsyMj5GJy81t8c2WcY7kDaYtSZtwldjh242tPfv2rUSZJeAykEsl8Z1aLAii15O/bJd64j1pyWcIMZlcbiwVxcZ54UyHthPA4z3Zmai/LcnKUecbCmM32p837edZe1UYhpF9IiSPPivVotIbGm/fkvsupkw4Vyq0oqMvU3Y5zb/AF1O6hduX00dz3Ml+PUtedazPS0vKRdHLJftLFLTZnwfZQjJJJJA94+9Hpw/+jUcNIuAJB8iL+YtM+shbW6rqPUM4SgIAL3vsxPSL3+3fv47fdjrKG1piQTk2w5Ch38CeO73ulCd+x2PLjDgLx/ztroxnN/8/qa9SjVbSMRIPDQcOiUslU9/d8+rkxDDQtjXqLYghf8Ap+2NOi6j5ZJlApiVC6MSuFo+O+cNljjUj5qteT+r5v8A540105J9MfVkwUnJKwNF57+/5y1YBjXPN54SY5TbrCXACMJV+fxKXywnJl3UlIYrhi8cEaI98d1qV1pnbIsofMIspRV9MSPIFGsA1ReO3ZXSHRcXjDjGJnlJU8gEViysasoum3Bpjb2ysROz2olylxxMl+qo9ve8uNeQA18mYjPifx+FkqADyhbbnxRiynxrMeJ3zI9LOj6iJyrB5P8AK0/h4qSR3N/0kfO3t9yPqcVWeIr2PvrDp/h/LchyAYhEIp3P8xIRaj3Ky3qpv78UhbYZu22x9u8kz++sVR5cQxpz1usL6oHhYF3CUduWZ80OTOTmxuSoV3RCqzjOovW/EYz3JbZPhFGo8a5Rc5spZXdUXyfuOfXS3FlKTi/SRnHkGRvljkAZ7+sq9a/C45/7D/8Ak3IbQ5splS2OM+1Y8+rRpNoiah+Jk6391ejTwt7xxuuNz4Xum6MXY3dk9REYmEO0PqjI/t+Nex2pEDlIjHk9uMYySrLAtcUGpG1u7pOTFWXIzICKY+juyfu2/jtrKPVS4+rElGfrGXH6YkfZZOfw+CtP2jtReBOQ4a76KVYuqwDFlc6PqAhihMAVdg3QxOx9v3NcbEt7uMLuNcp3F5d5FXcuPYwfzvUz5UBlKlvD/Elxa9XpungXbnPEutZ9L8T+b8qW3KcyOaiWeRlJfIPa8rn2ZEhosoloGS9Y7zYDySryZ/OKrN49tbbUlC+/4r+mpPSb8TlKXCKSPmK8vPH3oqqy3jsaY2utkyvPF7XCQv8ASn7NnnGnDSsppm6o6NcwlZ2T8661xTRo0aNCEaNGjQhczusf10htb7yxImOApEq3N3392u3nTMuoimcZSlps9v2z+NT+o3oSWLOUeAS/S+lxd1/e8370js07eC2h1EkiAc6zG2NfePaz7mp3U8oykxedWUx+ZOMkKCQMqqQt3h8XeletZF2bW9SXGTCKNFTjKRlrHZPvqf0nV9P8yUNvdqVPLbJ7MXbf/wCz0tSSv08s+DOq0gMcFaWNa0zK6/8An5RZR3H5XG/X8s4rdNlGDJ3G2JlvSPW/EdznNJDGUJVKM5N3XEOJJ+r9LT6nTHW/GX07qbbEhjm7f0oCpuRjKMi/erc9w0j13WylKp7dKUEx4MK/TLbeEsSxUcNebNaSO6bIZM55e0CbLjXUq0AeE8d6cypx1Jyim4jH6oBEhNl4IqO0JhARkdu4t9H8YNyJtz5Q3YkQJsuSZ9cqY4RzT2p/OXVbPT8fS7cwTk1tyKrscSHo7HqfxnLNntOYQlTRxpxHsAO4coyx4lZxe5Zqfaa7HtwmW8CeKtQ7M4Oxjf46SqPxHpJlfMkUcostuJDl2lRcAcX3W8Z8Mx3leEkofrxZQyr09xTvTWL0vufEtyMHbGzbn6jiThWAuQ97vAxqvLrbqN3+GPKMFG2McNds+zj27efEsILYcM+frn+V6VOo4DxDqIjf6WDhPVjDXH82VQ9/P3184SDuXfZllc36fDjzrvqNvjEmSk039PtnJxy+UscffW0ZykrGQyURiAU+2D84w3rA0OxWHlrHxqtmO0nJKb+3WULyVm/2zh0sxoDHv9stePFGndyMH1R5MST3rLeWvHfH99c9VI549RHGO1tFd/a/f6j8m1pdSf4TJvneIGXuotqY9EvGMbPqqm6o/HFTP7n/AIIzftbfgrNNU4qzsB20/wBNtgI4p7Wtj2EzgQNMvww9UgKq7kd68ZTumbPP4qj6p08sp/JnqD8rvfMB8SXluMiu9saynbsU+xju14050fWMMMxae9gv7hg8n3z3rS8oxIgKS7Xf7cZL4z7Zx76wh2pmomC8XjNEL/YxnWPxFpDrj7tl9Zc9VNwbUGEhX+i+LcLm8iOcBaVR2Xu+gt9+2NNdJ1SwVn8uF2BL1o+PQHHvgiecONQnelD0gSD2bjbiyMooZe4DjWnRdWk7kBxlaN0eyfpEDvJ899KytRpzhmePLIbKg/s8tJj04K/8N+DRjNWwtfXLmxM+HHPyOT7YvW+1ukWtqBio+qeaLuRYo/fH9tK7vX7c6skF9xJRX6WpZ+92ms9zoJTmOzubdCLGCMhqhlIA71i6a7PkpmpVM1nQD55/KyFznH/Z+lU3+MiM2cZRqivUfan0xl2v99ZR66EjjxZqLGEJTW4tji41a3nzj7pS2armsuPqIiTSJhVlREtuwCkPLevT7MeK8UOMqDdlT3ckU5ZVs8XdNGr4S62fPJI1zBnK36vrJ1X+HmRlFP4gRDxxu7vx6u1lGvuzt7+5H6ScY5YmQQE4xGL79/NXfjbpureMRSNGCHau3KaZk4bLrtedcx6uc5kn5iRA4xPR4F5ybe1UGa8hp+5MypufGSe6WMUvcjKQPojKHJQXEIQxBOIEordn20z13xB2px29sjylBks9xx7VhkguCjualQnx4rwZvKR6XgVm07Yy3JZfbzpqHS9MvOZFnZ62UCayrBV9va6q9WpNDf5XQHsnxeivdL1G5Kio4PVcrRxj04983409qF0fWbf14NvkxjFkqSGRJBa8LZdhi71a2ZDETt/z21I52Wao0grvRo0a4po1zuToX2+9a61h1RHjkt8fT/TljQjmp/UbHMlygxziUUGX3WN1WMulI9JI2iG3JlGKuV3M58oZP+4dM9TuRglbclwKB9jLZjJ9PbWcPh5F7s3jZmVPi0O/dM2/jXHUwW3XQ6TZcPSVt8dyXrigSe8gD1USvxV4b/OlNyUZDCe2bkXDHi9sJ3CkPI/fTm5TGLHaIt4uMe9Wqg8Kz3T2Ls0u78aplGM/JCKyCsfT3zVYV98aVgPGIjmtDQdM1O3ek6c3B3IkJiyvc3fVZUfRtyWIWgVFq/vqX8S+I8Jx+XGEybS8SMh8Mz6JZ7vFz+NNdSb04oRnDbLblxSdLXkp5cLijSZ8aSl0nUS22T0+3HOZRn8uSjQyqPFL8Vq7HimbkuUqjGMMHPy2VJ6rbky5y2ILYjCW2xAe7GEr9QFvGNBiu2o/xbft4Q2qkZY/L3JA1n6MpZ3cI/u3fhP/AEf1PqNzcO5kk86Txwhiim3sP3wz1v8A0fHcmu7uc6+lZSZe4fWUP298afvg4kBt96K4ruo2x9P6XlZcf4YEuUij5e0z21MZQ9V03RWe+l/iHQTjt/N2tw3hH1bUpbbG39cGwvJQjf8ALXsdv4dtPpkvzDlHhGc51GNxqZCdpID3O2L1L6j/AKc6fcgM9mezIv0y3CcoxGiVRuRDPftVazy3FBseG5XT2mrUPiB3z+lHOu3Y1zlLZQ+mU920pLCVx7ncx2/GuY/9QbisYqLHvNJZcpHFMarzbg1sfBYQ2x25hul23dtcXg8c9ySK8Tt31iQ3heW1ire0rkICkgvkS7PcftqzaTJuqNe2YcIPAhObc5ygyUflsSuwFSyJfJ7fbL9tc9MS9ZO1UXjUi1G6HJ/Qzrn4TM3JV9KxboqzK0J4c0WDR516f4d8H4RBh97Lboq+cu0Ur+3bWStIc5scPr981Q9qFEkeg/XP9qTCGBOXOP1D2PzfjOO1/a3VLpdmJF5SZrht9JHv5l4TyD9nvrnoifFi7UKGMQZ3N8inv28ma7Z1v1U47f6eB2iMyvx9SYu7q89u2qNxY7DPe4Un1i892M+iw2ekgDcyEhxklIxZfb2uvH4xpPeYQ3I8uREvAhb3po8ZrH3/AC5tbTOQEuQ9ij9qpr7URXvrrZ2oSkkgvNVFkNYWJ/Jz4p++lrYgJyne+CsyphkuJPlw+/lcb0yUYpACyrjMXs/SAJftd+AxpPqNqFCkq9sQM1mQLebsq6rtWmVnIq3AnuYqgLwie52vS5stShfJqqeNMcV2GTnwhePvq9ClEgW9ROfVamEnXJPbUNqU4fNbMUekMYHjGKvcO949jRubtSrp47zKwjIkSoaxSfMXHhMUYNfPh7w4RYShL1U5yGQ4oXSAd/OfA7uQhK9uHrI0MIer6slqVCXpatSxrONQqM7lwAJ1vYDfwovIab/pS906iLxq4JeWBypO8r9UhrF3401s785LJUe0uTK7p73JW6WqrxTeeOl6Y2/Q7cRFVJSlKP27VxRfVmrPbTseKEb9MsW5Rrl+qK8eN3R3MutjaoewZdFjrOxOnRfOinHh/EmeWsMlaSNHqtDyYvzm++m4S3GtvkuLmNRt7U3G8pgK+5jWPTx24hKMoYHw/UeWX6Ss967ZfG20hLjKCSa7XnNIMdxEszfa3JTQQJshrXOJLFc+duVlSciiMYpKJH0lDcYvs0X9zTux1JKLt43Kq4FVHIspyJd7sT+2WF1XweMNyPGO7ODSVKLEbbGxG8Z7FL5opdHsw58UnK0ck4yGNEcR/hzCi+NNR89tSIBuohziIVLeht7s4Sn8qVSeDzqV1ivTlC82Z1a2dvjELWvLV/0A/pqX0G3uNc/lyRWPoYp4/Vkf9We+qu3JS0R9mv7a45I5xIAXWjRo0qmudyVF/wC7Wlo9dFO5aoZPwZ83f/K01KN4dKdR0UZNzIofSJYV5+2uiMygJWHVnJJMW6BjL14zTgO/7f376jqtu2pQ5NAs6v8AD4ftXjWs5zFo8YxX7d9Etjk5iL94/wC13dHnXMTHXIhdx3iElvE4xUhtcvEtzcmna84f6PvqV8Q3+o5O3CEZFGeaAPmUgCJ7DLl7DnVk2yX0kjzZJiJ9uOJH3yZ86R6+J32pwustxkXbcb74/OnpBt2m/NUp1HB0Fvz+VO2+sNoucYysx64v2ctBR3V/prXqOq5fol2KYzBfKDGS1dfZv+fPUynUnmo54yhg7XDiykyultwGst3aiJy+TFSzFyuwIxj9XmsWHbQ2jgMwPf8AK6WtJkNv5bC6+HdY8wzxRWSrMy0MQAjThu6rGlviHXzjIqPK6YlMsvdDFUeVfzr5OG3yA3AlHsfwyXm6Jdz9vbv4y3d8XhUwjQ08S3tKTIGaguPCmdZXNpkxhBJ9PddDC52PLjn9pTf2F3JckYuQ29uQ5BiFSLurFe2pfVdJAgy4zQW2EQH+ebyHfVzZ6CfzSU90lAycgZIfTFlLsXO8HsffX2fV7W1KMoxgErIylIiYaqFdo9370++rN8F/YfpdHaBIbTBcY0sORnW3mosfhEGDuJKJ+n5kYW1bgTHb2O9/fUnq+ieN/Mky9Nl2BJKw16s4KpS/FNrq/ic5oFSm0UBVd1k5QwXT58FaS34cNyHKXIjJtKMx75bVWVtX2o9hmvOY91WXg+I9PrL3U46LqNtluQnGgiyDHOuSSovISbRHv7ZqfDtyUz17cDySjImP2PMXPajz30l0vVzhNhEstnt1dUnKW0oP08ofjHtTtsxNucSj5W449NcZFstvJYYUMdq8GsVRzi6/ssskmHW5L03R7lbdhFk3bZGIqvGkxWXDb4qtIQjHnUt5bBqiaJyvEpUHbt9/zqb0fxM25yJnMmn8NS6yXE9vfslecaodbGJiURi1xlceUGl9RxtEMvZFqqdXEsGGb/16rSxkSAbpnEtuEbDjfqOVF3YBZ/tXfxhDanuwIxQl4GNhEKzFlcotYxfbXUuo+ZCPCF0Sk5OZ5YsfEuz5KrOldvroxnZKTBjHkNS+W+yh57d3sYM6QmoQXAB2lx+z+0uEtBIvc28z1T25syS7GWe+B74a7+32o19j0p8t5yoaMRfclhEvFtPv4zrDY66HCLFjbEu1jdNWEqbvx37+1a1j1LULicX9SFeHjIa9WTHb+/KTq7jJuR06enH5T03Vpj+1l1Nxv1JxqMmSFxs/+13Hw9h9r010JCV+qMty64kZccDmUuR7+/vRnGG9tSggRG8iERi2hgLu1avN1esdu9vdIwjXhM8qu++Gu/fxj76eqXlngMG2W7enktoY2o37/KtdNum0HNYxBqJFRXLa1JsC7IhRnS8t9CPypQRiSSMlYSKpeDUc0Gc1961p/wDIcZJxITkMVY3KUUfSF1HvdV98ZVCHTbEbsK81lv1PHvHGAw978YedkpuYP9hJOWuXoIzUxQBuZ0yTMem5Q+YxzcT6Y8REcIFpR7ucdr09tfDtycYz2ZBFikmQQmt0xldh28GP3wn00oQmfLZEkyMQ7Mar6W6bKZd/K636jrNzZOMiWzAmlQk7kmRZWfWxkyjK8GY971sLC4eCOqDQcfC3fRU9vpOoPrGk8EC269Z9G4l2DVsb+2n+kjFjKLDkSIliRhKXIYtCwi8va89j3j7HxCW5CUpw3JVbI5Q7pE9XN47ZF4/p7i9jXG/udQ7dwnGGzt2pBu4X6qeXj7HvT411jI8JgLvcumCRvldev6LrKg9sfSDJVzg5FufbHtp3pJSYjJy5+ljQ+Ec2dux+DXneg6ibEDcjCb6pxlFFir6iUZJb35F/92vSbF8S+/8Az2XU3G6wVmYVpo0aNKs6NY9VvkYtrH74/vi/zrVdT+r3Zt1tyY+56ZFd3L6j8U6EzRJSz1LSx3JX3RYNHYq4+Q/bOHJpDqeodxWO8QD6hjmUe8gqRTQWBeO/jXXSDGW6nSsGJRIo+Zd4rlgoO/a/tn7vdPGMiXy6QQmS9UO5XoOIXZXufyaWEGZW0Q02Hwmd7bJWwlTxjJMGJeSxrHqAqr++pu78K3FF3fofpqM5Sxjkp2Y0Y8efI/uEbTjcqJYRfQrGy8Zn7dlPGs94jiUdnluS5cYueN9+SPGNF4vxpqVUZLPP/lTTY5LJvBmiUe9Dnt2ayl/ilNvp31PGMS2WI1OX+qQUD49Rf9XTi863GV2cuNyezXpJccWB9N/z1xv9HObfzGFAsIwJSHv62VsZVnH21ytUa4SRPx0sgExEx6/Sn9RshOIxXdY9+LK+V4Gbjs5oPF+NTj4ntLx29plOV1Ko8eQ8ZFRVsLM139tUv/j48JyJcickxL6qWK333Mmcsa99IbvXR2EIwoujjfJvFxkYLuwLcvZrWZr3BknfBP8A4/emBp88v75qJ1Uuq+cWbfEk8yJkj6eIy8spHgopta111fQznJjLd/hlXx2YXxtwShHFhfv49nVD4oT3CPDaqdEgZEeLmWQS2ojcvVTHBda12ulyTcKepyLR6TPjsY/nlNUc/C0Tmd7tdM9pYBMTHlveuaQhskJcuUvTcTlhap/TiPcwFWftpP470JJjFvwSKAId0MDkH3rGr7tx287knm3y8NoKRI5AXv3qPfUj4j1TOcE4IMqaklBxJHIziT3a9LjUO7fiDuHop02mq8Eeum892Uj4puO3IqTDi1txqiObO2K4/pxfJNN7G3GWwTkIKMwcxmVUo/e6fvh99fdz4XGVwlNlIjigjhO9914ku69/54bW/Da2lCRJuEbVX9Nt+Q/Hk97as3E2Kck2nfreOPmr1mOLfAOa06XqVlHc3Yo+4DHjRxkotC3/AMNOb/xLcjH5mxF3DAvK4XbE7lFsjsnjtqfsdLmHCSTjH+GssSIgkJNhLAh7j3uK632zDJkRXiSIetH0+pI4lEvEvsdu2umj3nhcRy09N8kCkSfEpXx3rt2ayIyhIAnEr0yoHJ6pelKq7KlZ4w+HfFvmHqzIpZREjGOecpcYZc1URUazevSHR7e6C094uPTJjbUiQcQL4uPay70j03w+MN2/mSiNrDEYjL3qnxebL9nXWVGsaaYGWe9+aZtJ4uw3S3T/ABp+Yx254KYwIgUHvx5WlS7IqdlHV/4ftbW+RN3a9XqkSjFLzg/zkezaZo7Ouer6B3SPIvkP1FINyGM4nKNrd3/M131XTbsIc5zflipQz4nZ40WjFy+pBXj50znseLG/l+NhMGj/ALCOmmab3/hEI3GMIMayyLRwgp3jdVkq6UNfTp4bTElFqUql6cHL0rKfJeWIo+3vWX+g29uRGFsozELKO5iKejJhPTK80ND3PeiwIyjJlXFhKFyjeOZLxEpurLHUXk4gWg36HcqbsTThzHHI85WPyYsk+YxiU1uPE8p6o3Vd7b9ns6Xl0G4QJHIzEDiME5OHc25W13uv3tDW3z/4dR3PURJVLjF9SDFR4zvkgeSvfG218TmJCUSu8jjfZ7EWQgd/NXdY01KnUc2XeYPHpH3Y8QtTXmJG97Kyj0zOCSjIE9IhuNPZizBYEchcvx7unw8kTikqmHGUo1NqRkKrHLEVC4Rxba3vdLtspy2pfxSCz2yeeMo1mK/VgTNjGrRKy2NkhKfiUNu9yDTJijmMo8WY9gn27/bTtc9gDQZAXO9kS1aT+CLty2WKwYxY2FRS7iTHuScXVnaTr58K+HbXSnE3WLlqllxsL4MW8sbr+eM5fDzpzb5fxOMZxqmSkwwXffP6gM03WPRb+1tz/iWLGreXGu2ZPcxj99V+SoPquBwOmD8+6V3Op+Qm27gtnDkGCwqNV6iKd/zeHVDb6qcp+mHo95XFX3Cu1fhv21E634ZDcdt3NuPLkIQBCLIpeWeTZ/N/On+m+HcCMazbHlt0MP3rI0YleU71jh81J7WYZ1VclejUyHT7oVS1izc4iHbBHGPGjXbLPgHFbb23KklPvZESPqP9Q0P7VqL1/Ub21CiPzi7DA5whylLkZ7WtNdu1v4h0jKKC09z/APCr/qfnU/4b8IltSlcpzJObWVWFVb9J+/bSm6vSc0CTHJJf4rddiO67bCQPo5KS9NSsCo+c2UZbrWP+AltwZRnOM5948mQMU+kqSp39vB3NWOsYbXqlyIxil4I+L/Vi6M176w6PqNqf8QJHJ7y5Rtt4xCuLkxT486UgTEqofaQLbsl/hvTLTvkeZyWUDjZhSXly4fcfLbrvbkoyZPKUAk+nMvAxDCYlHPcrGNd7G7JJSKqJiBCQ3Z5nS2UXVF64IbnpLWRm5cVCRbE45985PSYWnXcJbZTuXSYjgu9/aiDKEolRIwl6TgYB5YacnH+pqb1DwD+JZELiT4xsAsZq5H6Tl276c+KE5kYwTn6Y3Pa5RRrl6v1RuR2TId70jPoGDcNolIs57iyD1foiLwh98AGc61Blgdfr65rrLZpDqMtlRauQyjIr72Vy/b2sTWMt6G5BR9JFiy5HEF+wDhq4H5zhcn8Kd6PObzpRBibS55Sj5LlY/Uh90TL4d8DOPGrhFVOKEppWGILEJYvOPu2hNMsxa+W79VV9RoFzksdr4Qy24x2whCLyFcN5vgUIYyr+Oxp+G1GIR5M+0LqzFByV7t1+Ux3R3dmiWYp5AVREyt9yKH3y0tNyN/jymlq1JOLDj5k4e1xjnvce+SogGo6Dz3+49l57sVecZhunHz3Kw6ne24b0oT4pK7SVyCByYyu1cMcHj31J6n4K7vzGU2NE2MYyS8MqngkXyK7YExqrAObvTiUDw9MpZePgbl9LUfHK+2ntr4eT9cpcucjBQ8X6xe/F52/a3tpKznU2njbLPT53xWrE2mJbItHXy6ZrzG38LIxizYDlqEcVipLdon3yd29ddd8Jgwik1hZUmrG67Rf/ALVXZ+9atfEN7blvG3Np5EeDM9cbVkMbIFF13uXjtpXrohDjGql9UrLaihwDtGm7S1T98+Pu2y8kfEXy/KvTLmxitkofxPoWM5pXGNCxL4z73HwRaL8Fh2vWjHFwZwnxGIuEoGP2pjVNI1nBqx0e3B2/4jbUW3NX6sHL/SS/npDp9jiQ2pz+qNxqiXrSLmu3qcNZoqk1ZhDqhB0+wqYwLHSOq7PhxGUOcji0SjKS+pG64Ji1p7VJ7U1l1fwn2j29ttfLJsj9VURe10ntqlu/DZWwOX/+cpDX05Gg9LReTDi3IdLjbntsZxYyakKyatY+kySZGfem8YQNip4jv+1xr8TZaeG9/SUg7fplGoHp7SGA1fHdHDGVemSjZTnGrW7BX+IHflZTATMXtytc1SJ2u715H4/uwnufNHlKRcoMAbcEsWZo5BY9+7nHpetfTFIQIoBuLjPZORyjYNMXu9++vQPYRAfTMHgb5dZ+VGXYZdprqF6/a+DyvbgxXlYxSoz4EVlcbhVXQ8WzK9jmfw6Dy4LCWYCRnC0tJeo8RgxRcKV4NOdD182EYxKvl6YBxt7x4fqShOzmg7OqnSO1vCFIcheRKNjhx3zQ5PpjgYms9Que6SLodUcPEd9FA+Hbs9yPy9w5Q9XFaJ47yikeKJhjVt/TpnpJu5fy9wZc3h8wWHBr+HB5C4v0zsuxMXpmfRR2ZxWN7k65/LkJFrjCUWdMlss7NC0d+9rqyM4en2JJtyBnlKKqKxWkaGv343w/xXC/UL51Eo8yE9qEzbjCMsxO9ATNwWBZZUsUGGWmOg3duO7Pbg76/wCWUOcS8VF4kuBdd+1ZqtdzjuwF5704dx47bKR6ZeklHJEt/TLDXJMbfF/nCmxLiyCV8Y2R/UkV5csOaC5H7DAXuSQTac03s/DzksSIN8osYsWTfIavy3Y+UbwD2zsBDi+RK5Wh7D3T85153bjVXGUoYY7m3L0yZCskJEZRc5xT+b1c2OpgEVhIoxLhZ+fRYH9NUeDop1QRrKz67pJz5RPTADjxkW1SiJQYrz/+t9DssIAo96oTHjC4dMDo1yVIvJGFGjRo1xIjXG9G4pRL7Pb98Ou9GhClQ+Dx5M+JGUrGlaPc+9fyv7a7NiHGMXF3UXC+9ndwGP8Axqlr5Ix7ffQBGSoajjmpm705MYJRKvpuOMj9/H+2seihx2YXyUGOG5XixR73H8/ezT8ekSd8rilI3d/5rVz3KK7/AG1zu7TGKRELKIgrg9xAxofkcJTB1sIKT6XaLJRhwZHHLc/ejP5bVXXW/wBPGPqkH7+77kSvHenSXUEpWXJU7MqaweqMahHv3/CGqO1tXV23XsUfc/p+2o08ThDrnifwo1g5pDr/AB75qT86RIAhGBfGJikxUosQKO2fb9neo3Wh48YmbO9dmg/PjTH+HiDhAGu+faqy/j76ndRL1GAROJxXvmXEvEnLh8ZTstgdkpgd8cYtvd0pv5WjiQxdDJXx7Egi9jH9NcHSko2xIxv0GZX4JTaqNNV2Wqz209tdLJx2ge9WvemPFOPbH3x2L72i6Y3IzRyvlmuV589s+Pw60sIaIA3v9K1SrFmiTvfkpHVwCCoxlfHb5FspL6Tv9St9u3tmtTa4yFnGKekLJ2ZI+bxZ6YkVau+2uun29x6m5qQLSDbwzwjFtTlIWfh9Jjsu/V9InJJPLC8l4QIiEjjm8/19smNzTUMhaHEMIpn856bnRSd7pUaIWzcc3nuHGqJeAfAPiXviZG3qUcrcOTaRjTIE7RuUoq4PAdtW9rpZbQcHckPbERUwSOQnJJJlt7rQ6Rn0hHcV3ojyeVeFiBZx5I13qljjWXC6C6x9eme7KjXF7jPJHX7CehonuEY+klRG3kpmjt7d+6jr5PpvmPI4yZcduUyX6CDL0yxT8ziW3mB7ab3vhEpx+Zy3IBISwlJKsIxI2YnQeFqsay+BdNuz2OG6+os+mVsZJJVEMSl4MEovnVmhzfHpr5hPYtknLPfoueh+Lbe9Lhu7wO3P5ZcU5SVjCdPaWL44pbzji51fTRi8ZxlWbTaZLXpaBv2pOWdJbXwWeztRlDajuT2/mEDnIbWUVkVxkDXdxxP216Prd3cS9mdQ48Ys4Mm5ZnMUbtirVUI/U1dtHH4nfIQ5jM6RsJ4e2/i62/8ACYbkJfJmfNXBBjNCuVhGV8Ws1/nZVda8r1vwWUdyp3cuSy9PCyUoeuVBAZRkcqxXbvr03W/AYm4zlFMjcohRfH6i4SGJ79zwtPoOj+Ec4Q5rcPpm2kinMuYVJ5Z7xc9rrW6nU7oDXfFSNMMbNNxuvM/A/g7tyNyLPs8jcH0zUC6SVEhLL7ZpKfTfBIbjFN3aIyeX0gdrpkChJzj7/iqPTfDYwQxFsosupUSj29QlGcvHvg182uq24bhs1Mpsw9vvjNvj27dtK6s57SIk/SzPNsLVrPpY7m0wqlKliNxiiN968+9/jXzoekkRgSlzYHFVRcmfaWY2WX98uutn4ebe9LcIhKblCiSiitWZKx7+dMRZhTAk23RUXDKPdfYF95axuaTkEzrZFS+o2DpsbECc5IpJPsXf+blT2yvjT2zW7ElVbsQrlXKrFz34yqvanTHReotjIGpFkaLzhjnvTnOmvlGGjF1jtfevzquVl1z7RrxSm38OlGak2l5EaOI2rivNmcNi+XTB0wS5RUvuHZ+6e/3K+9620aJUi4lGjRo1xcRo0aNCEaNGjQhGjRo0IRrDdhGSC3YtXjFZ/a/6631K+KdBuouzIhN7SIFl1dt225/9aJIyXRmk9r4tEtiVt84wOO1OMjsrK/qMr2xXnvrI+L3uzJxYkYiTQjbZxElItob7OfHfTcOn3vlxjOctyZhR+UNd5cgv9h80/ZLf39mMnlKLbG6lE79l/VOq7SZHbUXSc1VLS6+97l87nDjOPD5E+9hysHGfP+2TrpOqdwJvaCwCUXm1Elafp5R8Yv73rrqunlKbwjGMluzb735ZZjKYZIkuz+5t1EpR3rjBZMRmIx5Ri94nmUcfsv210NwgGU5bGa0dqk78e9YqRn2aXDX2T7mtOm2JwHiKZS2MQRlQ4ssrLH3+xpjYZSYrxIj+lJQc1HjILJFCiVbhxpSfUJK4xTkts8Pcjkz6B83+rHalzVjPLUqT8jAmUHTS2mTCnnKyPaziXKNC8v0296Lu8ZvVRIETbu6ajJDCyMgEvBXnBp1nf1E4gZGPow/5jt2zkNZ9A1HlYxYC1V4XiB7BR+xqJeZgZceS7d0PcLqb1WyQjP1sfWQuRbMz6dstlJ5OAXtqfCexHfnLhIluHKYhKdKStO8Si6G8fm7pttLFiKKWekWzjf6Y3E7V279tQz4Lvbe5KUZca4NBFhjjzXlGos4ya74ge2kaA9nh9Oq0NMiJgqryjI3dqO4BCFyiSqcFzHjXaCV2oswjdJfA+klsM+Zy26XlcrWMmEmnuVGhDEXu3Rp8I+GzgktucZbK7luEjGTcZQkKx9PpYGORaZvT3S9CcYvCfOIQtIy5GJ3hClRWu9vi9UDTa66YEibFIfDuofVGSSl9ccLGPeU2SlnH2/V2A76w6Hf3NrcvnGW0kk5nFGPEntrV7aVFPrELx31Z2vhUo8KVmEbwEbiI+opMSD/666/wm7zdyVESVG2RjTEoW6tk9/xGvOq0bCXJjUZJygqH0XxznvctwxFojwVrjzwBLk9sx8BkO9r4P8V2pwsrbgvoOMoLjtVVJPteDtjS/VdHPb3ZTgylyrlFzEjJ9MgbrikrvHbt3NI9JvQGO1uQS/RHchzjOqv12NpZ5qtaKzqZEsHBcqBj2+G2Sb3uM5yJtVQSMZFakOPfuVnvpwNub/mkVaHfj9s4yn7ulNjnuQbxEwwInGR5MSXt2LLHzeqPTdJGIUHbFRqvx5D7azgy1ZXCBDitYtgpX2e+u9GjTKSNGjRoQjRo0aEI0aNGhCNGjRoQjRo0aEI0aNGhCNcbv0vft4u/2rXejQhRN3oj1E2cItLL5s7XOKjgwWov30rv7JyjuBNisUp9KWc5SH6ngOEvu9616DqNnmVdHmlGvYrXTtGPsV/PUy1PiUTqehkzjUphyY8Rwxr/AExKiC/hovXO7HclzItLKMIsssiMTlR+kfVb9r1T+IbckasAykqa8hRlo7XWuOn6eUJO39W2inf0mDjTfK8v9tUe4ugcE5fIUPodrZbYT9OzOQp6DbG6XNSjXvmNfyrdVty3tolt7nFGKsQSXFJUMjJj+v51ntJUkgy25MYdqn4vmTq4q1/7090fRxj6oidykCi7rGMdh9tSA0SuOqW+JXCDxYxwyv0ly9zlY+//AO3rPqelkQjH6nkEHALVjKvpqqx741Tn0ogfpCq8PgvzjWO90z+mhZFUWBfJ74tTv+NUIBF1xpgpCBxjHHrjHjiLLJ3JEBox7Uj76l/EpQnwne6Q2pnGJyioFylR6qjt8gurTOeN+l6jpJThx5cV+pid/wAW4Gi/tf50dP0JFXtZG4isRj2432DBWOxpYVRUAuoXw+Uo7keXagJm19drV8YDHJL0yO7hb16CUQVp/Yvud61z03QQhAgFxjYXmhbr71j+Wt2GK06m9wcbKJ13xKUSTAZL6fS2EnApLs9iv99O7UljCcYmfqVqol2v3x+3v76/4STfJurI4opK7fm/v99abHSkWzyA+1nn8vn9tcYSBdMXNjJJ7u3yjucJcZSKJVmMT04JYWx/d9tfel6Se0VFZAgE5K149WXF1Tfbxpzc2cjGrL7ne++fGtSOK0x4BTJtCxd5KsW/x3PGXvh1rtyUyJ9mv7LrrRrgSo0aNGhCNGjRoQjRo0aEI0aNGhCNGjRoQjRo0aEI0aNGhCNGjRoQjRo0aEI1F/6kk0F4Rs8PbuedGjSuyTNzT/SxHai+WEb++POm9GjQM1w5o0aNGmXEaNGjQhGjRo0IRo0aNCEaNGjQhGjRo0IRo0aNCEaNGjQhGjRo0IRo0aNCEaNGjQhf/9k="/>
          <p:cNvSpPr>
            <a:spLocks noChangeAspect="1" noChangeArrowheads="1"/>
          </p:cNvSpPr>
          <p:nvPr/>
        </p:nvSpPr>
        <p:spPr bwMode="auto">
          <a:xfrm>
            <a:off x="169863" y="-16668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Quantifying Phase Transitions</a:t>
            </a:r>
            <a:endParaRPr lang="en-US" dirty="0"/>
          </a:p>
        </p:txBody>
      </p:sp>
      <p:sp>
        <p:nvSpPr>
          <p:cNvPr id="3" name="Content Placeholder 2"/>
          <p:cNvSpPr>
            <a:spLocks noGrp="1"/>
          </p:cNvSpPr>
          <p:nvPr>
            <p:ph idx="1"/>
          </p:nvPr>
        </p:nvSpPr>
        <p:spPr>
          <a:xfrm>
            <a:off x="19006" y="925731"/>
            <a:ext cx="9124993" cy="5265826"/>
          </a:xfrm>
        </p:spPr>
        <p:txBody>
          <a:bodyPr/>
          <a:lstStyle/>
          <a:p>
            <a:r>
              <a:rPr lang="en-US" dirty="0">
                <a:latin typeface="Arial Narrow" panose="020B0606020202030204" pitchFamily="34" charset="0"/>
                <a:cs typeface="Arial Narrow" panose="020B0606020202030204" pitchFamily="34" charset="0"/>
              </a:rPr>
              <a:t>Structural changes and fluctuations are difficult to quantify for phases with high asymmetry and multiscale organization</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Long-range graph theory descriptors provide characterization of phase transitions in water / surfactant systems</a:t>
            </a:r>
            <a:endParaRPr lang="en-US" dirty="0">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Molecular dynamic simulation</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Binary solutions of n-</a:t>
            </a:r>
            <a:r>
              <a:rPr lang="en-US" dirty="0" err="1">
                <a:latin typeface="Arial Narrow" panose="020B0606020202030204" pitchFamily="34" charset="0"/>
                <a:cs typeface="Arial Narrow" panose="020B0606020202030204" pitchFamily="34" charset="0"/>
              </a:rPr>
              <a:t>octyltrimethylammonium</a:t>
            </a:r>
            <a:r>
              <a:rPr lang="en-US" dirty="0">
                <a:latin typeface="Arial Narrow" panose="020B0606020202030204" pitchFamily="34" charset="0"/>
                <a:cs typeface="Arial Narrow" panose="020B0606020202030204" pitchFamily="34" charset="0"/>
              </a:rPr>
              <a:t> bromide (OTAB) in water</a:t>
            </a:r>
            <a:endParaRPr lang="en-US" dirty="0">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Phase diagrams</a:t>
            </a:r>
            <a:endParaRPr lang="en-US" dirty="0">
              <a:latin typeface="Arial Narrow" panose="020B0606020202030204" pitchFamily="34" charset="0"/>
              <a:cs typeface="Arial Narrow" panose="020B0606020202030204" pitchFamily="34" charset="0"/>
            </a:endParaRPr>
          </a:p>
          <a:p>
            <a:pPr lvl="2"/>
            <a:r>
              <a:rPr lang="en-US" dirty="0">
                <a:latin typeface="Arial Narrow" panose="020B0606020202030204" pitchFamily="34" charset="0"/>
                <a:cs typeface="Arial Narrow" panose="020B0606020202030204" pitchFamily="34" charset="0"/>
              </a:rPr>
              <a:t>Spheroidal micelles (isotropic phase) </a:t>
            </a:r>
            <a:r>
              <a:rPr lang="en-US" dirty="0">
                <a:latin typeface="Arial Narrow" panose="020B0606020202030204" pitchFamily="34" charset="0"/>
                <a:cs typeface="Arial Narrow" panose="020B0606020202030204" pitchFamily="34" charset="0"/>
                <a:sym typeface="Wingdings" panose="05000000000000000000" pitchFamily="2" charset="2"/>
              </a:rPr>
              <a:t> </a:t>
            </a:r>
            <a:r>
              <a:rPr lang="en-US" dirty="0">
                <a:latin typeface="Arial Narrow" panose="020B0606020202030204" pitchFamily="34" charset="0"/>
                <a:cs typeface="Arial Narrow" panose="020B0606020202030204" pitchFamily="34" charset="0"/>
              </a:rPr>
              <a:t>cylinders (hexagonal phase): </a:t>
            </a:r>
            <a:r>
              <a:rPr lang="en-US" i="1" dirty="0">
                <a:latin typeface="Times New Roman" panose="02020603050405020304" pitchFamily="1" charset="0"/>
                <a:cs typeface="Times New Roman" panose="02020603050405020304" pitchFamily="1" charset="0"/>
              </a:rPr>
              <a:t>x </a:t>
            </a:r>
            <a:r>
              <a:rPr lang="en-US" dirty="0">
                <a:latin typeface="Arial Narrow" panose="020B0606020202030204" pitchFamily="34" charset="0"/>
                <a:cs typeface="Arial Narrow" panose="020B0606020202030204" pitchFamily="34" charset="0"/>
              </a:rPr>
              <a:t>= 0.204</a:t>
            </a:r>
            <a:endParaRPr lang="en-US" dirty="0">
              <a:latin typeface="Arial Narrow" panose="020B0606020202030204" pitchFamily="34" charset="0"/>
              <a:cs typeface="Arial Narrow" panose="020B0606020202030204" pitchFamily="34" charset="0"/>
            </a:endParaRPr>
          </a:p>
          <a:p>
            <a:pPr lvl="2"/>
            <a:r>
              <a:rPr lang="en-US" dirty="0">
                <a:latin typeface="Arial Narrow" panose="020B0606020202030204" pitchFamily="34" charset="0"/>
                <a:cs typeface="Arial Narrow" panose="020B0606020202030204" pitchFamily="34" charset="0"/>
              </a:rPr>
              <a:t>Cylinders (hexagonal phase) </a:t>
            </a:r>
            <a:r>
              <a:rPr lang="en-US" dirty="0">
                <a:latin typeface="Arial Narrow" panose="020B0606020202030204" pitchFamily="34" charset="0"/>
                <a:cs typeface="Arial Narrow" panose="020B0606020202030204" pitchFamily="34" charset="0"/>
                <a:sym typeface="Wingdings" panose="05000000000000000000" pitchFamily="2" charset="2"/>
              </a:rPr>
              <a:t></a:t>
            </a:r>
            <a:r>
              <a:rPr lang="en-US" dirty="0">
                <a:latin typeface="Arial Narrow" panose="020B0606020202030204" pitchFamily="34" charset="0"/>
                <a:cs typeface="Arial Narrow" panose="020B0606020202030204" pitchFamily="34" charset="0"/>
              </a:rPr>
              <a:t> lamellae (lamellar phase): </a:t>
            </a:r>
            <a:r>
              <a:rPr lang="en-US" i="1" dirty="0">
                <a:latin typeface="Times New Roman" panose="02020603050405020304" pitchFamily="1" charset="0"/>
                <a:cs typeface="Times New Roman" panose="02020603050405020304" pitchFamily="1" charset="0"/>
              </a:rPr>
              <a:t>x </a:t>
            </a:r>
            <a:r>
              <a:rPr lang="en-US" dirty="0">
                <a:latin typeface="Arial Narrow" panose="020B0606020202030204" pitchFamily="34" charset="0"/>
                <a:cs typeface="Arial Narrow" panose="020B0606020202030204" pitchFamily="34" charset="0"/>
              </a:rPr>
              <a:t>= 0.431</a:t>
            </a:r>
            <a:endParaRPr lang="en-US" dirty="0">
              <a:latin typeface="Arial Narrow" panose="020B0606020202030204" pitchFamily="34" charset="0"/>
              <a:cs typeface="Arial Narrow" panose="020B0606020202030204" pitchFamily="34" charset="0"/>
            </a:endParaRPr>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grpSp>
        <p:nvGrpSpPr>
          <p:cNvPr id="5" name="Group 4"/>
          <p:cNvGrpSpPr>
            <a:grpSpLocks noChangeAspect="1"/>
          </p:cNvGrpSpPr>
          <p:nvPr/>
        </p:nvGrpSpPr>
        <p:grpSpPr>
          <a:xfrm>
            <a:off x="51849" y="4898111"/>
            <a:ext cx="9058159" cy="1600200"/>
            <a:chOff x="-6555469" y="-813594"/>
            <a:chExt cx="16280924" cy="2821717"/>
          </a:xfrm>
        </p:grpSpPr>
        <p:pic>
          <p:nvPicPr>
            <p:cNvPr id="6" name="Shape 3"/>
            <p:cNvPicPr/>
            <p:nvPr/>
          </p:nvPicPr>
          <p:blipFill rotWithShape="1">
            <a:blip r:embed="rId1"/>
            <a:srcRect l="3802" t="67763" r="54828" b="1959"/>
            <a:stretch>
              <a:fillRect/>
            </a:stretch>
          </p:blipFill>
          <p:spPr>
            <a:xfrm>
              <a:off x="4674715" y="-375515"/>
              <a:ext cx="2418712" cy="2316354"/>
            </a:xfrm>
            <a:prstGeom prst="rect">
              <a:avLst/>
            </a:prstGeom>
            <a:noFill/>
            <a:ln>
              <a:noFill/>
            </a:ln>
          </p:spPr>
        </p:pic>
        <p:pic>
          <p:nvPicPr>
            <p:cNvPr id="7" name="Shape 3"/>
            <p:cNvPicPr/>
            <p:nvPr/>
          </p:nvPicPr>
          <p:blipFill rotWithShape="1">
            <a:blip r:embed="rId1"/>
            <a:srcRect l="50707" t="65476" r="6489" b="1587"/>
            <a:stretch>
              <a:fillRect/>
            </a:stretch>
          </p:blipFill>
          <p:spPr>
            <a:xfrm>
              <a:off x="7222888" y="-511517"/>
              <a:ext cx="2502567" cy="2519640"/>
            </a:xfrm>
            <a:prstGeom prst="rect">
              <a:avLst/>
            </a:prstGeom>
            <a:noFill/>
            <a:ln>
              <a:noFill/>
            </a:ln>
          </p:spPr>
        </p:pic>
        <p:pic>
          <p:nvPicPr>
            <p:cNvPr id="8" name="Shape 3"/>
            <p:cNvPicPr/>
            <p:nvPr/>
          </p:nvPicPr>
          <p:blipFill rotWithShape="1">
            <a:blip r:embed="rId1"/>
            <a:srcRect l="50536" t="30995" r="8094" b="33588"/>
            <a:stretch>
              <a:fillRect/>
            </a:stretch>
          </p:blipFill>
          <p:spPr>
            <a:xfrm>
              <a:off x="2202313" y="-436138"/>
              <a:ext cx="2418710" cy="2444261"/>
            </a:xfrm>
            <a:prstGeom prst="rect">
              <a:avLst/>
            </a:prstGeom>
            <a:noFill/>
            <a:ln>
              <a:noFill/>
            </a:ln>
          </p:spPr>
        </p:pic>
        <p:sp>
          <p:nvSpPr>
            <p:cNvPr id="9" name="TextBox 8"/>
            <p:cNvSpPr txBox="1"/>
            <p:nvPr/>
          </p:nvSpPr>
          <p:spPr>
            <a:xfrm>
              <a:off x="2653042" y="-719510"/>
              <a:ext cx="1296384" cy="516874"/>
            </a:xfrm>
            <a:prstGeom prst="rect">
              <a:avLst/>
            </a:prstGeom>
            <a:noFill/>
          </p:spPr>
          <p:txBody>
            <a:bodyPr wrap="none" rtlCol="0">
              <a:spAutoFit/>
            </a:bodyPr>
            <a:lstStyle/>
            <a:p>
              <a:r>
                <a:rPr lang="en-US" sz="1200" dirty="0"/>
                <a:t>x=0.409</a:t>
              </a:r>
              <a:endParaRPr lang="en-US" sz="1200" dirty="0"/>
            </a:p>
          </p:txBody>
        </p:sp>
        <p:sp>
          <p:nvSpPr>
            <p:cNvPr id="10" name="TextBox 9"/>
            <p:cNvSpPr txBox="1"/>
            <p:nvPr/>
          </p:nvSpPr>
          <p:spPr>
            <a:xfrm>
              <a:off x="5291245" y="-697922"/>
              <a:ext cx="1296384" cy="516874"/>
            </a:xfrm>
            <a:prstGeom prst="rect">
              <a:avLst/>
            </a:prstGeom>
            <a:noFill/>
          </p:spPr>
          <p:txBody>
            <a:bodyPr wrap="none" rtlCol="0">
              <a:spAutoFit/>
            </a:bodyPr>
            <a:lstStyle/>
            <a:p>
              <a:r>
                <a:rPr lang="en-US" sz="1200" dirty="0"/>
                <a:t>x=0.431</a:t>
              </a:r>
              <a:endParaRPr lang="en-US" sz="1200" dirty="0"/>
            </a:p>
          </p:txBody>
        </p:sp>
        <p:sp>
          <p:nvSpPr>
            <p:cNvPr id="11" name="TextBox 10"/>
            <p:cNvSpPr txBox="1"/>
            <p:nvPr/>
          </p:nvSpPr>
          <p:spPr>
            <a:xfrm>
              <a:off x="7910625" y="-654027"/>
              <a:ext cx="1296384" cy="516874"/>
            </a:xfrm>
            <a:prstGeom prst="rect">
              <a:avLst/>
            </a:prstGeom>
            <a:noFill/>
          </p:spPr>
          <p:txBody>
            <a:bodyPr wrap="none" rtlCol="0">
              <a:spAutoFit/>
            </a:bodyPr>
            <a:lstStyle/>
            <a:p>
              <a:r>
                <a:rPr lang="en-US" sz="1200" dirty="0"/>
                <a:t>x=0.930</a:t>
              </a:r>
              <a:endParaRPr lang="en-US" sz="1200" dirty="0"/>
            </a:p>
          </p:txBody>
        </p:sp>
        <p:pic>
          <p:nvPicPr>
            <p:cNvPr id="12" name="Shape 3"/>
            <p:cNvPicPr/>
            <p:nvPr/>
          </p:nvPicPr>
          <p:blipFill rotWithShape="1">
            <a:blip r:embed="rId1"/>
            <a:srcRect l="2214" r="57326" b="69820"/>
            <a:stretch>
              <a:fillRect/>
            </a:stretch>
          </p:blipFill>
          <p:spPr>
            <a:xfrm>
              <a:off x="-6555469" y="-468301"/>
              <a:ext cx="2365513" cy="2308784"/>
            </a:xfrm>
            <a:prstGeom prst="rect">
              <a:avLst/>
            </a:prstGeom>
            <a:noFill/>
            <a:ln>
              <a:noFill/>
            </a:ln>
          </p:spPr>
        </p:pic>
        <p:pic>
          <p:nvPicPr>
            <p:cNvPr id="13" name="Shape 3"/>
            <p:cNvPicPr/>
            <p:nvPr/>
          </p:nvPicPr>
          <p:blipFill rotWithShape="1">
            <a:blip r:embed="rId1"/>
            <a:srcRect l="3545" t="31135" r="55996" b="36493"/>
            <a:stretch>
              <a:fillRect/>
            </a:stretch>
          </p:blipFill>
          <p:spPr>
            <a:xfrm>
              <a:off x="-1429471" y="-468301"/>
              <a:ext cx="2365515" cy="2476424"/>
            </a:xfrm>
            <a:prstGeom prst="rect">
              <a:avLst/>
            </a:prstGeom>
            <a:noFill/>
            <a:ln>
              <a:noFill/>
            </a:ln>
          </p:spPr>
        </p:pic>
        <p:pic>
          <p:nvPicPr>
            <p:cNvPr id="14" name="Shape 3"/>
            <p:cNvPicPr/>
            <p:nvPr/>
          </p:nvPicPr>
          <p:blipFill rotWithShape="1">
            <a:blip r:embed="rId1"/>
            <a:srcRect l="48746" r="8916" b="69005"/>
            <a:stretch>
              <a:fillRect/>
            </a:stretch>
          </p:blipFill>
          <p:spPr>
            <a:xfrm>
              <a:off x="-4063146" y="-468301"/>
              <a:ext cx="2475344" cy="2371115"/>
            </a:xfrm>
            <a:prstGeom prst="rect">
              <a:avLst/>
            </a:prstGeom>
            <a:noFill/>
            <a:ln>
              <a:noFill/>
            </a:ln>
          </p:spPr>
        </p:pic>
        <p:sp>
          <p:nvSpPr>
            <p:cNvPr id="15" name="TextBox 14"/>
            <p:cNvSpPr txBox="1"/>
            <p:nvPr/>
          </p:nvSpPr>
          <p:spPr>
            <a:xfrm>
              <a:off x="-6034353" y="-779777"/>
              <a:ext cx="1296384" cy="516874"/>
            </a:xfrm>
            <a:prstGeom prst="rect">
              <a:avLst/>
            </a:prstGeom>
            <a:noFill/>
          </p:spPr>
          <p:txBody>
            <a:bodyPr wrap="none" rtlCol="0">
              <a:spAutoFit/>
            </a:bodyPr>
            <a:lstStyle/>
            <a:p>
              <a:r>
                <a:rPr lang="en-US" sz="1200" dirty="0"/>
                <a:t>x=0.007</a:t>
              </a:r>
              <a:endParaRPr lang="en-US" sz="1200" dirty="0"/>
            </a:p>
          </p:txBody>
        </p:sp>
        <p:sp>
          <p:nvSpPr>
            <p:cNvPr id="16" name="TextBox 15"/>
            <p:cNvSpPr txBox="1"/>
            <p:nvPr/>
          </p:nvSpPr>
          <p:spPr>
            <a:xfrm>
              <a:off x="-3372736" y="-813594"/>
              <a:ext cx="1296384" cy="516874"/>
            </a:xfrm>
            <a:prstGeom prst="rect">
              <a:avLst/>
            </a:prstGeom>
            <a:noFill/>
          </p:spPr>
          <p:txBody>
            <a:bodyPr wrap="none" rtlCol="0">
              <a:spAutoFit/>
            </a:bodyPr>
            <a:lstStyle/>
            <a:p>
              <a:r>
                <a:rPr lang="en-US" sz="1200" dirty="0"/>
                <a:t>x=0.190</a:t>
              </a:r>
              <a:endParaRPr lang="en-US" sz="1200" dirty="0"/>
            </a:p>
          </p:txBody>
        </p:sp>
        <p:sp>
          <p:nvSpPr>
            <p:cNvPr id="17" name="TextBox 16"/>
            <p:cNvSpPr txBox="1"/>
            <p:nvPr/>
          </p:nvSpPr>
          <p:spPr>
            <a:xfrm>
              <a:off x="-834769" y="-813594"/>
              <a:ext cx="1296384" cy="516874"/>
            </a:xfrm>
            <a:prstGeom prst="rect">
              <a:avLst/>
            </a:prstGeom>
            <a:noFill/>
          </p:spPr>
          <p:txBody>
            <a:bodyPr wrap="none" rtlCol="0">
              <a:spAutoFit/>
            </a:bodyPr>
            <a:lstStyle/>
            <a:p>
              <a:r>
                <a:rPr lang="en-US" sz="1200" dirty="0"/>
                <a:t>x=0.204</a:t>
              </a:r>
              <a:endParaRPr lang="en-US" sz="1200" dirty="0"/>
            </a:p>
          </p:txBody>
        </p:sp>
      </p:grpSp>
      <p:sp>
        <p:nvSpPr>
          <p:cNvPr id="18" name="TextBox 17"/>
          <p:cNvSpPr txBox="1"/>
          <p:nvPr/>
        </p:nvSpPr>
        <p:spPr>
          <a:xfrm>
            <a:off x="781888" y="6400747"/>
            <a:ext cx="2110706" cy="369332"/>
          </a:xfrm>
          <a:prstGeom prst="rect">
            <a:avLst/>
          </a:prstGeom>
          <a:noFill/>
        </p:spPr>
        <p:txBody>
          <a:bodyPr wrap="none" rtlCol="0">
            <a:spAutoFit/>
          </a:bodyPr>
          <a:lstStyle/>
          <a:p>
            <a:r>
              <a:rPr lang="en-US" dirty="0">
                <a:solidFill>
                  <a:schemeClr val="accent2"/>
                </a:solidFill>
              </a:rPr>
              <a:t>micelles </a:t>
            </a:r>
            <a:r>
              <a:rPr lang="en-US" dirty="0">
                <a:solidFill>
                  <a:schemeClr val="accent2"/>
                </a:solidFill>
                <a:sym typeface="Wingdings" panose="05000000000000000000" pitchFamily="2" charset="2"/>
              </a:rPr>
              <a:t> </a:t>
            </a:r>
            <a:r>
              <a:rPr lang="en-US" dirty="0">
                <a:solidFill>
                  <a:schemeClr val="accent2"/>
                </a:solidFill>
              </a:rPr>
              <a:t>cylinders</a:t>
            </a:r>
            <a:endParaRPr lang="en-US" dirty="0">
              <a:solidFill>
                <a:schemeClr val="accent2"/>
              </a:solidFill>
            </a:endParaRPr>
          </a:p>
        </p:txBody>
      </p:sp>
      <p:sp>
        <p:nvSpPr>
          <p:cNvPr id="19" name="TextBox 18"/>
          <p:cNvSpPr txBox="1"/>
          <p:nvPr/>
        </p:nvSpPr>
        <p:spPr>
          <a:xfrm>
            <a:off x="5740215" y="6433023"/>
            <a:ext cx="2144370" cy="369332"/>
          </a:xfrm>
          <a:prstGeom prst="rect">
            <a:avLst/>
          </a:prstGeom>
          <a:noFill/>
        </p:spPr>
        <p:txBody>
          <a:bodyPr wrap="none" rtlCol="0">
            <a:spAutoFit/>
          </a:bodyPr>
          <a:lstStyle/>
          <a:p>
            <a:r>
              <a:rPr lang="en-US" dirty="0">
                <a:solidFill>
                  <a:schemeClr val="accent2"/>
                </a:solidFill>
              </a:rPr>
              <a:t>cylinders </a:t>
            </a:r>
            <a:r>
              <a:rPr lang="en-US" dirty="0">
                <a:solidFill>
                  <a:schemeClr val="accent2"/>
                </a:solidFill>
                <a:sym typeface="Wingdings" panose="05000000000000000000" pitchFamily="2" charset="2"/>
              </a:rPr>
              <a:t> </a:t>
            </a:r>
            <a:r>
              <a:rPr lang="en-US" dirty="0">
                <a:solidFill>
                  <a:schemeClr val="accent2"/>
                </a:solidFill>
              </a:rPr>
              <a:t>lamellae</a:t>
            </a:r>
            <a:endParaRPr lang="en-US" dirty="0">
              <a:solidFill>
                <a:schemeClr val="accent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uy n-Octyltrimethylammonium bromide | 2083-68-3"/>
          <p:cNvPicPr>
            <a:picLocks noChangeAspect="1" noChangeArrowheads="1"/>
          </p:cNvPicPr>
          <p:nvPr/>
        </p:nvPicPr>
        <p:blipFill rotWithShape="1">
          <a:blip r:embed="rId1">
            <a:extLst>
              <a:ext uri="{28A0092B-C50C-407E-A947-70E740481C1C}">
                <a14:useLocalDpi xmlns:a14="http://schemas.microsoft.com/office/drawing/2010/main" val="0"/>
              </a:ext>
            </a:extLst>
          </a:blip>
          <a:srcRect l="4307" t="30162" r="4132" b="30732"/>
          <a:stretch>
            <a:fillRect/>
          </a:stretch>
        </p:blipFill>
        <p:spPr bwMode="auto">
          <a:xfrm>
            <a:off x="4233141" y="1358285"/>
            <a:ext cx="4651299" cy="19865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84087" y="76200"/>
            <a:ext cx="9756559" cy="685800"/>
          </a:xfrm>
        </p:spPr>
        <p:txBody>
          <a:bodyPr/>
          <a:lstStyle/>
          <a:p>
            <a:r>
              <a:rPr lang="en-US" dirty="0"/>
              <a:t>n-Octyl Trimethyl Ammonium Bromide in H</a:t>
            </a:r>
            <a:r>
              <a:rPr lang="en-US" baseline="-25000" dirty="0"/>
              <a:t>2</a:t>
            </a:r>
            <a:r>
              <a:rPr lang="en-US" dirty="0"/>
              <a:t>O</a:t>
            </a:r>
            <a:endParaRPr lang="en-US" dirty="0"/>
          </a:p>
        </p:txBody>
      </p:sp>
      <p:sp>
        <p:nvSpPr>
          <p:cNvPr id="3" name="Content Placeholder 2"/>
          <p:cNvSpPr>
            <a:spLocks noGrp="1"/>
          </p:cNvSpPr>
          <p:nvPr>
            <p:ph idx="1"/>
          </p:nvPr>
        </p:nvSpPr>
        <p:spPr>
          <a:xfrm>
            <a:off x="19006" y="925731"/>
            <a:ext cx="9124993" cy="5265826"/>
          </a:xfrm>
        </p:spPr>
        <p:txBody>
          <a:bodyPr/>
          <a:lstStyle/>
          <a:p>
            <a:r>
              <a:rPr lang="en-US" dirty="0">
                <a:latin typeface="Arial Narrow" panose="020B0606020202030204" pitchFamily="34" charset="0"/>
                <a:cs typeface="Arial Narrow" panose="020B0606020202030204" pitchFamily="34" charset="0"/>
              </a:rPr>
              <a:t>n-</a:t>
            </a:r>
            <a:r>
              <a:rPr lang="en-US" dirty="0" err="1">
                <a:latin typeface="Arial Narrow" panose="020B0606020202030204" pitchFamily="34" charset="0"/>
                <a:cs typeface="Arial Narrow" panose="020B0606020202030204" pitchFamily="34" charset="0"/>
              </a:rPr>
              <a:t>octyltrimethylammonium</a:t>
            </a:r>
            <a:r>
              <a:rPr lang="en-US" dirty="0">
                <a:latin typeface="Arial Narrow" panose="020B0606020202030204" pitchFamily="34" charset="0"/>
                <a:cs typeface="Arial Narrow" panose="020B0606020202030204" pitchFamily="34" charset="0"/>
              </a:rPr>
              <a:t> bromide (OTAB) in water has amphiphilic properties</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water-loving (hydrophilic) </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water-repelling (hydrophobic)</a:t>
            </a:r>
            <a:endParaRPr lang="en-US" dirty="0">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Applications</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Biotechnology: antimicrobial, gene delivery, (cell) membrane regulation</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Material science: synthesis of nanoparticle, engineering functional materials, assembly of nanostructures</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Environmental science: soil and water pollution remediation, microplastics</a:t>
            </a:r>
            <a:endParaRPr lang="en-US" dirty="0">
              <a:latin typeface="Arial Narrow" panose="020B0606020202030204" pitchFamily="34" charset="0"/>
              <a:cs typeface="Arial Narrow" panose="020B0606020202030204" pitchFamily="34" charset="0"/>
            </a:endParaRPr>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grpSp>
        <p:nvGrpSpPr>
          <p:cNvPr id="5" name="Group 4"/>
          <p:cNvGrpSpPr>
            <a:grpSpLocks noChangeAspect="1"/>
          </p:cNvGrpSpPr>
          <p:nvPr/>
        </p:nvGrpSpPr>
        <p:grpSpPr>
          <a:xfrm>
            <a:off x="51849" y="4898111"/>
            <a:ext cx="9058159" cy="1600200"/>
            <a:chOff x="-6555469" y="-813594"/>
            <a:chExt cx="16280924" cy="2821717"/>
          </a:xfrm>
        </p:grpSpPr>
        <p:pic>
          <p:nvPicPr>
            <p:cNvPr id="6" name="Shape 3"/>
            <p:cNvPicPr/>
            <p:nvPr/>
          </p:nvPicPr>
          <p:blipFill rotWithShape="1">
            <a:blip r:embed="rId2"/>
            <a:srcRect l="3802" t="67763" r="54828" b="1959"/>
            <a:stretch>
              <a:fillRect/>
            </a:stretch>
          </p:blipFill>
          <p:spPr>
            <a:xfrm>
              <a:off x="4674715" y="-375515"/>
              <a:ext cx="2418712" cy="2316354"/>
            </a:xfrm>
            <a:prstGeom prst="rect">
              <a:avLst/>
            </a:prstGeom>
            <a:noFill/>
            <a:ln>
              <a:noFill/>
            </a:ln>
          </p:spPr>
        </p:pic>
        <p:pic>
          <p:nvPicPr>
            <p:cNvPr id="7" name="Shape 3"/>
            <p:cNvPicPr/>
            <p:nvPr/>
          </p:nvPicPr>
          <p:blipFill rotWithShape="1">
            <a:blip r:embed="rId2"/>
            <a:srcRect l="50707" t="65476" r="6489" b="1587"/>
            <a:stretch>
              <a:fillRect/>
            </a:stretch>
          </p:blipFill>
          <p:spPr>
            <a:xfrm>
              <a:off x="7222888" y="-511517"/>
              <a:ext cx="2502567" cy="2519640"/>
            </a:xfrm>
            <a:prstGeom prst="rect">
              <a:avLst/>
            </a:prstGeom>
            <a:noFill/>
            <a:ln>
              <a:noFill/>
            </a:ln>
          </p:spPr>
        </p:pic>
        <p:pic>
          <p:nvPicPr>
            <p:cNvPr id="8" name="Shape 3"/>
            <p:cNvPicPr/>
            <p:nvPr/>
          </p:nvPicPr>
          <p:blipFill rotWithShape="1">
            <a:blip r:embed="rId2"/>
            <a:srcRect l="50536" t="30995" r="8094" b="33588"/>
            <a:stretch>
              <a:fillRect/>
            </a:stretch>
          </p:blipFill>
          <p:spPr>
            <a:xfrm>
              <a:off x="2202313" y="-436138"/>
              <a:ext cx="2418710" cy="2444261"/>
            </a:xfrm>
            <a:prstGeom prst="rect">
              <a:avLst/>
            </a:prstGeom>
            <a:noFill/>
            <a:ln>
              <a:noFill/>
            </a:ln>
          </p:spPr>
        </p:pic>
        <p:sp>
          <p:nvSpPr>
            <p:cNvPr id="9" name="TextBox 8"/>
            <p:cNvSpPr txBox="1"/>
            <p:nvPr/>
          </p:nvSpPr>
          <p:spPr>
            <a:xfrm>
              <a:off x="2653042" y="-719510"/>
              <a:ext cx="1296384" cy="516874"/>
            </a:xfrm>
            <a:prstGeom prst="rect">
              <a:avLst/>
            </a:prstGeom>
            <a:noFill/>
          </p:spPr>
          <p:txBody>
            <a:bodyPr wrap="none" rtlCol="0">
              <a:spAutoFit/>
            </a:bodyPr>
            <a:lstStyle/>
            <a:p>
              <a:r>
                <a:rPr lang="en-US" sz="1200" dirty="0"/>
                <a:t>x=0.409</a:t>
              </a:r>
              <a:endParaRPr lang="en-US" sz="1200" dirty="0"/>
            </a:p>
          </p:txBody>
        </p:sp>
        <p:sp>
          <p:nvSpPr>
            <p:cNvPr id="10" name="TextBox 9"/>
            <p:cNvSpPr txBox="1"/>
            <p:nvPr/>
          </p:nvSpPr>
          <p:spPr>
            <a:xfrm>
              <a:off x="5291245" y="-697922"/>
              <a:ext cx="1296384" cy="516874"/>
            </a:xfrm>
            <a:prstGeom prst="rect">
              <a:avLst/>
            </a:prstGeom>
            <a:noFill/>
          </p:spPr>
          <p:txBody>
            <a:bodyPr wrap="none" rtlCol="0">
              <a:spAutoFit/>
            </a:bodyPr>
            <a:lstStyle/>
            <a:p>
              <a:r>
                <a:rPr lang="en-US" sz="1200" dirty="0"/>
                <a:t>x=0.431</a:t>
              </a:r>
              <a:endParaRPr lang="en-US" sz="1200" dirty="0"/>
            </a:p>
          </p:txBody>
        </p:sp>
        <p:sp>
          <p:nvSpPr>
            <p:cNvPr id="11" name="TextBox 10"/>
            <p:cNvSpPr txBox="1"/>
            <p:nvPr/>
          </p:nvSpPr>
          <p:spPr>
            <a:xfrm>
              <a:off x="7910625" y="-654027"/>
              <a:ext cx="1296384" cy="516874"/>
            </a:xfrm>
            <a:prstGeom prst="rect">
              <a:avLst/>
            </a:prstGeom>
            <a:noFill/>
          </p:spPr>
          <p:txBody>
            <a:bodyPr wrap="none" rtlCol="0">
              <a:spAutoFit/>
            </a:bodyPr>
            <a:lstStyle/>
            <a:p>
              <a:r>
                <a:rPr lang="en-US" sz="1200" dirty="0"/>
                <a:t>x=0.930</a:t>
              </a:r>
              <a:endParaRPr lang="en-US" sz="1200" dirty="0"/>
            </a:p>
          </p:txBody>
        </p:sp>
        <p:pic>
          <p:nvPicPr>
            <p:cNvPr id="12" name="Shape 3"/>
            <p:cNvPicPr/>
            <p:nvPr/>
          </p:nvPicPr>
          <p:blipFill rotWithShape="1">
            <a:blip r:embed="rId2"/>
            <a:srcRect l="2214" r="57326" b="69820"/>
            <a:stretch>
              <a:fillRect/>
            </a:stretch>
          </p:blipFill>
          <p:spPr>
            <a:xfrm>
              <a:off x="-6555469" y="-468301"/>
              <a:ext cx="2365513" cy="2308784"/>
            </a:xfrm>
            <a:prstGeom prst="rect">
              <a:avLst/>
            </a:prstGeom>
            <a:noFill/>
            <a:ln>
              <a:noFill/>
            </a:ln>
          </p:spPr>
        </p:pic>
        <p:pic>
          <p:nvPicPr>
            <p:cNvPr id="13" name="Shape 3"/>
            <p:cNvPicPr/>
            <p:nvPr/>
          </p:nvPicPr>
          <p:blipFill rotWithShape="1">
            <a:blip r:embed="rId2"/>
            <a:srcRect l="3545" t="31135" r="55996" b="36493"/>
            <a:stretch>
              <a:fillRect/>
            </a:stretch>
          </p:blipFill>
          <p:spPr>
            <a:xfrm>
              <a:off x="-1429471" y="-468301"/>
              <a:ext cx="2365515" cy="2476424"/>
            </a:xfrm>
            <a:prstGeom prst="rect">
              <a:avLst/>
            </a:prstGeom>
            <a:noFill/>
            <a:ln>
              <a:noFill/>
            </a:ln>
          </p:spPr>
        </p:pic>
        <p:pic>
          <p:nvPicPr>
            <p:cNvPr id="14" name="Shape 3"/>
            <p:cNvPicPr/>
            <p:nvPr/>
          </p:nvPicPr>
          <p:blipFill rotWithShape="1">
            <a:blip r:embed="rId2"/>
            <a:srcRect l="48746" r="8916" b="69005"/>
            <a:stretch>
              <a:fillRect/>
            </a:stretch>
          </p:blipFill>
          <p:spPr>
            <a:xfrm>
              <a:off x="-4063146" y="-468301"/>
              <a:ext cx="2475344" cy="2371115"/>
            </a:xfrm>
            <a:prstGeom prst="rect">
              <a:avLst/>
            </a:prstGeom>
            <a:noFill/>
            <a:ln>
              <a:noFill/>
            </a:ln>
          </p:spPr>
        </p:pic>
        <p:sp>
          <p:nvSpPr>
            <p:cNvPr id="15" name="TextBox 14"/>
            <p:cNvSpPr txBox="1"/>
            <p:nvPr/>
          </p:nvSpPr>
          <p:spPr>
            <a:xfrm>
              <a:off x="-6034353" y="-779777"/>
              <a:ext cx="1296384" cy="516874"/>
            </a:xfrm>
            <a:prstGeom prst="rect">
              <a:avLst/>
            </a:prstGeom>
            <a:noFill/>
          </p:spPr>
          <p:txBody>
            <a:bodyPr wrap="none" rtlCol="0">
              <a:spAutoFit/>
            </a:bodyPr>
            <a:lstStyle/>
            <a:p>
              <a:r>
                <a:rPr lang="en-US" sz="1200" dirty="0"/>
                <a:t>x=0.007</a:t>
              </a:r>
              <a:endParaRPr lang="en-US" sz="1200" dirty="0"/>
            </a:p>
          </p:txBody>
        </p:sp>
        <p:sp>
          <p:nvSpPr>
            <p:cNvPr id="16" name="TextBox 15"/>
            <p:cNvSpPr txBox="1"/>
            <p:nvPr/>
          </p:nvSpPr>
          <p:spPr>
            <a:xfrm>
              <a:off x="-3372736" y="-813594"/>
              <a:ext cx="1296384" cy="516874"/>
            </a:xfrm>
            <a:prstGeom prst="rect">
              <a:avLst/>
            </a:prstGeom>
            <a:noFill/>
          </p:spPr>
          <p:txBody>
            <a:bodyPr wrap="none" rtlCol="0">
              <a:spAutoFit/>
            </a:bodyPr>
            <a:lstStyle/>
            <a:p>
              <a:r>
                <a:rPr lang="en-US" sz="1200" dirty="0"/>
                <a:t>x=0.190</a:t>
              </a:r>
              <a:endParaRPr lang="en-US" sz="1200" dirty="0"/>
            </a:p>
          </p:txBody>
        </p:sp>
        <p:sp>
          <p:nvSpPr>
            <p:cNvPr id="17" name="TextBox 16"/>
            <p:cNvSpPr txBox="1"/>
            <p:nvPr/>
          </p:nvSpPr>
          <p:spPr>
            <a:xfrm>
              <a:off x="-834769" y="-813594"/>
              <a:ext cx="1296384" cy="516874"/>
            </a:xfrm>
            <a:prstGeom prst="rect">
              <a:avLst/>
            </a:prstGeom>
            <a:noFill/>
          </p:spPr>
          <p:txBody>
            <a:bodyPr wrap="none" rtlCol="0">
              <a:spAutoFit/>
            </a:bodyPr>
            <a:lstStyle/>
            <a:p>
              <a:r>
                <a:rPr lang="en-US" sz="1200" dirty="0"/>
                <a:t>x=0.204</a:t>
              </a:r>
              <a:endParaRPr lang="en-US" sz="1200" dirty="0"/>
            </a:p>
          </p:txBody>
        </p:sp>
      </p:grpSp>
      <p:sp>
        <p:nvSpPr>
          <p:cNvPr id="18" name="TextBox 17"/>
          <p:cNvSpPr txBox="1"/>
          <p:nvPr/>
        </p:nvSpPr>
        <p:spPr>
          <a:xfrm>
            <a:off x="781888" y="6400747"/>
            <a:ext cx="2110706" cy="369332"/>
          </a:xfrm>
          <a:prstGeom prst="rect">
            <a:avLst/>
          </a:prstGeom>
          <a:noFill/>
        </p:spPr>
        <p:txBody>
          <a:bodyPr wrap="none" rtlCol="0">
            <a:spAutoFit/>
          </a:bodyPr>
          <a:lstStyle/>
          <a:p>
            <a:r>
              <a:rPr lang="en-US" dirty="0">
                <a:solidFill>
                  <a:schemeClr val="accent2"/>
                </a:solidFill>
              </a:rPr>
              <a:t>micelles </a:t>
            </a:r>
            <a:r>
              <a:rPr lang="en-US" dirty="0">
                <a:solidFill>
                  <a:schemeClr val="accent2"/>
                </a:solidFill>
                <a:sym typeface="Wingdings" panose="05000000000000000000" pitchFamily="2" charset="2"/>
              </a:rPr>
              <a:t> </a:t>
            </a:r>
            <a:r>
              <a:rPr lang="en-US" dirty="0">
                <a:solidFill>
                  <a:schemeClr val="accent2"/>
                </a:solidFill>
              </a:rPr>
              <a:t>cylinders</a:t>
            </a:r>
            <a:endParaRPr lang="en-US" dirty="0">
              <a:solidFill>
                <a:schemeClr val="accent2"/>
              </a:solidFill>
            </a:endParaRPr>
          </a:p>
        </p:txBody>
      </p:sp>
      <p:sp>
        <p:nvSpPr>
          <p:cNvPr id="19" name="TextBox 18"/>
          <p:cNvSpPr txBox="1"/>
          <p:nvPr/>
        </p:nvSpPr>
        <p:spPr>
          <a:xfrm>
            <a:off x="5740215" y="6433023"/>
            <a:ext cx="2144370" cy="369332"/>
          </a:xfrm>
          <a:prstGeom prst="rect">
            <a:avLst/>
          </a:prstGeom>
          <a:noFill/>
        </p:spPr>
        <p:txBody>
          <a:bodyPr wrap="none" rtlCol="0">
            <a:spAutoFit/>
          </a:bodyPr>
          <a:lstStyle/>
          <a:p>
            <a:r>
              <a:rPr lang="en-US" dirty="0">
                <a:solidFill>
                  <a:schemeClr val="accent2"/>
                </a:solidFill>
              </a:rPr>
              <a:t>cylinders </a:t>
            </a:r>
            <a:r>
              <a:rPr lang="en-US" dirty="0">
                <a:solidFill>
                  <a:schemeClr val="accent2"/>
                </a:solidFill>
                <a:sym typeface="Wingdings" panose="05000000000000000000" pitchFamily="2" charset="2"/>
              </a:rPr>
              <a:t> </a:t>
            </a:r>
            <a:r>
              <a:rPr lang="en-US" dirty="0">
                <a:solidFill>
                  <a:schemeClr val="accent2"/>
                </a:solidFill>
              </a:rPr>
              <a:t>lamellae</a:t>
            </a:r>
            <a:endParaRPr lang="en-US" dirty="0">
              <a:solidFill>
                <a:schemeClr val="accent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1"/>
          <a:srcRect/>
          <a:stretch>
            <a:fillRect/>
          </a:stretch>
        </p:blipFill>
        <p:spPr>
          <a:xfrm>
            <a:off x="2993771" y="2509900"/>
            <a:ext cx="2795338" cy="1910917"/>
          </a:xfrm>
          <a:prstGeom prst="rect">
            <a:avLst/>
          </a:prstGeom>
        </p:spPr>
      </p:pic>
      <p:pic>
        <p:nvPicPr>
          <p:cNvPr id="24" name="Picture 23"/>
          <p:cNvPicPr>
            <a:picLocks noChangeAspect="1"/>
          </p:cNvPicPr>
          <p:nvPr/>
        </p:nvPicPr>
        <p:blipFill>
          <a:blip r:embed="rId2"/>
          <a:srcRect/>
          <a:stretch>
            <a:fillRect/>
          </a:stretch>
        </p:blipFill>
        <p:spPr>
          <a:xfrm>
            <a:off x="386565" y="2499051"/>
            <a:ext cx="2701490" cy="1910917"/>
          </a:xfrm>
          <a:prstGeom prst="rect">
            <a:avLst/>
          </a:prstGeom>
        </p:spPr>
      </p:pic>
      <p:pic>
        <p:nvPicPr>
          <p:cNvPr id="31" name="Picture 30"/>
          <p:cNvPicPr>
            <a:picLocks noChangeAspect="1"/>
          </p:cNvPicPr>
          <p:nvPr/>
        </p:nvPicPr>
        <p:blipFill>
          <a:blip r:embed="rId3"/>
          <a:srcRect/>
          <a:stretch>
            <a:fillRect/>
          </a:stretch>
        </p:blipFill>
        <p:spPr>
          <a:xfrm>
            <a:off x="5953490" y="2509899"/>
            <a:ext cx="2802042" cy="1910917"/>
          </a:xfrm>
          <a:prstGeom prst="rect">
            <a:avLst/>
          </a:prstGeom>
        </p:spPr>
      </p:pic>
      <p:pic>
        <p:nvPicPr>
          <p:cNvPr id="25" name="Picture 24"/>
          <p:cNvPicPr>
            <a:picLocks noChangeAspect="1"/>
          </p:cNvPicPr>
          <p:nvPr/>
        </p:nvPicPr>
        <p:blipFill>
          <a:blip r:embed="rId4"/>
          <a:srcRect/>
          <a:stretch>
            <a:fillRect/>
          </a:stretch>
        </p:blipFill>
        <p:spPr>
          <a:xfrm>
            <a:off x="5717648" y="4755754"/>
            <a:ext cx="3194542" cy="2103120"/>
          </a:xfrm>
          <a:prstGeom prst="rect">
            <a:avLst/>
          </a:prstGeom>
        </p:spPr>
      </p:pic>
      <p:sp>
        <p:nvSpPr>
          <p:cNvPr id="2" name="Title 1"/>
          <p:cNvSpPr>
            <a:spLocks noGrp="1"/>
          </p:cNvSpPr>
          <p:nvPr>
            <p:ph type="title"/>
          </p:nvPr>
        </p:nvSpPr>
        <p:spPr/>
        <p:txBody>
          <a:bodyPr/>
          <a:lstStyle/>
          <a:p>
            <a:r>
              <a:rPr lang="en-US" dirty="0"/>
              <a:t>Molecular Dynamics Descriptors</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p:sp>
        <p:nvSpPr>
          <p:cNvPr id="3" name="Content Placeholder 2"/>
          <p:cNvSpPr>
            <a:spLocks noGrp="1"/>
          </p:cNvSpPr>
          <p:nvPr>
            <p:ph idx="1"/>
          </p:nvPr>
        </p:nvSpPr>
        <p:spPr>
          <a:xfrm>
            <a:off x="18267" y="930881"/>
            <a:ext cx="9125733" cy="5265826"/>
          </a:xfrm>
        </p:spPr>
        <p:txBody>
          <a:bodyPr/>
          <a:lstStyle/>
          <a:p>
            <a:r>
              <a:rPr lang="en-US" dirty="0">
                <a:latin typeface="Arial Narrow" panose="020B0606020202030204" pitchFamily="34" charset="0"/>
                <a:cs typeface="Arial Narrow" panose="020B0606020202030204" pitchFamily="34" charset="0"/>
              </a:rPr>
              <a:t>No discontinuity / inflection detected near phase transitions</a:t>
            </a:r>
            <a:endParaRPr lang="en-US" dirty="0">
              <a:latin typeface="Arial Narrow" panose="020B0606020202030204" pitchFamily="34" charset="0"/>
              <a:cs typeface="Arial Narrow" panose="020B0606020202030204" pitchFamily="34" charset="0"/>
            </a:endParaRPr>
          </a:p>
          <a:p>
            <a:pPr lvl="2"/>
            <a:r>
              <a:rPr lang="en-US" dirty="0">
                <a:latin typeface="Arial Narrow" panose="020B0606020202030204" pitchFamily="34" charset="0"/>
                <a:cs typeface="Arial Narrow" panose="020B0606020202030204" pitchFamily="34" charset="0"/>
              </a:rPr>
              <a:t>Left: radial distribution function (RDF) for terminal tail beads</a:t>
            </a:r>
            <a:endParaRPr lang="en-US" dirty="0">
              <a:latin typeface="Arial Narrow" panose="020B0606020202030204" pitchFamily="34" charset="0"/>
              <a:cs typeface="Arial Narrow" panose="020B0606020202030204" pitchFamily="34" charset="0"/>
            </a:endParaRPr>
          </a:p>
          <a:p>
            <a:pPr lvl="2"/>
            <a:r>
              <a:rPr lang="en-US" dirty="0">
                <a:latin typeface="Arial Narrow" panose="020B0606020202030204" pitchFamily="34" charset="0"/>
                <a:cs typeface="Arial Narrow" panose="020B0606020202030204" pitchFamily="34" charset="0"/>
              </a:rPr>
              <a:t>Middle: potential energy of tail-tail, tail-water, and head-water interactions </a:t>
            </a:r>
            <a:endParaRPr lang="en-US" dirty="0">
              <a:latin typeface="Arial Narrow" panose="020B0606020202030204" pitchFamily="34" charset="0"/>
              <a:cs typeface="Arial Narrow" panose="020B0606020202030204" pitchFamily="34" charset="0"/>
            </a:endParaRPr>
          </a:p>
          <a:p>
            <a:pPr lvl="2"/>
            <a:r>
              <a:rPr lang="en-US" dirty="0">
                <a:latin typeface="Arial Narrow" panose="020B0606020202030204" pitchFamily="34" charset="0"/>
                <a:cs typeface="Arial Narrow" panose="020B0606020202030204" pitchFamily="34" charset="0"/>
              </a:rPr>
              <a:t>Right: free energy changes between real and ideal solutions</a:t>
            </a:r>
            <a:endParaRPr lang="en-US" dirty="0">
              <a:latin typeface="Arial Narrow" panose="020B0606020202030204" pitchFamily="34" charset="0"/>
              <a:cs typeface="Arial Narrow" panose="020B0606020202030204" pitchFamily="34" charset="0"/>
            </a:endParaRPr>
          </a:p>
          <a:p>
            <a:pPr lvl="2"/>
            <a:endParaRPr lang="en-US" sz="1100" dirty="0">
              <a:latin typeface="Arial Narrow" panose="020B0606020202030204" pitchFamily="34" charset="0"/>
              <a:cs typeface="Arial Narrow" panose="020B0606020202030204" pitchFamily="34" charset="0"/>
            </a:endParaRPr>
          </a:p>
          <a:p>
            <a:pPr lvl="2"/>
            <a:endParaRPr lang="en-US" sz="1100" dirty="0">
              <a:latin typeface="Arial Narrow" panose="020B0606020202030204" pitchFamily="34" charset="0"/>
              <a:cs typeface="Arial Narrow" panose="020B0606020202030204" pitchFamily="34" charset="0"/>
            </a:endParaRPr>
          </a:p>
          <a:p>
            <a:pPr lvl="2"/>
            <a:endParaRPr lang="en-US" sz="1100" dirty="0">
              <a:latin typeface="Arial Narrow" panose="020B0606020202030204" pitchFamily="34" charset="0"/>
              <a:cs typeface="Arial Narrow" panose="020B0606020202030204" pitchFamily="34" charset="0"/>
            </a:endParaRPr>
          </a:p>
          <a:p>
            <a:pPr lvl="2"/>
            <a:endParaRPr lang="en-US" sz="1100" dirty="0">
              <a:latin typeface="Arial Narrow" panose="020B0606020202030204" pitchFamily="34" charset="0"/>
              <a:cs typeface="Arial Narrow" panose="020B0606020202030204" pitchFamily="34" charset="0"/>
            </a:endParaRPr>
          </a:p>
          <a:p>
            <a:pPr lvl="2"/>
            <a:endParaRPr lang="en-US" sz="1100" dirty="0">
              <a:latin typeface="Arial Narrow" panose="020B0606020202030204" pitchFamily="34" charset="0"/>
              <a:cs typeface="Arial Narrow" panose="020B0606020202030204" pitchFamily="34" charset="0"/>
            </a:endParaRPr>
          </a:p>
          <a:p>
            <a:pPr lvl="2"/>
            <a:endParaRPr lang="en-US" sz="1100" dirty="0">
              <a:latin typeface="Arial Narrow" panose="020B0606020202030204" pitchFamily="34" charset="0"/>
              <a:cs typeface="Arial Narrow" panose="020B0606020202030204" pitchFamily="34" charset="0"/>
            </a:endParaRPr>
          </a:p>
          <a:p>
            <a:pPr lvl="2"/>
            <a:endParaRPr lang="en-US" sz="1100" dirty="0">
              <a:latin typeface="Arial Narrow" panose="020B0606020202030204" pitchFamily="34" charset="0"/>
              <a:cs typeface="Arial Narrow" panose="020B0606020202030204" pitchFamily="34" charset="0"/>
            </a:endParaRPr>
          </a:p>
          <a:p>
            <a:pPr lvl="2"/>
            <a:endParaRPr lang="en-US" sz="1100" dirty="0">
              <a:latin typeface="Arial Narrow" panose="020B0606020202030204" pitchFamily="34" charset="0"/>
              <a:cs typeface="Arial Narrow" panose="020B0606020202030204" pitchFamily="34" charset="0"/>
            </a:endParaRPr>
          </a:p>
          <a:p>
            <a:pPr lvl="3"/>
            <a:endParaRPr lang="en-US" sz="900" dirty="0"/>
          </a:p>
          <a:p>
            <a:r>
              <a:rPr lang="en-US" dirty="0">
                <a:latin typeface="Arial Narrow" panose="020B0606020202030204" pitchFamily="34" charset="0"/>
                <a:cs typeface="Arial Narrow" panose="020B0606020202030204" pitchFamily="34" charset="0"/>
              </a:rPr>
              <a:t>Average P</a:t>
            </a:r>
            <a:r>
              <a:rPr lang="en-US" baseline="-25000" dirty="0">
                <a:latin typeface="Arial Narrow" panose="020B0606020202030204" pitchFamily="34" charset="0"/>
                <a:cs typeface="Arial Narrow" panose="020B0606020202030204" pitchFamily="34" charset="0"/>
              </a:rPr>
              <a:t>2</a:t>
            </a:r>
            <a:r>
              <a:rPr lang="en-US" dirty="0">
                <a:latin typeface="Arial Narrow" panose="020B0606020202030204" pitchFamily="34" charset="0"/>
                <a:cs typeface="Arial Narrow" panose="020B0606020202030204" pitchFamily="34" charset="0"/>
              </a:rPr>
              <a:t> order parameter exhibits plateaus for two phases</a:t>
            </a:r>
            <a:r>
              <a:rPr lang="en-US" dirty="0"/>
              <a:t> </a:t>
            </a:r>
            <a:endParaRPr lang="en-US" dirty="0"/>
          </a:p>
          <a:p>
            <a:pPr lvl="1"/>
            <a:r>
              <a:rPr lang="en-US" dirty="0">
                <a:latin typeface="Arial Narrow" panose="020B0606020202030204" pitchFamily="34" charset="0"/>
                <a:cs typeface="Arial Narrow" panose="020B0606020202030204" pitchFamily="34" charset="0"/>
              </a:rPr>
              <a:t>Highest gradient in P</a:t>
            </a:r>
            <a:r>
              <a:rPr lang="en-US" baseline="-25000" dirty="0">
                <a:latin typeface="Arial Narrow" panose="020B0606020202030204" pitchFamily="34" charset="0"/>
                <a:cs typeface="Arial Narrow" panose="020B0606020202030204" pitchFamily="34" charset="0"/>
              </a:rPr>
              <a:t>2</a:t>
            </a:r>
            <a:r>
              <a:rPr lang="en-US" dirty="0">
                <a:latin typeface="Arial Narrow" panose="020B0606020202030204" pitchFamily="34" charset="0"/>
                <a:cs typeface="Arial Narrow" panose="020B0606020202030204" pitchFamily="34" charset="0"/>
              </a:rPr>
              <a:t> at x = 0.357 is                                                  supposed to indicate a phase transition</a:t>
            </a:r>
            <a:endParaRPr lang="en-US" dirty="0">
              <a:latin typeface="Arial Narrow" panose="020B0606020202030204" pitchFamily="34" charset="0"/>
              <a:cs typeface="Arial Narrow" panose="020B0606020202030204" pitchFamily="34" charset="0"/>
            </a:endParaRPr>
          </a:p>
          <a:p>
            <a:pPr lvl="2"/>
            <a:r>
              <a:rPr lang="en-US" dirty="0">
                <a:latin typeface="Arial Narrow" panose="020B0606020202030204" pitchFamily="34" charset="0"/>
                <a:cs typeface="Arial Narrow" panose="020B0606020202030204" pitchFamily="34" charset="0"/>
              </a:rPr>
              <a:t>Sensitive to changes in the shape of micelles                                                               from circular to cylindrical taking place for x                                                             between 0.2 and 0.4 than to their packing</a:t>
            </a:r>
            <a:endParaRPr lang="en-US" dirty="0">
              <a:latin typeface="Arial Narrow" panose="020B0606020202030204" pitchFamily="34" charset="0"/>
              <a:cs typeface="Arial Narrow" panose="020B0606020202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
          <a:srcRect l="4052" r="4964" b="4385"/>
          <a:stretch>
            <a:fillRect/>
          </a:stretch>
        </p:blipFill>
        <p:spPr>
          <a:xfrm>
            <a:off x="6218578" y="4920828"/>
            <a:ext cx="2507497" cy="1920240"/>
          </a:xfrm>
          <a:prstGeom prst="rect">
            <a:avLst/>
          </a:prstGeom>
        </p:spPr>
      </p:pic>
      <p:pic>
        <p:nvPicPr>
          <p:cNvPr id="6" name="Picture 5"/>
          <p:cNvPicPr>
            <a:picLocks noChangeAspect="1"/>
          </p:cNvPicPr>
          <p:nvPr/>
        </p:nvPicPr>
        <p:blipFill rotWithShape="1">
          <a:blip r:embed="rId2"/>
          <a:srcRect l="4961" r="4055" b="4385"/>
          <a:stretch>
            <a:fillRect/>
          </a:stretch>
        </p:blipFill>
        <p:spPr>
          <a:xfrm>
            <a:off x="6179302" y="2958253"/>
            <a:ext cx="2507498" cy="1920240"/>
          </a:xfrm>
          <a:prstGeom prst="rect">
            <a:avLst/>
          </a:prstGeom>
        </p:spPr>
      </p:pic>
      <p:pic>
        <p:nvPicPr>
          <p:cNvPr id="7" name="Picture 6"/>
          <p:cNvPicPr>
            <a:picLocks noChangeAspect="1"/>
          </p:cNvPicPr>
          <p:nvPr/>
        </p:nvPicPr>
        <p:blipFill rotWithShape="1">
          <a:blip r:embed="rId3"/>
          <a:srcRect l="4314" r="4704" b="4385"/>
          <a:stretch>
            <a:fillRect/>
          </a:stretch>
        </p:blipFill>
        <p:spPr>
          <a:xfrm>
            <a:off x="6120192" y="953344"/>
            <a:ext cx="2507497" cy="1920240"/>
          </a:xfrm>
          <a:prstGeom prst="rect">
            <a:avLst/>
          </a:prstGeom>
        </p:spPr>
      </p:pic>
      <p:sp>
        <p:nvSpPr>
          <p:cNvPr id="2" name="Title 1"/>
          <p:cNvSpPr>
            <a:spLocks noGrp="1"/>
          </p:cNvSpPr>
          <p:nvPr>
            <p:ph type="title"/>
          </p:nvPr>
        </p:nvSpPr>
        <p:spPr/>
        <p:txBody>
          <a:bodyPr/>
          <a:lstStyle/>
          <a:p>
            <a:r>
              <a:rPr lang="en-US" dirty="0"/>
              <a:t>Graph Description of Complex Systems</a:t>
            </a:r>
            <a:endParaRPr lang="en-US" dirty="0"/>
          </a:p>
        </p:txBody>
      </p:sp>
      <p:sp>
        <p:nvSpPr>
          <p:cNvPr id="3" name="Content Placeholder 2"/>
          <p:cNvSpPr>
            <a:spLocks noGrp="1"/>
          </p:cNvSpPr>
          <p:nvPr>
            <p:ph idx="1"/>
          </p:nvPr>
        </p:nvSpPr>
        <p:spPr>
          <a:xfrm>
            <a:off x="18268" y="922414"/>
            <a:ext cx="9125731" cy="5265826"/>
          </a:xfrm>
        </p:spPr>
        <p:txBody>
          <a:bodyPr/>
          <a:lstStyle/>
          <a:p>
            <a:r>
              <a:rPr lang="en-US" dirty="0">
                <a:latin typeface="Arial Narrow" panose="020B0606020202030204" pitchFamily="34" charset="0"/>
                <a:cs typeface="Arial Narrow" panose="020B0606020202030204" pitchFamily="34" charset="0"/>
              </a:rPr>
              <a:t>Graph representation</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Node = surfactant</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Assign edge with a Euclidean distance                                                                                   between pair tails smaller than 0.7nm </a:t>
            </a:r>
            <a:endParaRPr lang="en-US" dirty="0">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Local / short-term measurement</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Degree centrality</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Clustering coefficient</a:t>
            </a:r>
            <a:endParaRPr lang="en-US" dirty="0">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Global / long-term measurement</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Closeness centrality</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Betweenness centrality</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Node-based fractal dimension (NFD) </a:t>
            </a:r>
            <a:endParaRPr lang="en-US" dirty="0">
              <a:latin typeface="Arial Narrow" panose="020B0606020202030204" pitchFamily="34" charset="0"/>
              <a:cs typeface="Arial Narrow" panose="020B0606020202030204" pitchFamily="34" charset="0"/>
            </a:endParaRPr>
          </a:p>
          <a:p>
            <a:pPr lvl="2"/>
            <a:r>
              <a:rPr lang="en-US" dirty="0">
                <a:latin typeface="Arial Narrow" panose="020B0606020202030204" pitchFamily="34" charset="0"/>
                <a:cs typeface="Arial Narrow" panose="020B0606020202030204" pitchFamily="34" charset="0"/>
              </a:rPr>
              <a:t>Measures self-similarity of a graph by calculating                                                                the spatial dimension of the expansion from a                                                                      certain node based on box-growing method</a:t>
            </a:r>
            <a:endParaRPr lang="en-US" dirty="0">
              <a:latin typeface="Arial Narrow" panose="020B0606020202030204" pitchFamily="34" charset="0"/>
              <a:cs typeface="Arial Narrow" panose="020B0606020202030204" pitchFamily="34" charset="0"/>
            </a:endParaRPr>
          </a:p>
          <a:p>
            <a:pPr lvl="1"/>
            <a:endParaRPr lang="en-US" dirty="0">
              <a:latin typeface="Arial Narrow" panose="020B0606020202030204" pitchFamily="34" charset="0"/>
              <a:cs typeface="Arial Narrow" panose="020B0606020202030204" pitchFamily="34" charset="0"/>
            </a:endParaRPr>
          </a:p>
          <a:p>
            <a:endParaRPr lang="en-US" b="0" dirty="0">
              <a:latin typeface="Arial Narrow" panose="020B0606020202030204" pitchFamily="34" charset="0"/>
              <a:cs typeface="Arial Narrow" panose="020B0606020202030204" pitchFamily="34" charset="0"/>
            </a:endParaRPr>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76328" y="4088005"/>
            <a:ext cx="8162517" cy="2834640"/>
            <a:chOff x="2391585" y="5915461"/>
            <a:chExt cx="8162517" cy="2834640"/>
          </a:xfrm>
        </p:grpSpPr>
        <p:pic>
          <p:nvPicPr>
            <p:cNvPr id="22" name="Picture 21"/>
            <p:cNvPicPr>
              <a:picLocks noChangeAspect="1"/>
            </p:cNvPicPr>
            <p:nvPr/>
          </p:nvPicPr>
          <p:blipFill>
            <a:blip r:embed="rId1"/>
            <a:srcRect/>
            <a:stretch>
              <a:fillRect/>
            </a:stretch>
          </p:blipFill>
          <p:spPr>
            <a:xfrm>
              <a:off x="2391585" y="5929504"/>
              <a:ext cx="4009293" cy="2743200"/>
            </a:xfrm>
            <a:prstGeom prst="rect">
              <a:avLst/>
            </a:prstGeom>
          </p:spPr>
        </p:pic>
        <p:pic>
          <p:nvPicPr>
            <p:cNvPr id="23" name="Picture 22"/>
            <p:cNvPicPr>
              <a:picLocks noChangeAspect="1"/>
            </p:cNvPicPr>
            <p:nvPr/>
          </p:nvPicPr>
          <p:blipFill>
            <a:blip r:embed="rId2"/>
            <a:srcRect/>
            <a:stretch>
              <a:fillRect/>
            </a:stretch>
          </p:blipFill>
          <p:spPr>
            <a:xfrm>
              <a:off x="6411167" y="5915461"/>
              <a:ext cx="4142935" cy="2834640"/>
            </a:xfrm>
            <a:prstGeom prst="rect">
              <a:avLst/>
            </a:prstGeom>
          </p:spPr>
        </p:pic>
      </p:grpSp>
      <p:sp>
        <p:nvSpPr>
          <p:cNvPr id="2" name="Title 1"/>
          <p:cNvSpPr>
            <a:spLocks noGrp="1"/>
          </p:cNvSpPr>
          <p:nvPr>
            <p:ph type="title"/>
          </p:nvPr>
        </p:nvSpPr>
        <p:spPr/>
        <p:txBody>
          <a:bodyPr/>
          <a:lstStyle/>
          <a:p>
            <a:r>
              <a:rPr lang="en-US" dirty="0"/>
              <a:t>GT Shades Light on Phases</a:t>
            </a:r>
            <a:endParaRPr lang="en-US" dirty="0"/>
          </a:p>
        </p:txBody>
      </p:sp>
      <p:sp>
        <p:nvSpPr>
          <p:cNvPr id="3" name="Content Placeholder 2"/>
          <p:cNvSpPr>
            <a:spLocks noGrp="1"/>
          </p:cNvSpPr>
          <p:nvPr>
            <p:ph idx="1"/>
          </p:nvPr>
        </p:nvSpPr>
        <p:spPr>
          <a:xfrm>
            <a:off x="26736" y="930883"/>
            <a:ext cx="9117264" cy="5265826"/>
          </a:xfrm>
        </p:spPr>
        <p:txBody>
          <a:bodyPr/>
          <a:lstStyle/>
          <a:p>
            <a:r>
              <a:rPr lang="en-US" dirty="0">
                <a:latin typeface="Arial Narrow" panose="020B0606020202030204" pitchFamily="34" charset="0"/>
                <a:cs typeface="Arial Narrow" panose="020B0606020202030204" pitchFamily="34" charset="0"/>
              </a:rPr>
              <a:t>Phase transition from micellar to hexagonal phase at x</a:t>
            </a:r>
            <a:r>
              <a:rPr lang="en-US" baseline="-25000" dirty="0">
                <a:latin typeface="Arial Narrow" panose="020B0606020202030204" pitchFamily="34" charset="0"/>
                <a:cs typeface="Arial Narrow" panose="020B0606020202030204" pitchFamily="34" charset="0"/>
              </a:rPr>
              <a:t> </a:t>
            </a:r>
            <a:r>
              <a:rPr lang="en-US" dirty="0">
                <a:latin typeface="Arial Narrow" panose="020B0606020202030204" pitchFamily="34" charset="0"/>
                <a:cs typeface="Arial Narrow" panose="020B0606020202030204" pitchFamily="34" charset="0"/>
              </a:rPr>
              <a:t>= 0.204 is associated with sharp changes in</a:t>
            </a:r>
            <a:endParaRPr lang="en-US" dirty="0">
              <a:latin typeface="Arial Narrow" panose="020B0606020202030204" pitchFamily="34" charset="0"/>
              <a:cs typeface="Arial Narrow" panose="020B0606020202030204" pitchFamily="34" charset="0"/>
            </a:endParaRPr>
          </a:p>
          <a:p>
            <a:pPr lvl="1"/>
            <a:r>
              <a:rPr lang="en-US" b="1" dirty="0">
                <a:solidFill>
                  <a:srgbClr val="C00000"/>
                </a:solidFill>
                <a:latin typeface="Arial Narrow" panose="020B0606020202030204" pitchFamily="34" charset="0"/>
                <a:cs typeface="Arial Narrow" panose="020B0606020202030204" pitchFamily="34" charset="0"/>
              </a:rPr>
              <a:t>Closeness centrality (CC)</a:t>
            </a:r>
            <a:endParaRPr lang="en-US" b="1" dirty="0">
              <a:solidFill>
                <a:srgbClr val="C00000"/>
              </a:solidFill>
              <a:latin typeface="Arial Narrow" panose="020B0606020202030204" pitchFamily="34" charset="0"/>
              <a:cs typeface="Arial Narrow" panose="020B0606020202030204" pitchFamily="34" charset="0"/>
            </a:endParaRPr>
          </a:p>
          <a:p>
            <a:pPr lvl="1"/>
            <a:r>
              <a:rPr lang="en-US" b="1" dirty="0">
                <a:solidFill>
                  <a:srgbClr val="C00000"/>
                </a:solidFill>
                <a:latin typeface="Arial Narrow" panose="020B0606020202030204" pitchFamily="34" charset="0"/>
                <a:cs typeface="Arial Narrow" panose="020B0606020202030204" pitchFamily="34" charset="0"/>
              </a:rPr>
              <a:t>Betweenness centrality (BC)</a:t>
            </a:r>
            <a:endParaRPr lang="en-US" b="1" dirty="0">
              <a:solidFill>
                <a:srgbClr val="C00000"/>
              </a:solidFill>
              <a:latin typeface="Arial Narrow" panose="020B0606020202030204" pitchFamily="34" charset="0"/>
              <a:cs typeface="Arial Narrow" panose="020B0606020202030204" pitchFamily="34" charset="0"/>
            </a:endParaRPr>
          </a:p>
          <a:p>
            <a:pPr lvl="1"/>
            <a:r>
              <a:rPr lang="en-US" dirty="0">
                <a:solidFill>
                  <a:schemeClr val="bg1">
                    <a:lumMod val="75000"/>
                  </a:schemeClr>
                </a:solidFill>
                <a:latin typeface="Arial Narrow" panose="020B0606020202030204" pitchFamily="34" charset="0"/>
                <a:cs typeface="Arial Narrow" panose="020B0606020202030204" pitchFamily="34" charset="0"/>
              </a:rPr>
              <a:t>Node-based fractal dimension (NFD)</a:t>
            </a:r>
            <a:endParaRPr lang="en-US" dirty="0">
              <a:solidFill>
                <a:schemeClr val="bg1">
                  <a:lumMod val="75000"/>
                </a:schemeClr>
              </a:solidFill>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Phase transition from hexagonal to lamellar phase at x</a:t>
            </a:r>
            <a:r>
              <a:rPr lang="en-US" baseline="-25000" dirty="0">
                <a:latin typeface="Arial Narrow" panose="020B0606020202030204" pitchFamily="34" charset="0"/>
                <a:cs typeface="Arial Narrow" panose="020B0606020202030204" pitchFamily="34" charset="0"/>
              </a:rPr>
              <a:t> </a:t>
            </a:r>
            <a:r>
              <a:rPr lang="en-US" dirty="0">
                <a:latin typeface="Arial Narrow" panose="020B0606020202030204" pitchFamily="34" charset="0"/>
                <a:cs typeface="Arial Narrow" panose="020B0606020202030204" pitchFamily="34" charset="0"/>
              </a:rPr>
              <a:t>= 0.431 exhibits a plateau in terms of CC, BC and NFD</a:t>
            </a:r>
            <a:endParaRPr lang="en-US" dirty="0">
              <a:latin typeface="Arial Narrow" panose="020B0606020202030204" pitchFamily="34" charset="0"/>
              <a:cs typeface="Arial Narrow" panose="020B0606020202030204" pitchFamily="34" charset="0"/>
            </a:endParaRPr>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sp>
        <p:nvSpPr>
          <p:cNvPr id="6" name="Rectangle 5"/>
          <p:cNvSpPr/>
          <p:nvPr/>
        </p:nvSpPr>
        <p:spPr>
          <a:xfrm>
            <a:off x="2290436" y="5877016"/>
            <a:ext cx="1828800" cy="22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695447" y="5780472"/>
            <a:ext cx="1828800" cy="22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altLang="en-US">
                <a:ea typeface="MS PGothic" panose="020B0600070205080204" pitchFamily="34" charset="-128"/>
              </a:rPr>
              <a:t>Network Science Tools</a:t>
            </a:r>
            <a:endParaRPr lang="en-US" altLang="en-US">
              <a:ea typeface="MS PGothic" panose="020B0600070205080204" pitchFamily="34" charset="-128"/>
            </a:endParaRPr>
          </a:p>
        </p:txBody>
      </p:sp>
      <p:sp>
        <p:nvSpPr>
          <p:cNvPr id="66562" name="Content Placeholder 2"/>
          <p:cNvSpPr>
            <a:spLocks noGrp="1"/>
          </p:cNvSpPr>
          <p:nvPr>
            <p:ph idx="1"/>
          </p:nvPr>
        </p:nvSpPr>
        <p:spPr>
          <a:xfrm>
            <a:off x="19050" y="887413"/>
            <a:ext cx="4668838" cy="5265737"/>
          </a:xfrm>
        </p:spPr>
        <p:txBody>
          <a:bodyPr/>
          <a:lstStyle/>
          <a:p>
            <a:r>
              <a:rPr lang="en-US" altLang="en-US" sz="1900">
                <a:latin typeface="Arial Narrow" panose="020B0606020202030204" pitchFamily="34" charset="0"/>
                <a:ea typeface="MS PGothic" panose="020B0600070205080204" pitchFamily="34" charset="-128"/>
              </a:rPr>
              <a:t>Pajek</a:t>
            </a:r>
            <a:endParaRPr lang="en-US" altLang="en-US" sz="1900">
              <a:latin typeface="Arial Narrow" panose="020B0606020202030204" pitchFamily="34" charset="0"/>
              <a:ea typeface="MS PGothic" panose="020B0600070205080204" pitchFamily="34" charset="-128"/>
            </a:endParaRPr>
          </a:p>
          <a:p>
            <a:pPr lvl="1"/>
            <a:r>
              <a:rPr lang="en-US" altLang="en-US" sz="1900">
                <a:latin typeface="Arial Narrow" panose="020B0606020202030204" pitchFamily="34" charset="0"/>
                <a:ea typeface="MS PGothic" panose="020B0600070205080204" pitchFamily="34" charset="-128"/>
              </a:rPr>
              <a:t>Network visualization tool allowing to interactively manipulate the network</a:t>
            </a:r>
            <a:endParaRPr lang="en-US" altLang="en-US" sz="1900">
              <a:latin typeface="Arial Narrow" panose="020B0606020202030204" pitchFamily="34" charset="0"/>
              <a:ea typeface="MS PGothic" panose="020B0600070205080204" pitchFamily="34" charset="-128"/>
            </a:endParaRPr>
          </a:p>
          <a:p>
            <a:r>
              <a:rPr lang="en-US" altLang="en-US" sz="1900">
                <a:latin typeface="Arial Narrow" panose="020B0606020202030204" pitchFamily="34" charset="0"/>
                <a:ea typeface="MS PGothic" panose="020B0600070205080204" pitchFamily="34" charset="-128"/>
              </a:rPr>
              <a:t>Graphviz</a:t>
            </a:r>
            <a:endParaRPr lang="en-US" altLang="en-US" sz="1900">
              <a:latin typeface="Arial Narrow" panose="020B0606020202030204" pitchFamily="34" charset="0"/>
              <a:ea typeface="MS PGothic" panose="020B0600070205080204" pitchFamily="34" charset="-128"/>
            </a:endParaRPr>
          </a:p>
          <a:p>
            <a:pPr lvl="1"/>
            <a:r>
              <a:rPr lang="en-US" altLang="en-US" sz="1900">
                <a:latin typeface="Arial Narrow" panose="020B0606020202030204" pitchFamily="34" charset="0"/>
                <a:ea typeface="MS PGothic" panose="020B0600070205080204" pitchFamily="34" charset="-128"/>
              </a:rPr>
              <a:t>A simple network visualization tool available for a variety of platforms.</a:t>
            </a:r>
            <a:endParaRPr lang="en-US" altLang="en-US" sz="1900">
              <a:latin typeface="Arial Narrow" panose="020B0606020202030204" pitchFamily="34" charset="0"/>
              <a:ea typeface="MS PGothic" panose="020B0600070205080204" pitchFamily="34" charset="-128"/>
            </a:endParaRPr>
          </a:p>
          <a:p>
            <a:r>
              <a:rPr lang="en-US" altLang="en-US" sz="1900">
                <a:latin typeface="Arial Narrow" panose="020B0606020202030204" pitchFamily="34" charset="0"/>
                <a:ea typeface="MS PGothic" panose="020B0600070205080204" pitchFamily="34" charset="-128"/>
              </a:rPr>
              <a:t>Gephi</a:t>
            </a:r>
            <a:endParaRPr lang="en-US" altLang="en-US" sz="1900">
              <a:latin typeface="Arial Narrow" panose="020B0606020202030204" pitchFamily="34" charset="0"/>
              <a:ea typeface="MS PGothic" panose="020B0600070205080204" pitchFamily="34" charset="-128"/>
            </a:endParaRPr>
          </a:p>
          <a:p>
            <a:r>
              <a:rPr lang="en-US" altLang="en-US" sz="1900">
                <a:latin typeface="Arial Narrow" panose="020B0606020202030204" pitchFamily="34" charset="0"/>
                <a:ea typeface="MS PGothic" panose="020B0600070205080204" pitchFamily="34" charset="-128"/>
              </a:rPr>
              <a:t>GUESS</a:t>
            </a:r>
            <a:endParaRPr lang="en-US" altLang="en-US" sz="1900">
              <a:latin typeface="Arial Narrow" panose="020B0606020202030204" pitchFamily="34" charset="0"/>
              <a:ea typeface="MS PGothic" panose="020B0600070205080204" pitchFamily="34" charset="-128"/>
            </a:endParaRPr>
          </a:p>
          <a:p>
            <a:pPr lvl="1"/>
            <a:r>
              <a:rPr lang="en-US" altLang="en-US" sz="1900">
                <a:latin typeface="Arial Narrow" panose="020B0606020202030204" pitchFamily="34" charset="0"/>
                <a:ea typeface="MS PGothic" panose="020B0600070205080204" pitchFamily="34" charset="-128"/>
              </a:rPr>
              <a:t>An exploratory data analysis and visualization tool</a:t>
            </a:r>
            <a:endParaRPr lang="en-US" altLang="en-US" sz="1900">
              <a:latin typeface="Arial Narrow" panose="020B0606020202030204" pitchFamily="34" charset="0"/>
              <a:ea typeface="MS PGothic" panose="020B0600070205080204" pitchFamily="34" charset="-128"/>
            </a:endParaRPr>
          </a:p>
          <a:p>
            <a:r>
              <a:rPr lang="en-US" altLang="en-US" sz="1900">
                <a:latin typeface="Arial Narrow" panose="020B0606020202030204" pitchFamily="34" charset="0"/>
                <a:ea typeface="MS PGothic" panose="020B0600070205080204" pitchFamily="34" charset="-128"/>
              </a:rPr>
              <a:t>JUNG</a:t>
            </a:r>
            <a:endParaRPr lang="en-US" altLang="en-US" sz="1900">
              <a:latin typeface="Arial Narrow" panose="020B0606020202030204" pitchFamily="34" charset="0"/>
              <a:ea typeface="MS PGothic" panose="020B0600070205080204" pitchFamily="34" charset="-128"/>
            </a:endParaRPr>
          </a:p>
          <a:p>
            <a:pPr lvl="1"/>
            <a:r>
              <a:rPr lang="en-US" altLang="en-US" sz="1900">
                <a:latin typeface="Arial Narrow" panose="020B0606020202030204" pitchFamily="34" charset="0"/>
                <a:ea typeface="MS PGothic" panose="020B0600070205080204" pitchFamily="34" charset="-128"/>
              </a:rPr>
              <a:t>A Java Universal Network/Graph Framework</a:t>
            </a:r>
            <a:endParaRPr lang="en-US" altLang="en-US" sz="1900">
              <a:latin typeface="Arial Narrow" panose="020B0606020202030204" pitchFamily="34" charset="0"/>
              <a:ea typeface="MS PGothic" panose="020B0600070205080204" pitchFamily="34" charset="-128"/>
            </a:endParaRPr>
          </a:p>
          <a:p>
            <a:r>
              <a:rPr lang="en-US" altLang="en-US" sz="1900">
                <a:latin typeface="Arial Narrow" panose="020B0606020202030204" pitchFamily="34" charset="0"/>
                <a:ea typeface="MS PGothic" panose="020B0600070205080204" pitchFamily="34" charset="-128"/>
              </a:rPr>
              <a:t>UCINET </a:t>
            </a:r>
            <a:endParaRPr lang="en-US" altLang="en-US" sz="1900">
              <a:latin typeface="Arial Narrow" panose="020B0606020202030204" pitchFamily="34" charset="0"/>
              <a:ea typeface="MS PGothic" panose="020B0600070205080204" pitchFamily="34" charset="-128"/>
            </a:endParaRPr>
          </a:p>
          <a:p>
            <a:pPr lvl="1"/>
            <a:r>
              <a:rPr lang="en-US" altLang="en-US" sz="1900">
                <a:latin typeface="Arial Narrow" panose="020B0606020202030204" pitchFamily="34" charset="0"/>
                <a:ea typeface="MS PGothic" panose="020B0600070205080204" pitchFamily="34" charset="-128"/>
              </a:rPr>
              <a:t>Social network visualization &amp; analysis tool</a:t>
            </a:r>
            <a:endParaRPr lang="en-US" altLang="en-US" sz="1900">
              <a:latin typeface="Arial Narrow" panose="020B0606020202030204" pitchFamily="34" charset="0"/>
              <a:ea typeface="MS PGothic" panose="020B0600070205080204" pitchFamily="34" charset="-128"/>
            </a:endParaRPr>
          </a:p>
          <a:p>
            <a:r>
              <a:rPr lang="en-US" altLang="en-US" sz="1900">
                <a:latin typeface="Arial Narrow" panose="020B0606020202030204" pitchFamily="34" charset="0"/>
                <a:ea typeface="MS PGothic" panose="020B0600070205080204" pitchFamily="34" charset="-128"/>
              </a:rPr>
              <a:t>SNAP </a:t>
            </a:r>
            <a:endParaRPr lang="en-US" altLang="en-US" sz="1900">
              <a:latin typeface="Arial Narrow" panose="020B0606020202030204" pitchFamily="34" charset="0"/>
              <a:ea typeface="MS PGothic" panose="020B0600070205080204" pitchFamily="34" charset="-128"/>
            </a:endParaRPr>
          </a:p>
          <a:p>
            <a:pPr lvl="1"/>
            <a:r>
              <a:rPr lang="en-US" altLang="en-US" sz="1900">
                <a:latin typeface="Arial Narrow" panose="020B0606020202030204" pitchFamily="34" charset="0"/>
                <a:ea typeface="MS PGothic" panose="020B0600070205080204" pitchFamily="34" charset="-128"/>
              </a:rPr>
              <a:t>Stanford Network Analysis Platform</a:t>
            </a:r>
            <a:endParaRPr lang="en-US" altLang="en-US" sz="1900">
              <a:latin typeface="Arial Narrow" panose="020B0606020202030204" pitchFamily="34" charset="0"/>
              <a:ea typeface="MS PGothic" panose="020B0600070205080204" pitchFamily="34" charset="-128"/>
            </a:endParaRPr>
          </a:p>
          <a:p>
            <a:endParaRPr lang="en-US" altLang="en-US" sz="1900">
              <a:latin typeface="Arial Narrow" panose="020B0606020202030204" pitchFamily="34" charset="0"/>
              <a:ea typeface="MS PGothic" panose="020B0600070205080204" pitchFamily="34" charset="-128"/>
            </a:endParaRPr>
          </a:p>
        </p:txBody>
      </p:sp>
      <p:sp>
        <p:nvSpPr>
          <p:cNvPr id="6656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271AD3A5-F246-364A-9B4F-2A5FCBC04B8C}" type="slidenum">
              <a:rPr lang="en-US" altLang="en-US" sz="1200"/>
            </a:fld>
            <a:endParaRPr lang="en-US" altLang="en-US" sz="1200"/>
          </a:p>
        </p:txBody>
      </p:sp>
      <p:sp>
        <p:nvSpPr>
          <p:cNvPr id="66564" name="Content Placeholder 2"/>
          <p:cNvSpPr txBox="1"/>
          <p:nvPr/>
        </p:nvSpPr>
        <p:spPr bwMode="auto">
          <a:xfrm>
            <a:off x="4278313" y="882650"/>
            <a:ext cx="5002212" cy="526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spcBef>
                <a:spcPct val="20000"/>
              </a:spcBef>
              <a:buClr>
                <a:srgbClr val="A50021"/>
              </a:buClr>
              <a:buSzPct val="85000"/>
              <a:buFont typeface="Wingdings" panose="05000000000000000000" pitchFamily="2" charset="2"/>
              <a:buChar char="q"/>
            </a:pPr>
            <a:r>
              <a:rPr lang="en-US" altLang="en-US" sz="2000" b="1">
                <a:latin typeface="Arial Narrow" panose="020B0606020202030204" pitchFamily="34" charset="0"/>
              </a:rPr>
              <a:t>NetLogo</a:t>
            </a:r>
            <a:endParaRPr lang="en-US" altLang="en-US" sz="2000" b="1">
              <a:latin typeface="Arial Narrow" panose="020B0606020202030204" pitchFamily="34" charset="0"/>
            </a:endParaRPr>
          </a:p>
          <a:p>
            <a:pPr lvl="1">
              <a:spcBef>
                <a:spcPct val="20000"/>
              </a:spcBef>
              <a:buClr>
                <a:srgbClr val="A50021"/>
              </a:buClr>
              <a:buSzPct val="77000"/>
              <a:buFont typeface="Wingdings" panose="05000000000000000000" pitchFamily="2" charset="2"/>
              <a:buChar char="q"/>
            </a:pPr>
            <a:r>
              <a:rPr lang="en-US" altLang="en-US" sz="2000">
                <a:latin typeface="Arial Narrow" panose="020B0606020202030204" pitchFamily="34" charset="0"/>
              </a:rPr>
              <a:t>A multi-agent programmable modeling environment</a:t>
            </a:r>
            <a:endParaRPr lang="en-US" altLang="en-US" sz="2000">
              <a:latin typeface="Arial Narrow" panose="020B0606020202030204" pitchFamily="34" charset="0"/>
            </a:endParaRPr>
          </a:p>
          <a:p>
            <a:pPr>
              <a:spcBef>
                <a:spcPct val="20000"/>
              </a:spcBef>
              <a:buClr>
                <a:srgbClr val="A50021"/>
              </a:buClr>
              <a:buSzPct val="85000"/>
              <a:buFont typeface="Wingdings" panose="05000000000000000000" pitchFamily="2" charset="2"/>
              <a:buChar char="q"/>
            </a:pPr>
            <a:r>
              <a:rPr lang="en-US" altLang="en-US" sz="2000" b="1">
                <a:latin typeface="Arial Narrow" panose="020B0606020202030204" pitchFamily="34" charset="0"/>
              </a:rPr>
              <a:t>iGraph</a:t>
            </a:r>
            <a:endParaRPr lang="en-US" altLang="en-US" sz="2000" b="1">
              <a:latin typeface="Arial Narrow" panose="020B0606020202030204" pitchFamily="34" charset="0"/>
            </a:endParaRPr>
          </a:p>
          <a:p>
            <a:pPr lvl="1">
              <a:spcBef>
                <a:spcPct val="20000"/>
              </a:spcBef>
              <a:buClr>
                <a:srgbClr val="A50021"/>
              </a:buClr>
              <a:buSzPct val="77000"/>
              <a:buFont typeface="Wingdings" panose="05000000000000000000" pitchFamily="2" charset="2"/>
              <a:buChar char="q"/>
            </a:pPr>
            <a:r>
              <a:rPr lang="en-US" altLang="en-US" sz="2000">
                <a:latin typeface="Arial Narrow" panose="020B0606020202030204" pitchFamily="34" charset="0"/>
              </a:rPr>
              <a:t>Software for creating &amp; manipulating undirected and directed graphs</a:t>
            </a:r>
            <a:endParaRPr lang="en-US" altLang="en-US" sz="2000">
              <a:latin typeface="Arial Narrow" panose="020B0606020202030204" pitchFamily="34" charset="0"/>
            </a:endParaRPr>
          </a:p>
          <a:p>
            <a:pPr>
              <a:spcBef>
                <a:spcPct val="20000"/>
              </a:spcBef>
              <a:buClr>
                <a:srgbClr val="A50021"/>
              </a:buClr>
              <a:buSzPct val="85000"/>
              <a:buFont typeface="Wingdings" panose="05000000000000000000" pitchFamily="2" charset="2"/>
              <a:buChar char="q"/>
            </a:pPr>
            <a:r>
              <a:rPr lang="en-US" altLang="en-US" sz="2000" b="1">
                <a:latin typeface="Arial Narrow" panose="020B0606020202030204" pitchFamily="34" charset="0"/>
              </a:rPr>
              <a:t>NetworkX</a:t>
            </a:r>
            <a:endParaRPr lang="en-US" altLang="en-US" sz="2000" b="1">
              <a:latin typeface="Arial Narrow" panose="020B0606020202030204" pitchFamily="34" charset="0"/>
            </a:endParaRPr>
          </a:p>
          <a:p>
            <a:pPr lvl="1">
              <a:spcBef>
                <a:spcPct val="20000"/>
              </a:spcBef>
              <a:buClr>
                <a:srgbClr val="A50021"/>
              </a:buClr>
              <a:buSzPct val="77000"/>
              <a:buFont typeface="Wingdings" panose="05000000000000000000" pitchFamily="2" charset="2"/>
              <a:buChar char="q"/>
            </a:pPr>
            <a:r>
              <a:rPr lang="en-US" altLang="en-US" sz="2000">
                <a:latin typeface="Arial Narrow" panose="020B0606020202030204" pitchFamily="34" charset="0"/>
              </a:rPr>
              <a:t>Python package for studying the structure, dynamics, &amp; functions of complex networks</a:t>
            </a:r>
            <a:endParaRPr lang="en-US" altLang="en-US" sz="2000">
              <a:latin typeface="Arial Narrow" panose="020B0606020202030204" pitchFamily="34" charset="0"/>
            </a:endParaRPr>
          </a:p>
          <a:p>
            <a:pPr>
              <a:spcBef>
                <a:spcPct val="20000"/>
              </a:spcBef>
              <a:buClr>
                <a:srgbClr val="A50021"/>
              </a:buClr>
              <a:buSzPct val="85000"/>
              <a:buFont typeface="Wingdings" panose="05000000000000000000" pitchFamily="2" charset="2"/>
              <a:buChar char="q"/>
            </a:pPr>
            <a:r>
              <a:rPr lang="en-US" altLang="en-US" sz="2000" b="1">
                <a:latin typeface="Arial Narrow" panose="020B0606020202030204" pitchFamily="34" charset="0"/>
              </a:rPr>
              <a:t>IVC</a:t>
            </a:r>
            <a:endParaRPr lang="en-US" altLang="en-US" sz="2000" b="1">
              <a:latin typeface="Arial Narrow" panose="020B0606020202030204" pitchFamily="34" charset="0"/>
            </a:endParaRPr>
          </a:p>
          <a:p>
            <a:pPr lvl="1">
              <a:spcBef>
                <a:spcPct val="20000"/>
              </a:spcBef>
              <a:buClr>
                <a:srgbClr val="A50021"/>
              </a:buClr>
              <a:buSzPct val="77000"/>
              <a:buFont typeface="Wingdings" panose="05000000000000000000" pitchFamily="2" charset="2"/>
              <a:buChar char="q"/>
            </a:pPr>
            <a:r>
              <a:rPr lang="en-US" altLang="en-US" sz="2000">
                <a:latin typeface="Arial Narrow" panose="020B0606020202030204" pitchFamily="34" charset="0"/>
              </a:rPr>
              <a:t>InfoVis Cyberinfrastructure is a collection of data analysis and visualization algorithms</a:t>
            </a:r>
            <a:endParaRPr lang="en-US" altLang="en-US" sz="2000">
              <a:latin typeface="Arial Narrow" panose="020B0606020202030204" pitchFamily="34" charset="0"/>
            </a:endParaRPr>
          </a:p>
          <a:p>
            <a:pPr>
              <a:spcBef>
                <a:spcPct val="20000"/>
              </a:spcBef>
              <a:buClr>
                <a:srgbClr val="A50021"/>
              </a:buClr>
              <a:buSzPct val="85000"/>
              <a:buFont typeface="Wingdings" panose="05000000000000000000" pitchFamily="2" charset="2"/>
              <a:buChar char="q"/>
            </a:pPr>
            <a:r>
              <a:rPr lang="en-US" altLang="en-US" sz="2000" b="1">
                <a:latin typeface="Arial Narrow" panose="020B0606020202030204" pitchFamily="34" charset="0"/>
              </a:rPr>
              <a:t>Net </a:t>
            </a:r>
            <a:endParaRPr lang="en-US" altLang="en-US" sz="2000" b="1">
              <a:latin typeface="Arial Narrow" panose="020B0606020202030204" pitchFamily="34" charset="0"/>
            </a:endParaRPr>
          </a:p>
          <a:p>
            <a:pPr lvl="1">
              <a:spcBef>
                <a:spcPct val="20000"/>
              </a:spcBef>
              <a:buClr>
                <a:srgbClr val="A50021"/>
              </a:buClr>
              <a:buSzPct val="77000"/>
              <a:buFont typeface="Wingdings" panose="05000000000000000000" pitchFamily="2" charset="2"/>
              <a:buChar char="q"/>
            </a:pPr>
            <a:r>
              <a:rPr lang="en-US" altLang="en-US" sz="2000">
                <a:latin typeface="Arial Narrow" panose="020B0606020202030204" pitchFamily="34" charset="0"/>
              </a:rPr>
              <a:t>A program for the creation and statistical analysis of large networks</a:t>
            </a:r>
            <a:endParaRPr lang="en-US" altLang="en-US" sz="2000">
              <a:latin typeface="Arial Narrow" panose="020B0606020202030204" pitchFamily="34" charset="0"/>
            </a:endParaRPr>
          </a:p>
          <a:p>
            <a:pPr>
              <a:spcBef>
                <a:spcPct val="20000"/>
              </a:spcBef>
              <a:buClr>
                <a:srgbClr val="A50021"/>
              </a:buClr>
              <a:buSzPct val="85000"/>
              <a:buFont typeface="Wingdings" panose="05000000000000000000" pitchFamily="2" charset="2"/>
              <a:buChar char="q"/>
            </a:pPr>
            <a:r>
              <a:rPr lang="en-US" altLang="en-US" sz="2000" b="1">
                <a:latin typeface="Arial Narrow" panose="020B0606020202030204" pitchFamily="34" charset="0"/>
              </a:rPr>
              <a:t> graph-tool</a:t>
            </a:r>
            <a:endParaRPr lang="en-US" altLang="en-US" sz="2000" b="1">
              <a:latin typeface="Arial Narrow" panose="020B0606020202030204" pitchFamily="34" charset="0"/>
            </a:endParaRPr>
          </a:p>
          <a:p>
            <a:pPr lvl="1">
              <a:spcBef>
                <a:spcPct val="20000"/>
              </a:spcBef>
              <a:buClr>
                <a:srgbClr val="A50021"/>
              </a:buClr>
              <a:buSzPct val="77000"/>
              <a:buFont typeface="Wingdings" panose="05000000000000000000" pitchFamily="2" charset="2"/>
              <a:buChar char="q"/>
            </a:pPr>
            <a:r>
              <a:rPr lang="en-US" altLang="en-US" sz="2000">
                <a:latin typeface="Arial Narrow" panose="020B0606020202030204" pitchFamily="34" charset="0"/>
              </a:rPr>
              <a:t>Python module for statistical analysis</a:t>
            </a:r>
            <a:endParaRPr lang="en-US" altLang="en-US" sz="2000">
              <a:latin typeface="Arial Narrow" panose="020B0606020202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srcRect l="4961" r="4055" b="4385"/>
          <a:stretch>
            <a:fillRect/>
          </a:stretch>
        </p:blipFill>
        <p:spPr>
          <a:xfrm>
            <a:off x="5204609" y="3852556"/>
            <a:ext cx="3940358" cy="3017520"/>
          </a:xfrm>
          <a:prstGeom prst="rect">
            <a:avLst/>
          </a:prstGeom>
        </p:spPr>
      </p:pic>
      <p:pic>
        <p:nvPicPr>
          <p:cNvPr id="35846" name="Picture 10" descr="Erdos-Renyi random graph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0100" y="968374"/>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Title 1"/>
          <p:cNvSpPr>
            <a:spLocks noGrp="1"/>
          </p:cNvSpPr>
          <p:nvPr>
            <p:ph type="title"/>
          </p:nvPr>
        </p:nvSpPr>
        <p:spPr/>
        <p:txBody>
          <a:bodyPr/>
          <a:lstStyle/>
          <a:p>
            <a:r>
              <a:rPr lang="en-US" altLang="en-US">
                <a:ea typeface="MS PGothic" panose="020B0600070205080204" pitchFamily="34" charset="-128"/>
              </a:rPr>
              <a:t>Overview</a:t>
            </a:r>
            <a:endParaRPr lang="en-US" altLang="en-US">
              <a:ea typeface="MS PGothic" panose="020B0600070205080204" pitchFamily="34" charset="-128"/>
            </a:endParaRPr>
          </a:p>
        </p:txBody>
      </p:sp>
      <p:sp>
        <p:nvSpPr>
          <p:cNvPr id="35843" name="Content Placeholder 2"/>
          <p:cNvSpPr>
            <a:spLocks noGrp="1"/>
          </p:cNvSpPr>
          <p:nvPr>
            <p:ph idx="1"/>
          </p:nvPr>
        </p:nvSpPr>
        <p:spPr>
          <a:xfrm>
            <a:off x="18520" y="922336"/>
            <a:ext cx="9109080" cy="5265737"/>
          </a:xfrm>
        </p:spPr>
        <p:txBody>
          <a:bodyPr/>
          <a:lstStyle/>
          <a:p>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Graph theory vs. Network science</a:t>
            </a:r>
            <a:endPar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Mathematical definitions </a:t>
            </a:r>
            <a:endPar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Network science examples</a:t>
            </a:r>
            <a:endPar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Node-level metrics</a:t>
            </a:r>
            <a:endParaRPr lang="en-US" altLang="en-US" b="0"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Applications </a:t>
            </a:r>
            <a:endPar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Phase transitions in n-</a:t>
            </a:r>
            <a:r>
              <a:rPr lang="en-US" altLang="en-US" dirty="0" err="1">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octyltrimethylammonium</a:t>
            </a:r>
            <a:r>
              <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rPr>
              <a:t>                                          bromide (OTAB) in water</a:t>
            </a:r>
            <a:endParaRPr lang="en-US" altLang="en-US" dirty="0">
              <a:solidFill>
                <a:schemeClr val="bg1">
                  <a:lumMod val="85000"/>
                </a:schemeClr>
              </a:solidFill>
              <a:latin typeface="Arial Narrow" panose="020B0606020202030204" pitchFamily="34" charset="0"/>
              <a:ea typeface="MS PGothic" panose="020B0600070205080204" pitchFamily="34" charset="-128"/>
              <a:cs typeface="Arial Narrow" panose="020B0606020202030204" pitchFamily="34" charset="0"/>
            </a:endParaRPr>
          </a:p>
          <a:p>
            <a:r>
              <a:rPr lang="en-US" altLang="en-US" dirty="0">
                <a:latin typeface="Arial Narrow" panose="020B0606020202030204" pitchFamily="34" charset="0"/>
                <a:ea typeface="MS PGothic" panose="020B0600070205080204" pitchFamily="34" charset="-128"/>
                <a:cs typeface="Arial Narrow" panose="020B0606020202030204" pitchFamily="34" charset="0"/>
              </a:rPr>
              <a:t>Multifractal network analysis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Mathematical definitions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Algorithms for multifractal                                                                         network analysis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Distance between graphs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r>
              <a:rPr lang="en-US" altLang="en-US" dirty="0">
                <a:latin typeface="Arial Narrow" panose="020B0606020202030204" pitchFamily="34" charset="0"/>
                <a:ea typeface="MS PGothic" panose="020B0600070205080204" pitchFamily="34" charset="-128"/>
                <a:cs typeface="Arial Narrow" panose="020B0606020202030204" pitchFamily="34" charset="0"/>
              </a:rPr>
              <a:t>Applications</a:t>
            </a:r>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a:p>
            <a:pPr lvl="1"/>
            <a:endParaRPr lang="en-US" altLang="en-US" dirty="0">
              <a:latin typeface="Arial Narrow" panose="020B0606020202030204" pitchFamily="34" charset="0"/>
              <a:ea typeface="MS PGothic" panose="020B0600070205080204" pitchFamily="34" charset="-128"/>
              <a:cs typeface="Arial Narrow" panose="020B0606020202030204" pitchFamily="34" charset="0"/>
            </a:endParaRPr>
          </a:p>
        </p:txBody>
      </p:sp>
      <p:sp>
        <p:nvSpPr>
          <p:cNvPr id="358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EEF16096-20BE-A343-B6B1-B6DF5B78CAC5}" type="slidenum">
              <a:rPr lang="en-US" altLang="en-US" sz="1200"/>
            </a:fld>
            <a:endParaRPr lang="en-US" altLang="en-US" sz="1200"/>
          </a:p>
        </p:txBody>
      </p:sp>
      <p:sp>
        <p:nvSpPr>
          <p:cNvPr id="35845" name="AutoShape 7" descr="data:image/jpeg;base64,/9j/4AAQSkZJRgABAQAAAQABAAD/2wCEAAkGBhISEBUTExIWFRQWGBgaGBgYFBkYGBkbGx4ZGBgZFhwYGyceGRojGhYaHy8hIycpLCwsGCExNTAqNScrLCoBCQoKDgwOGg8PGiwkHyIyKjQvKi81LC4sLCoqLCovLCwsKjAtKjItNCwsLCw0LCwsLCwsKi0vLCovKiwsLCwsLf/AABEIAMIBAwMBIgACEQEDEQH/xAAbAAADAQEBAQEAAAAAAAAAAAAABAUDAgYBB//EADkQAQACAQMDAgUCBAUEAwADAAECESEAAxIEMUEiUQUTMmFxQoEjkaHBFFJisfAGcuHxFYLRM1Nj/8QAGQEAAwEBAQAAAAAAAAAAAAAAAAIDBAEF/8QAMREAAQMCBAMIAgICAwAAAAAAAQACEQMhEjFB8FFxgQQTImGRobHB0eEy8RQjM0NS/9oADAMBAAIRAxEAPwD9x0aNGhCNGjRoQjRo0aEI0aNGhCNGjRoQjRo1zuSozf7Cv9NCF1qX1/xT5b3kPtKOHxiVUZ93T0d1rFKd/F+f66lO5JJhzhJxAmS4q12lyRPfyZrQ3xZJ2Rqsuh+JO4EvVdyCJxWlW2TcYlBRd/2s7HUco2Vf2bPt6qz+2p230AFMzge1QjlFZcQuV8sZM+HRH4gFcbYMFHkt0keKrRK2sNZ+2nAxBUdhd/FO9J1/OvRIyjYgJh7lpY5qtN6k7Mnahylh4Klsmwvyv3aj7PfTcet9RHCoYv8Am/8AP76Q+HMpHC9sk3o0sdWS5cEeP9fcP9r13sdSTtMmP596/qaEkLbRpL/FSjJ5lC+mm/tTj6l8Z858a76jqqwZatClj93P2cVnS4gu4SmtGs9qa3cUrstZ++HWmmSo0aNGhCNGjRoQjRo0aEI0aNGhCNGjRoQjRo0aEI0aNGhCNGjRoQjRo0aEI0aNT/iHWFMViHvePw1kfZP5jWgJmtLjATe7vke6fv8A1/priO5cbvF4zWLx2/46l7k9vd2+O9Ek/qpeBSkVQFj6e/8AbSPw74ysp7Zty+XCPpZHpQ8C/XbizPZ9zU3vwuwlWFAkGMwqe4RluO5CcvmQPp5WecsfJSo3/fSfV/EuJGE5IsvS91zdFBkCsZKvJlX+bt7U5O1AjuziuWUiXeRXYvCh9nS211hvbUXsblxSWOdRlUrZehGP1R81fvqzTJAKs2hrorex1SkJfahv2FcOWwvWMNmHzIL34tR/SNlVHw8a7exX3l7Upy6ZgRdtixjt+mEcxKkByrNL/wDfHjXyHxKP+KiyWLNSMMKowOQnliOC8+c6z9pkEtHFdFEwY8038Z63jtzk2x/HiR9Lj0t9m++2Vl0dN8VHf/w/Bojws8EfuZrs3dZ1z1HTMI7rjdWNxiQuv0ypX6qK7++kvhvWzntz+ZKfGEmILTMr0/VUkB897O9ZZommDOX2lbh7ouOn35Lb4bOW07kYMpfxJstySFlekMPJ74+x37aqnVcYquIAe3KS5LcBZl7/AFai9b1nHbKmFTlylEGkeMltiHq83+nHjU7d+Kx3dtlHlDah8ujlU5vL1UVeSdv/AGAd7Oim7vIAho91SnQNTxL1zvu9Dx9UY3xuKlMsPcuLnx29zTG1OMVQL5Aye6YDLXj9jtqH/wBOddzgSY8Yl8bsKSzu5KId/evbT0d35YMpLcriVEaj73/21/X76nVdDrcYWZ4wuczgm+m6+57tSXiZjwfq8ucuKxpnp9ydfSquSUo2D+PbUzc6yoZttmqlRJKsYyzYgY/bR0p8tZCcVARLc4jlVt847PfU31n42w2QUpE3AVv55dFv/unvrTUrbmRVqPP1LV3Xb0j29RXtR99Lbu/unTcdvfi7i43NwONd/wBPj2Xue+tAfeFwU5MSr2jSXwjfZbUeW5DcnHE5QbjyO9ad06RwwmEaNGjQlRo0aNCEaNGjQhGjRo0IRo0aNCEaNZ7u7X4857HvrHf6jha9vPd7f+NKXAZoXG7vzNwj6eI2pLNNgMaXv58141tv7yRE7YuzId82lf7/AG1lL1A3LvXfiN/es+3trHqt7HYbQzVX2tx9v6d9cx5QnkGFv/jQq3FSlfijPft21H6j4pyEJVFEXlgXtPIsc480+HNfd+4SOHpe1833x9QxZK17t5rUWfUsWSR2jc43u7fAtMBbJqZFBbtPHurULmkAarR2ZjHiRffsmt7c4T+Z8ljuUwKJTjI/zRjFpu6cD57JcvruuZRp5EoyiipcSVxRjLixojnycr8mttv4vDdIx3IQeMq7wmEfqEntnYjQt+LrSU5wmxlaAhxMsZMcRGcvTI4le9FHc09UY2X3+F6VNkHxC/qt05btFw9Vw4scSjn5fjiS41yv9FeHWsOsdyHzGExjuHply4yN2MYvKyvlksuK/rcKHWUy3GUT5kQZSsWIgzgRqLkHHg7Xeu9/fw8ac8mhDNcpR5NvGW3C/FvZKrOaw0t5K5pRnviqkviSLt8u8aeUuS7qhEl2cpL8xcffjoeu+Zu8reHE9MhjxGfyyEnN1JQ409zt2idb1s9tWKScBIhWV5XRYzsj3tb7+Na7O+7fyokoMZR5bvbj3k+oyyox+TWqj2epUiYgz7fGXVccxobYL0sPjJum5a8eEZFZpl6oeMvNij+PAupXWfE5xlEgr9AREZ2YjHjL/RKBi+3jlqbtzn802ycoxiixiLKUVuLE7dkPAUOtOj6hd93Ig+pphtig28pSqzgBb7vetaWUO5pteTM3iOg65T11UhRaCbW4J74a8Istx5rwSES4Ni+VyfMjjNKYzmtuLZzeZy4LzwAx5EvEorKV4e6eHUmcozlGEPUbe4SWcgMqRjmqclVjwvZM+p6mTKBGUE3A4vJ7mHkoVx7eex3bvDVc7+RPHXIDKylUaXOxCx3/AHyXoen3JccLch9J4bowuOV0WhgcXav1/Xsdvb9OblHklVip1StU12vONK7W4zkwjuHGD6ZDE73/AJc++Lax5xp/f5Rja8TtCn6iOZcojzqsd+Q1dmsgJLDRkc815obDsBumCBOPCQvOTN+rv3uP+lnnsfv2Oen6yrmRJkQYsZWAYDKFybPPg86zluxE3F5XA4xJQIvZX1D8s9QZzf3a11udZGG9t7Xy5SZxJzk2Rwe/n1B2xgNaaYP/AB07xmbb1WljCBhz3dc/C3em+vba40mJVK231SbDDaVcnF51aNyREYjOQn6iLEa+qMXvd+P/ADF6Df2o38vZhMZkeRu3yl2VG+MCXntk73mv8K+Mbe8yjDcJsGVyhFAy1G5COLtwfjV/8V7W4nDLd1ysHSXYbDfFVOlkBkjG80Fe2X73pnXndv4fDa6iUv8AETZ7v0wmtWXkrN9y/bxr0EZHb20HDMNdKy1GgGQV1o0aNCkjRo0aEI0aNGhCNGjRoQjRo1nuvil/H/sf/WhCV6uBK6nx8Kd/37l6xd+QxA5B5PHhUfz+M676qDLErozi4tnjHc+zjU5nt80juRN0i0cx9rasuvvrLUkOhoXYJyTMOokhFq1QusxplYZs9IZ99c7G4ljikcuG/qjlyGP6fjSMJbnzAs7nim0pSL7/AMr9s616zr4wj/EY7d9v4ha/Yptt/rrtEPeZGnuuETmpfx3qZRjKU2Uojx4xHkP+nCJntIz+5Sp8Y6ZhGPzBYgEqTcDtUpSjYZzWM3Rp3/5I5saJoHI9PKN+kkQV9LdFJ3Ps6mdZ0c6ZQkkhMoxjAHlU+PIS/wAGe2vSwtc3u6m/a3NbaQaAJOsyMj5GJy81t8c2WcY7kDaYtSZtwldjh242tPfv2rUSZJeAykEsl8Z1aLAii15O/bJd64j1pyWcIMZlcbiwVxcZ54UyHthPA4z3Zmai/LcnKUecbCmM32p837edZe1UYhpF9IiSPPivVotIbGm/fkvsupkw4Vyq0oqMvU3Y5zb/AF1O6hduX00dz3Ml+PUtedazPS0vKRdHLJftLFLTZnwfZQjJJJJA94+9Hpw/+jUcNIuAJB8iL+YtM+shbW6rqPUM4SgIAL3vsxPSL3+3fv47fdjrKG1piQTk2w5Ch38CeO73ulCd+x2PLjDgLx/ztroxnN/8/qa9SjVbSMRIPDQcOiUslU9/d8+rkxDDQtjXqLYghf8Ap+2NOi6j5ZJlApiVC6MSuFo+O+cNljjUj5qteT+r5v8A540105J9MfVkwUnJKwNF57+/5y1YBjXPN54SY5TbrCXACMJV+fxKXywnJl3UlIYrhi8cEaI98d1qV1pnbIsofMIspRV9MSPIFGsA1ReO3ZXSHRcXjDjGJnlJU8gEViysasoum3Bpjb2ysROz2olylxxMl+qo9ve8uNeQA18mYjPifx+FkqADyhbbnxRiynxrMeJ3zI9LOj6iJyrB5P8AK0/h4qSR3N/0kfO3t9yPqcVWeIr2PvrDp/h/LchyAYhEIp3P8xIRaj3Ky3qpv78UhbYZu22x9u8kz++sVR5cQxpz1usL6oHhYF3CUduWZ80OTOTmxuSoV3RCqzjOovW/EYz3JbZPhFGo8a5Rc5spZXdUXyfuOfXS3FlKTi/SRnHkGRvljkAZ7+sq9a/C45/7D/8Ak3IbQ5splS2OM+1Y8+rRpNoiah+Jk6391ejTwt7xxuuNz4Xum6MXY3dk9REYmEO0PqjI/t+Nex2pEDlIjHk9uMYySrLAtcUGpG1u7pOTFWXIzICKY+juyfu2/jtrKPVS4+rElGfrGXH6YkfZZOfw+CtP2jtReBOQ4a76KVYuqwDFlc6PqAhihMAVdg3QxOx9v3NcbEt7uMLuNcp3F5d5FXcuPYwfzvUz5UBlKlvD/Elxa9XpungXbnPEutZ9L8T+b8qW3KcyOaiWeRlJfIPa8rn2ZEhosoloGS9Y7zYDySryZ/OKrN49tbbUlC+/4r+mpPSb8TlKXCKSPmK8vPH3oqqy3jsaY2utkyvPF7XCQv8ASn7NnnGnDSsppm6o6NcwlZ2T8661xTRo0aNCEaNGjQhczusf10htb7yxImOApEq3N3392u3nTMuoimcZSlps9v2z+NT+o3oSWLOUeAS/S+lxd1/e8370js07eC2h1EkiAc6zG2NfePaz7mp3U8oykxedWUx+ZOMkKCQMqqQt3h8XeletZF2bW9SXGTCKNFTjKRlrHZPvqf0nV9P8yUNvdqVPLbJ7MXbf/wCz0tSSv08s+DOq0gMcFaWNa0zK6/8An5RZR3H5XG/X8s4rdNlGDJ3G2JlvSPW/EdznNJDGUJVKM5N3XEOJJ+r9LT6nTHW/GX07qbbEhjm7f0oCpuRjKMi/erc9w0j13WylKp7dKUEx4MK/TLbeEsSxUcNebNaSO6bIZM55e0CbLjXUq0AeE8d6cypx1Jyim4jH6oBEhNl4IqO0JhARkdu4t9H8YNyJtz5Q3YkQJsuSZ9cqY4RzT2p/OXVbPT8fS7cwTk1tyKrscSHo7HqfxnLNntOYQlTRxpxHsAO4coyx4lZxe5Zqfaa7HtwmW8CeKtQ7M4Oxjf46SqPxHpJlfMkUcostuJDl2lRcAcX3W8Z8Mx3leEkofrxZQyr09xTvTWL0vufEtyMHbGzbn6jiThWAuQ97vAxqvLrbqN3+GPKMFG2McNds+zj27efEsILYcM+frn+V6VOo4DxDqIjf6WDhPVjDXH82VQ9/P3184SDuXfZllc36fDjzrvqNvjEmSk039PtnJxy+UscffW0ZykrGQyURiAU+2D84w3rA0OxWHlrHxqtmO0nJKb+3WULyVm/2zh0sxoDHv9stePFGndyMH1R5MST3rLeWvHfH99c9VI549RHGO1tFd/a/f6j8m1pdSf4TJvneIGXuotqY9EvGMbPqqm6o/HFTP7n/AIIzftbfgrNNU4qzsB20/wBNtgI4p7Wtj2EzgQNMvww9UgKq7kd68ZTumbPP4qj6p08sp/JnqD8rvfMB8SXluMiu9saynbsU+xju14050fWMMMxae9gv7hg8n3z3rS8oxIgKS7Xf7cZL4z7Zx76wh2pmomC8XjNEL/YxnWPxFpDrj7tl9Zc9VNwbUGEhX+i+LcLm8iOcBaVR2Xu+gt9+2NNdJ1SwVn8uF2BL1o+PQHHvgiecONQnelD0gSD2bjbiyMooZe4DjWnRdWk7kBxlaN0eyfpEDvJ899KytRpzhmePLIbKg/s8tJj04K/8N+DRjNWwtfXLmxM+HHPyOT7YvW+1ukWtqBio+qeaLuRYo/fH9tK7vX7c6skF9xJRX6WpZ+92ms9zoJTmOzubdCLGCMhqhlIA71i6a7PkpmpVM1nQD55/KyFznH/Z+lU3+MiM2cZRqivUfan0xl2v99ZR66EjjxZqLGEJTW4tji41a3nzj7pS2armsuPqIiTSJhVlREtuwCkPLevT7MeK8UOMqDdlT3ckU5ZVs8XdNGr4S62fPJI1zBnK36vrJ1X+HmRlFP4gRDxxu7vx6u1lGvuzt7+5H6ScY5YmQQE4xGL79/NXfjbpureMRSNGCHau3KaZk4bLrtedcx6uc5kn5iRA4xPR4F5ybe1UGa8hp+5MypufGSe6WMUvcjKQPojKHJQXEIQxBOIEordn20z13xB2px29sjylBks9xx7VhkguCjualQnx4rwZvKR6XgVm07Yy3JZfbzpqHS9MvOZFnZ62UCayrBV9va6q9WpNDf5XQHsnxeivdL1G5Kio4PVcrRxj04983409qF0fWbf14NvkxjFkqSGRJBa8LZdhi71a2ZDETt/z21I52Wao0grvRo0a4po1zuToX2+9a61h1RHjkt8fT/TljQjmp/UbHMlygxziUUGX3WN1WMulI9JI2iG3JlGKuV3M58oZP+4dM9TuRglbclwKB9jLZjJ9PbWcPh5F7s3jZmVPi0O/dM2/jXHUwW3XQ6TZcPSVt8dyXrigSe8gD1USvxV4b/OlNyUZDCe2bkXDHi9sJ3CkPI/fTm5TGLHaIt4uMe9Wqg8Kz3T2Ls0u78aplGM/JCKyCsfT3zVYV98aVgPGIjmtDQdM1O3ek6c3B3IkJiyvc3fVZUfRtyWIWgVFq/vqX8S+I8Jx+XGEybS8SMh8Mz6JZ7vFz+NNdSb04oRnDbLblxSdLXkp5cLijSZ8aSl0nUS22T0+3HOZRn8uSjQyqPFL8Vq7HimbkuUqjGMMHPy2VJ6rbky5y2ILYjCW2xAe7GEr9QFvGNBiu2o/xbft4Q2qkZY/L3JA1n6MpZ3cI/u3fhP/AEf1PqNzcO5kk86Txwhiim3sP3wz1v8A0fHcmu7uc6+lZSZe4fWUP298afvg4kBt96K4ruo2x9P6XlZcf4YEuUij5e0z21MZQ9V03RWe+l/iHQTjt/N2tw3hH1bUpbbG39cGwvJQjf8ALXsdv4dtPpkvzDlHhGc51GNxqZCdpID3O2L1L6j/AKc6fcgM9mezIv0y3CcoxGiVRuRDPftVazy3FBseG5XT2mrUPiB3z+lHOu3Y1zlLZQ+mU920pLCVx7ncx2/GuY/9QbisYqLHvNJZcpHFMarzbg1sfBYQ2x25hul23dtcXg8c9ySK8Tt31iQ3heW1ire0rkICkgvkS7PcftqzaTJuqNe2YcIPAhObc5ygyUflsSuwFSyJfJ7fbL9tc9MS9ZO1UXjUi1G6HJ/Qzrn4TM3JV9KxboqzK0J4c0WDR516f4d8H4RBh97Lboq+cu0Ur+3bWStIc5scPr981Q9qFEkeg/XP9qTCGBOXOP1D2PzfjOO1/a3VLpdmJF5SZrht9JHv5l4TyD9nvrnoifFi7UKGMQZ3N8inv28ma7Z1v1U47f6eB2iMyvx9SYu7q89u2qNxY7DPe4Un1i892M+iw2ekgDcyEhxklIxZfb2uvH4xpPeYQ3I8uREvAhb3po8ZrH3/AC5tbTOQEuQ9ij9qpr7URXvrrZ2oSkkgvNVFkNYWJ/Jz4p++lrYgJyne+CsyphkuJPlw+/lcb0yUYpACyrjMXs/SAJftd+AxpPqNqFCkq9sQM1mQLebsq6rtWmVnIq3AnuYqgLwie52vS5stShfJqqeNMcV2GTnwhePvq9ClEgW9ROfVamEnXJPbUNqU4fNbMUekMYHjGKvcO949jRubtSrp47zKwjIkSoaxSfMXHhMUYNfPh7w4RYShL1U5yGQ4oXSAd/OfA7uQhK9uHrI0MIer6slqVCXpatSxrONQqM7lwAJ1vYDfwovIab/pS906iLxq4JeWBypO8r9UhrF3401s785LJUe0uTK7p73JW6WqrxTeeOl6Y2/Q7cRFVJSlKP27VxRfVmrPbTseKEb9MsW5Rrl+qK8eN3R3MutjaoewZdFjrOxOnRfOinHh/EmeWsMlaSNHqtDyYvzm++m4S3GtvkuLmNRt7U3G8pgK+5jWPTx24hKMoYHw/UeWX6Ss967ZfG20hLjKCSa7XnNIMdxEszfa3JTQQJshrXOJLFc+duVlSciiMYpKJH0lDcYvs0X9zTux1JKLt43Kq4FVHIspyJd7sT+2WF1XweMNyPGO7ODSVKLEbbGxG8Z7FL5opdHsw58UnK0ck4yGNEcR/hzCi+NNR89tSIBuohziIVLeht7s4Sn8qVSeDzqV1ivTlC82Z1a2dvjELWvLV/0A/pqX0G3uNc/lyRWPoYp4/Vkf9We+qu3JS0R9mv7a45I5xIAXWjRo0qmudyVF/wC7Wlo9dFO5aoZPwZ83f/K01KN4dKdR0UZNzIofSJYV5+2uiMygJWHVnJJMW6BjL14zTgO/7f376jqtu2pQ5NAs6v8AD4ftXjWs5zFo8YxX7d9Etjk5iL94/wC13dHnXMTHXIhdx3iElvE4xUhtcvEtzcmna84f6PvqV8Q3+o5O3CEZFGeaAPmUgCJ7DLl7DnVk2yX0kjzZJiJ9uOJH3yZ86R6+J32pwustxkXbcb74/OnpBt2m/NUp1HB0Fvz+VO2+sNoucYysx64v2ctBR3V/prXqOq5fol2KYzBfKDGS1dfZv+fPUynUnmo54yhg7XDiykyultwGst3aiJy+TFSzFyuwIxj9XmsWHbQ2jgMwPf8AK6WtJkNv5bC6+HdY8wzxRWSrMy0MQAjThu6rGlviHXzjIqPK6YlMsvdDFUeVfzr5OG3yA3AlHsfwyXm6Jdz9vbv4y3d8XhUwjQ08S3tKTIGaguPCmdZXNpkxhBJ9PddDC52PLjn9pTf2F3JckYuQ29uQ5BiFSLurFe2pfVdJAgy4zQW2EQH+ebyHfVzZ6CfzSU90lAycgZIfTFlLsXO8HsffX2fV7W1KMoxgErIylIiYaqFdo9370++rN8F/YfpdHaBIbTBcY0sORnW3mosfhEGDuJKJ+n5kYW1bgTHb2O9/fUnq+ieN/Mky9Nl2BJKw16s4KpS/FNrq/ic5oFSm0UBVd1k5QwXT58FaS34cNyHKXIjJtKMx75bVWVtX2o9hmvOY91WXg+I9PrL3U46LqNtluQnGgiyDHOuSSovISbRHv7ZqfDtyUz17cDySjImP2PMXPajz30l0vVzhNhEstnt1dUnKW0oP08ofjHtTtsxNucSj5W449NcZFstvJYYUMdq8GsVRzi6/ssskmHW5L03R7lbdhFk3bZGIqvGkxWXDb4qtIQjHnUt5bBqiaJyvEpUHbt9/zqb0fxM25yJnMmn8NS6yXE9vfslecaodbGJiURi1xlceUGl9RxtEMvZFqqdXEsGGb/16rSxkSAbpnEtuEbDjfqOVF3YBZ/tXfxhDanuwIxQl4GNhEKzFlcotYxfbXUuo+ZCPCF0Sk5OZ5YsfEuz5KrOldvroxnZKTBjHkNS+W+yh57d3sYM6QmoQXAB2lx+z+0uEtBIvc28z1T25syS7GWe+B74a7+32o19j0p8t5yoaMRfclhEvFtPv4zrDY66HCLFjbEu1jdNWEqbvx37+1a1j1LULicX9SFeHjIa9WTHb+/KTq7jJuR06enH5T03Vpj+1l1Nxv1JxqMmSFxs/+13Hw9h9r010JCV+qMty64kZccDmUuR7+/vRnGG9tSggRG8iERi2hgLu1avN1esdu9vdIwjXhM8qu++Gu/fxj76eqXlngMG2W7enktoY2o37/KtdNum0HNYxBqJFRXLa1JsC7IhRnS8t9CPypQRiSSMlYSKpeDUc0Gc1961p/wDIcZJxITkMVY3KUUfSF1HvdV98ZVCHTbEbsK81lv1PHvHGAw978YedkpuYP9hJOWuXoIzUxQBuZ0yTMem5Q+YxzcT6Y8REcIFpR7ucdr09tfDtycYz2ZBFikmQQmt0xldh28GP3wn00oQmfLZEkyMQ7Mar6W6bKZd/K636jrNzZOMiWzAmlQk7kmRZWfWxkyjK8GY971sLC4eCOqDQcfC3fRU9vpOoPrGk8EC269Z9G4l2DVsb+2n+kjFjKLDkSIliRhKXIYtCwi8va89j3j7HxCW5CUpw3JVbI5Q7pE9XN47ZF4/p7i9jXG/udQ7dwnGGzt2pBu4X6qeXj7HvT411jI8JgLvcumCRvldev6LrKg9sfSDJVzg5FufbHtp3pJSYjJy5+ljQ+Ec2dux+DXneg6ibEDcjCb6pxlFFir6iUZJb35F/92vSbF8S+/8Az2XU3G6wVmYVpo0aNKs6NY9VvkYtrH74/vi/zrVdT+r3Zt1tyY+56ZFd3L6j8U6EzRJSz1LSx3JX3RYNHYq4+Q/bOHJpDqeodxWO8QD6hjmUe8gqRTQWBeO/jXXSDGW6nSsGJRIo+Zd4rlgoO/a/tn7vdPGMiXy6QQmS9UO5XoOIXZXufyaWEGZW0Q02Hwmd7bJWwlTxjJMGJeSxrHqAqr++pu78K3FF3fofpqM5Sxjkp2Y0Y8efI/uEbTjcqJYRfQrGy8Zn7dlPGs94jiUdnluS5cYueN9+SPGNF4vxpqVUZLPP/lTTY5LJvBmiUe9Dnt2ayl/ilNvp31PGMS2WI1OX+qQUD49Rf9XTi863GV2cuNyezXpJccWB9N/z1xv9HObfzGFAsIwJSHv62VsZVnH21ytUa4SRPx0sgExEx6/Sn9RshOIxXdY9+LK+V4Gbjs5oPF+NTj4ntLx29plOV1Ko8eQ8ZFRVsLM139tUv/j48JyJcickxL6qWK333Mmcsa99IbvXR2EIwoujjfJvFxkYLuwLcvZrWZr3BknfBP8A4/emBp88v75qJ1Uuq+cWbfEk8yJkj6eIy8spHgopta111fQznJjLd/hlXx2YXxtwShHFhfv49nVD4oT3CPDaqdEgZEeLmWQS2ojcvVTHBda12ulyTcKepyLR6TPjsY/nlNUc/C0Tmd7tdM9pYBMTHlveuaQhskJcuUvTcTlhap/TiPcwFWftpP470JJjFvwSKAId0MDkH3rGr7tx287knm3y8NoKRI5AXv3qPfUj4j1TOcE4IMqaklBxJHIziT3a9LjUO7fiDuHop02mq8Eeum892Uj4puO3IqTDi1txqiObO2K4/pxfJNN7G3GWwTkIKMwcxmVUo/e6fvh99fdz4XGVwlNlIjigjhO9914ku69/54bW/Da2lCRJuEbVX9Nt+Q/Hk97as3E2Kck2nfreOPmr1mOLfAOa06XqVlHc3Yo+4DHjRxkotC3/AMNOb/xLcjH5mxF3DAvK4XbE7lFsjsnjtqfsdLmHCSTjH+GssSIgkJNhLAh7j3uK632zDJkRXiSIetH0+pI4lEvEvsdu2umj3nhcRy09N8kCkSfEpXx3rt2ayIyhIAnEr0yoHJ6pelKq7KlZ4w+HfFvmHqzIpZREjGOecpcYZc1URUazevSHR7e6C094uPTJjbUiQcQL4uPay70j03w+MN2/mSiNrDEYjL3qnxebL9nXWVGsaaYGWe9+aZtJ4uw3S3T/ABp+Yx254KYwIgUHvx5WlS7IqdlHV/4ftbW+RN3a9XqkSjFLzg/zkezaZo7Ouer6B3SPIvkP1FINyGM4nKNrd3/M131XTbsIc5zflipQz4nZ40WjFy+pBXj50znseLG/l+NhMGj/ALCOmmab3/hEI3GMIMayyLRwgp3jdVkq6UNfTp4bTElFqUql6cHL0rKfJeWIo+3vWX+g29uRGFsozELKO5iKejJhPTK80ND3PeiwIyjJlXFhKFyjeOZLxEpurLHUXk4gWg36HcqbsTThzHHI85WPyYsk+YxiU1uPE8p6o3Vd7b9ns6Xl0G4QJHIzEDiME5OHc25W13uv3tDW3z/4dR3PURJVLjF9SDFR4zvkgeSvfG218TmJCUSu8jjfZ7EWQgd/NXdY01KnUc2XeYPHpH3Y8QtTXmJG97Kyj0zOCSjIE9IhuNPZizBYEchcvx7unw8kTikqmHGUo1NqRkKrHLEVC4Rxba3vdLtspy2pfxSCz2yeeMo1mK/VgTNjGrRKy2NkhKfiUNu9yDTJijmMo8WY9gn27/bTtc9gDQZAXO9kS1aT+CLty2WKwYxY2FRS7iTHuScXVnaTr58K+HbXSnE3WLlqllxsL4MW8sbr+eM5fDzpzb5fxOMZxqmSkwwXffP6gM03WPRb+1tz/iWLGreXGu2ZPcxj99V+SoPquBwOmD8+6V3Op+Qm27gtnDkGCwqNV6iKd/zeHVDb6qcp+mHo95XFX3Cu1fhv21E634ZDcdt3NuPLkIQBCLIpeWeTZ/N/On+m+HcCMazbHlt0MP3rI0YleU71jh81J7WYZ1VclejUyHT7oVS1izc4iHbBHGPGjXbLPgHFbb23KklPvZESPqP9Q0P7VqL1/Ub21CiPzi7DA5whylLkZ7WtNdu1v4h0jKKC09z/APCr/qfnU/4b8IltSlcpzJObWVWFVb9J+/bSm6vSc0CTHJJf4rddiO67bCQPo5KS9NSsCo+c2UZbrWP+AltwZRnOM5948mQMU+kqSp39vB3NWOsYbXqlyIxil4I+L/Vi6M176w6PqNqf8QJHJ7y5Rtt4xCuLkxT486UgTEqofaQLbsl/hvTLTvkeZyWUDjZhSXly4fcfLbrvbkoyZPKUAk+nMvAxDCYlHPcrGNd7G7JJSKqJiBCQ3Z5nS2UXVF64IbnpLWRm5cVCRbE45985PSYWnXcJbZTuXSYjgu9/aiDKEolRIwl6TgYB5YacnH+pqb1DwD+JZELiT4xsAsZq5H6Tl276c+KE5kYwTn6Y3Pa5RRrl6v1RuR2TId70jPoGDcNolIs57iyD1foiLwh98AGc61Blgdfr65rrLZpDqMtlRauQyjIr72Vy/b2sTWMt6G5BR9JFiy5HEF+wDhq4H5zhcn8Kd6PObzpRBibS55Sj5LlY/Uh90TL4d8DOPGrhFVOKEppWGILEJYvOPu2hNMsxa+W79VV9RoFzksdr4Qy24x2whCLyFcN5vgUIYyr+Oxp+G1GIR5M+0LqzFByV7t1+Ux3R3dmiWYp5AVREyt9yKH3y0tNyN/jymlq1JOLDj5k4e1xjnvce+SogGo6Dz3+49l57sVecZhunHz3Kw6ne24b0oT4pK7SVyCByYyu1cMcHj31J6n4K7vzGU2NE2MYyS8MqngkXyK7YExqrAObvTiUDw9MpZePgbl9LUfHK+2ntr4eT9cpcucjBQ8X6xe/F52/a3tpKznU2njbLPT53xWrE2mJbItHXy6ZrzG38LIxizYDlqEcVipLdon3yd29ddd8Jgwik1hZUmrG67Rf/ALVXZ+9atfEN7blvG3Np5EeDM9cbVkMbIFF13uXjtpXrohDjGql9UrLaihwDtGm7S1T98+Pu2y8kfEXy/KvTLmxitkofxPoWM5pXGNCxL4z73HwRaL8Fh2vWjHFwZwnxGIuEoGP2pjVNI1nBqx0e3B2/4jbUW3NX6sHL/SS/npDp9jiQ2pz+qNxqiXrSLmu3qcNZoqk1ZhDqhB0+wqYwLHSOq7PhxGUOcji0SjKS+pG64Ji1p7VJ7U1l1fwn2j29ttfLJsj9VURe10ntqlu/DZWwOX/+cpDX05Gg9LReTDi3IdLjbntsZxYyakKyatY+kySZGfem8YQNip4jv+1xr8TZaeG9/SUg7fplGoHp7SGA1fHdHDGVemSjZTnGrW7BX+IHflZTATMXtytc1SJ2u715H4/uwnufNHlKRcoMAbcEsWZo5BY9+7nHpetfTFIQIoBuLjPZORyjYNMXu9++vQPYRAfTMHgb5dZ+VGXYZdprqF6/a+DyvbgxXlYxSoz4EVlcbhVXQ8WzK9jmfw6Dy4LCWYCRnC0tJeo8RgxRcKV4NOdD182EYxKvl6YBxt7x4fqShOzmg7OqnSO1vCFIcheRKNjhx3zQ5PpjgYms9Que6SLodUcPEd9FA+Hbs9yPy9w5Q9XFaJ47yikeKJhjVt/TpnpJu5fy9wZc3h8wWHBr+HB5C4v0zsuxMXpmfRR2ZxWN7k65/LkJFrjCUWdMlss7NC0d+9rqyM4en2JJtyBnlKKqKxWkaGv343w/xXC/UL51Eo8yE9qEzbjCMsxO9ATNwWBZZUsUGGWmOg3duO7Pbg76/wCWUOcS8VF4kuBdd+1ZqtdzjuwF5704dx47bKR6ZeklHJEt/TLDXJMbfF/nCmxLiyCV8Y2R/UkV5csOaC5H7DAXuSQTac03s/DzksSIN8osYsWTfIavy3Y+UbwD2zsBDi+RK5Wh7D3T85153bjVXGUoYY7m3L0yZCskJEZRc5xT+b1c2OpgEVhIoxLhZ+fRYH9NUeDop1QRrKz67pJz5RPTADjxkW1SiJQYrz/+t9DssIAo96oTHjC4dMDo1yVIvJGFGjRo1xIjXG9G4pRL7Pb98Ou9GhClQ+Dx5M+JGUrGlaPc+9fyv7a7NiHGMXF3UXC+9ndwGP8Axqlr5Ix7ffQBGSoajjmpm705MYJRKvpuOMj9/H+2seihx2YXyUGOG5XixR73H8/ezT8ekSd8rilI3d/5rVz3KK7/AG1zu7TGKRELKIgrg9xAxofkcJTB1sIKT6XaLJRhwZHHLc/ejP5bVXXW/wBPGPqkH7+77kSvHenSXUEpWXJU7MqaweqMahHv3/CGqO1tXV23XsUfc/p+2o08ThDrnifwo1g5pDr/AB75qT86RIAhGBfGJikxUosQKO2fb9neo3Wh48YmbO9dmg/PjTH+HiDhAGu+faqy/j76ndRL1GAROJxXvmXEvEnLh8ZTstgdkpgd8cYtvd0pv5WjiQxdDJXx7Egi9jH9NcHSko2xIxv0GZX4JTaqNNV2Wqz209tdLJx2ge9WvemPFOPbH3x2L72i6Y3IzRyvlmuV589s+Pw60sIaIA3v9K1SrFmiTvfkpHVwCCoxlfHb5FspL6Tv9St9u3tmtTa4yFnGKekLJ2ZI+bxZ6YkVau+2uun29x6m5qQLSDbwzwjFtTlIWfh9Jjsu/V9InJJPLC8l4QIiEjjm8/19smNzTUMhaHEMIpn856bnRSd7pUaIWzcc3nuHGqJeAfAPiXviZG3qUcrcOTaRjTIE7RuUoq4PAdtW9rpZbQcHckPbERUwSOQnJJJlt7rQ6Rn0hHcV3ojyeVeFiBZx5I13qljjWXC6C6x9eme7KjXF7jPJHX7CehonuEY+klRG3kpmjt7d+6jr5PpvmPI4yZcduUyX6CDL0yxT8ziW3mB7ab3vhEpx+Zy3IBISwlJKsIxI2YnQeFqsay+BdNuz2OG6+os+mVsZJJVEMSl4MEovnVmhzfHpr5hPYtknLPfoueh+Lbe9Lhu7wO3P5ZcU5SVjCdPaWL44pbzji51fTRi8ZxlWbTaZLXpaBv2pOWdJbXwWeztRlDajuT2/mEDnIbWUVkVxkDXdxxP216Prd3cS9mdQ48Ys4Mm5ZnMUbtirVUI/U1dtHH4nfIQ5jM6RsJ4e2/i62/8ACYbkJfJmfNXBBjNCuVhGV8Ws1/nZVda8r1vwWUdyp3cuSy9PCyUoeuVBAZRkcqxXbvr03W/AYm4zlFMjcohRfH6i4SGJ79zwtPoOj+Ec4Q5rcPpm2kinMuYVJ5Z7xc9rrW6nU7oDXfFSNMMbNNxuvM/A/g7tyNyLPs8jcH0zUC6SVEhLL7ZpKfTfBIbjFN3aIyeX0gdrpkChJzj7/iqPTfDYwQxFsosupUSj29QlGcvHvg182uq24bhs1Mpsw9vvjNvj27dtK6s57SIk/SzPNsLVrPpY7m0wqlKliNxiiN968+9/jXzoekkRgSlzYHFVRcmfaWY2WX98uutn4ebe9LcIhKblCiSiitWZKx7+dMRZhTAk23RUXDKPdfYF95axuaTkEzrZFS+o2DpsbECc5IpJPsXf+blT2yvjT2zW7ElVbsQrlXKrFz34yqvanTHReotjIGpFkaLzhjnvTnOmvlGGjF1jtfevzquVl1z7RrxSm38OlGak2l5EaOI2rivNmcNi+XTB0wS5RUvuHZ+6e/3K+9620aJUi4lGjRo1xcRo0aNCEaNGjQhGjRo0IRrDdhGSC3YtXjFZ/a/6631K+KdBuouzIhN7SIFl1dt225/9aJIyXRmk9r4tEtiVt84wOO1OMjsrK/qMr2xXnvrI+L3uzJxYkYiTQjbZxElItob7OfHfTcOn3vlxjOctyZhR+UNd5cgv9h80/ZLf39mMnlKLbG6lE79l/VOq7SZHbUXSc1VLS6+97l87nDjOPD5E+9hysHGfP+2TrpOqdwJvaCwCUXm1Elafp5R8Yv73rrqunlKbwjGMluzb735ZZjKYZIkuz+5t1EpR3rjBZMRmIx5Ri94nmUcfsv210NwgGU5bGa0dqk78e9YqRn2aXDX2T7mtOm2JwHiKZS2MQRlQ4ssrLH3+xpjYZSYrxIj+lJQc1HjILJFCiVbhxpSfUJK4xTkts8Pcjkz6B83+rHalzVjPLUqT8jAmUHTS2mTCnnKyPaziXKNC8v0296Lu8ZvVRIETbu6ajJDCyMgEvBXnBp1nf1E4gZGPow/5jt2zkNZ9A1HlYxYC1V4XiB7BR+xqJeZgZceS7d0PcLqb1WyQjP1sfWQuRbMz6dstlJ5OAXtqfCexHfnLhIluHKYhKdKStO8Si6G8fm7pttLFiKKWekWzjf6Y3E7V279tQz4Lvbe5KUZca4NBFhjjzXlGos4ya74ge2kaA9nh9Oq0NMiJgqryjI3dqO4BCFyiSqcFzHjXaCV2oswjdJfA+klsM+Zy26XlcrWMmEmnuVGhDEXu3Rp8I+GzgktucZbK7luEjGTcZQkKx9PpYGORaZvT3S9CcYvCfOIQtIy5GJ3hClRWu9vi9UDTa66YEibFIfDuofVGSSl9ccLGPeU2SlnH2/V2A76w6Hf3NrcvnGW0kk5nFGPEntrV7aVFPrELx31Z2vhUo8KVmEbwEbiI+opMSD/666/wm7zdyVESVG2RjTEoW6tk9/xGvOq0bCXJjUZJygqH0XxznvctwxFojwVrjzwBLk9sx8BkO9r4P8V2pwsrbgvoOMoLjtVVJPteDtjS/VdHPb3ZTgylyrlFzEjJ9MgbrikrvHbt3NI9JvQGO1uQS/RHchzjOqv12NpZ5qtaKzqZEsHBcqBj2+G2Sb3uM5yJtVQSMZFakOPfuVnvpwNub/mkVaHfj9s4yn7ulNjnuQbxEwwInGR5MSXt2LLHzeqPTdJGIUHbFRqvx5D7azgy1ZXCBDitYtgpX2e+u9GjTKSNGjRoQjRo0aEI0aNGhCNGjRoQjRo0aEI0aNGhCNcbv0vft4u/2rXejQhRN3oj1E2cItLL5s7XOKjgwWov30rv7JyjuBNisUp9KWc5SH6ngOEvu9616DqNnmVdHmlGvYrXTtGPsV/PUy1PiUTqehkzjUphyY8Rwxr/AExKiC/hovXO7HclzItLKMIsssiMTlR+kfVb9r1T+IbckasAykqa8hRlo7XWuOn6eUJO39W2inf0mDjTfK8v9tUe4ugcE5fIUPodrZbYT9OzOQp6DbG6XNSjXvmNfyrdVty3tolt7nFGKsQSXFJUMjJj+v51ntJUkgy25MYdqn4vmTq4q1/7090fRxj6oidykCi7rGMdh9tSA0SuOqW+JXCDxYxwyv0ly9zlY+//AO3rPqelkQjH6nkEHALVjKvpqqx741Tn0ogfpCq8PgvzjWO90z+mhZFUWBfJ74tTv+NUIBF1xpgpCBxjHHrjHjiLLJ3JEBox7Uj76l/EpQnwne6Q2pnGJyioFylR6qjt8gurTOeN+l6jpJThx5cV+pid/wAW4Gi/tf50dP0JFXtZG4isRj2432DBWOxpYVRUAuoXw+Uo7keXagJm19drV8YDHJL0yO7hb16CUQVp/Yvud61z03QQhAgFxjYXmhbr71j+Wt2GK06m9wcbKJ13xKUSTAZL6fS2EnApLs9iv99O7UljCcYmfqVqol2v3x+3v76/4STfJurI4opK7fm/v99abHSkWzyA+1nn8vn9tcYSBdMXNjJJ7u3yjucJcZSKJVmMT04JYWx/d9tfel6Se0VFZAgE5K149WXF1Tfbxpzc2cjGrL7ne++fGtSOK0x4BTJtCxd5KsW/x3PGXvh1rtyUyJ9mv7LrrRrgSo0aNGhCNGjRoQjRo0aEI0aNGhCNGjRoQjRo0aEI0aNGhCNGjRoQjRo0aEI1F/6kk0F4Rs8PbuedGjSuyTNzT/SxHai+WEb++POm9GjQM1w5o0aNGmXEaNGjQhGjRo0IRo0aNCEaNGjQhGjRo0IRo0aNCEaNGjQhGjRo0IRo0aNCEaNGjQhf/9k="/>
          <p:cNvSpPr>
            <a:spLocks noChangeAspect="1" noChangeArrowheads="1"/>
          </p:cNvSpPr>
          <p:nvPr/>
        </p:nvSpPr>
        <p:spPr bwMode="auto">
          <a:xfrm>
            <a:off x="169863" y="-16668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lstStyle/>
          <a:p>
            <a:r>
              <a:rPr lang="en-US" b="1" dirty="0">
                <a:solidFill>
                  <a:srgbClr val="C00000"/>
                </a:solidFill>
              </a:rPr>
              <a:t>Networks</a:t>
            </a:r>
            <a:r>
              <a:rPr lang="en-US" dirty="0"/>
              <a:t> appear irregular, are they? </a:t>
            </a:r>
            <a:endParaRPr lang="en-US" dirty="0"/>
          </a:p>
        </p:txBody>
      </p:sp>
      <p:sp>
        <p:nvSpPr>
          <p:cNvPr id="4" name="Slide Number Placeholder 3"/>
          <p:cNvSpPr>
            <a:spLocks noGrp="1"/>
          </p:cNvSpPr>
          <p:nvPr>
            <p:ph type="sldNum" sz="quarter" idx="12"/>
          </p:nvPr>
        </p:nvSpPr>
        <p:spPr/>
        <p:txBody>
          <a:bodyPr/>
          <a:lstStyle/>
          <a:p>
            <a:fld id="{7DDB18E5-7873-004C-89E2-3D5FBE800FEC}" type="slidenum">
              <a:rPr lang="en-US" altLang="en-US" smtClean="0"/>
            </a:fld>
            <a:endParaRPr lang="en-US" altLang="en-US"/>
          </a:p>
        </p:txBody>
      </p:sp>
      <p:pic>
        <p:nvPicPr>
          <p:cNvPr id="1026" name="Picture 2" descr="Fig. 3"/>
          <p:cNvPicPr>
            <a:picLocks noChangeAspect="1" noChangeArrowheads="1"/>
          </p:cNvPicPr>
          <p:nvPr/>
        </p:nvPicPr>
        <p:blipFill rotWithShape="1">
          <a:blip r:embed="rId1">
            <a:extLst>
              <a:ext uri="{28A0092B-C50C-407E-A947-70E740481C1C}">
                <a14:useLocalDpi xmlns:a14="http://schemas.microsoft.com/office/drawing/2010/main" val="0"/>
              </a:ext>
            </a:extLst>
          </a:blip>
          <a:srcRect b="28059"/>
          <a:stretch>
            <a:fillRect/>
          </a:stretch>
        </p:blipFill>
        <p:spPr bwMode="auto">
          <a:xfrm>
            <a:off x="-60289" y="944549"/>
            <a:ext cx="5577840" cy="41811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g.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1064" y="2028012"/>
            <a:ext cx="5577840" cy="44319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288" y="6471134"/>
            <a:ext cx="9123903" cy="461665"/>
          </a:xfrm>
          <a:prstGeom prst="rect">
            <a:avLst/>
          </a:prstGeom>
          <a:noFill/>
        </p:spPr>
        <p:txBody>
          <a:bodyPr wrap="square" rtlCol="0">
            <a:spAutoFit/>
          </a:bodyPr>
          <a:lstStyle/>
          <a:p>
            <a:r>
              <a:rPr lang="en-US" sz="1200" dirty="0">
                <a:latin typeface="Arial Narrow" panose="020B0606020202030204" pitchFamily="34" charset="0"/>
                <a:cs typeface="Arial Narrow" panose="020B0606020202030204" pitchFamily="34" charset="0"/>
              </a:rPr>
              <a:t>Xiao, Yao, </a:t>
            </a:r>
            <a:r>
              <a:rPr lang="en-US" sz="1200" dirty="0" err="1">
                <a:latin typeface="Arial Narrow" panose="020B0606020202030204" pitchFamily="34" charset="0"/>
                <a:cs typeface="Arial Narrow" panose="020B0606020202030204" pitchFamily="34" charset="0"/>
              </a:rPr>
              <a:t>Guixiang</a:t>
            </a:r>
            <a:r>
              <a:rPr lang="en-US" sz="1200" dirty="0">
                <a:latin typeface="Arial Narrow" panose="020B0606020202030204" pitchFamily="34" charset="0"/>
                <a:cs typeface="Arial Narrow" panose="020B0606020202030204" pitchFamily="34" charset="0"/>
              </a:rPr>
              <a:t> Ma, Nesreen K. Ahmed, Mihai </a:t>
            </a:r>
            <a:r>
              <a:rPr lang="en-US" sz="1200" dirty="0" err="1">
                <a:latin typeface="Arial Narrow" panose="020B0606020202030204" pitchFamily="34" charset="0"/>
                <a:cs typeface="Arial Narrow" panose="020B0606020202030204" pitchFamily="34" charset="0"/>
              </a:rPr>
              <a:t>Capotă</a:t>
            </a:r>
            <a:r>
              <a:rPr lang="en-US" sz="1200" dirty="0">
                <a:latin typeface="Arial Narrow" panose="020B0606020202030204" pitchFamily="34" charset="0"/>
                <a:cs typeface="Arial Narrow" panose="020B0606020202030204" pitchFamily="34" charset="0"/>
              </a:rPr>
              <a:t>, </a:t>
            </a:r>
            <a:endParaRPr lang="en-US" sz="1200" dirty="0">
              <a:latin typeface="Arial Narrow" panose="020B0606020202030204" pitchFamily="34" charset="0"/>
              <a:cs typeface="Arial Narrow" panose="020B0606020202030204" pitchFamily="34" charset="0"/>
            </a:endParaRPr>
          </a:p>
          <a:p>
            <a:r>
              <a:rPr lang="en-US" sz="1200" dirty="0">
                <a:latin typeface="Arial Narrow" panose="020B0606020202030204" pitchFamily="34" charset="0"/>
                <a:cs typeface="Arial Narrow" panose="020B0606020202030204" pitchFamily="34" charset="0"/>
              </a:rPr>
              <a:t>Theodore L. Willke, Shahin Nazarian, and Paul Bogdan. "End-to-end programmable computing systems." Communications Engineering 2, no. 1 (2023): 84.</a:t>
            </a:r>
            <a:endParaRPr lang="en-US" sz="1200" dirty="0">
              <a:latin typeface="Arial Narrow" panose="020B0606020202030204" pitchFamily="34" charset="0"/>
              <a:cs typeface="Arial Narrow" panose="020B0606020202030204" pitchFamily="34" charset="0"/>
            </a:endParaRPr>
          </a:p>
        </p:txBody>
      </p:sp>
      <p:pic>
        <p:nvPicPr>
          <p:cNvPr id="1030" name="Picture 6" descr="Bioinformatics and its Application | GeeksforGee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5" y="5204610"/>
            <a:ext cx="1662707"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ireless Communications &amp; Signal Processing"/>
          <p:cNvPicPr>
            <a:picLocks noChangeAspect="1" noChangeArrowheads="1"/>
          </p:cNvPicPr>
          <p:nvPr/>
        </p:nvPicPr>
        <p:blipFill rotWithShape="1">
          <a:blip r:embed="rId4">
            <a:extLst>
              <a:ext uri="{28A0092B-C50C-407E-A947-70E740481C1C}">
                <a14:useLocalDpi xmlns:a14="http://schemas.microsoft.com/office/drawing/2010/main" val="0"/>
              </a:ext>
            </a:extLst>
          </a:blip>
          <a:srcRect l="7504" t="3176" r="5494" b="10903"/>
          <a:stretch>
            <a:fillRect/>
          </a:stretch>
        </p:blipFill>
        <p:spPr bwMode="auto">
          <a:xfrm>
            <a:off x="1818753" y="5144758"/>
            <a:ext cx="1851824"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natomically interpretable deep learning of brain age captures  domain-specific cognitive impairment | PN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4137" y="5094514"/>
            <a:ext cx="1718691" cy="16459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629" y="76200"/>
            <a:ext cx="9596257" cy="685800"/>
          </a:xfrm>
        </p:spPr>
        <p:txBody>
          <a:bodyPr/>
          <a:lstStyle/>
          <a:p>
            <a:r>
              <a:rPr lang="en-US" sz="3500" dirty="0"/>
              <a:t>Fractal Analysis (I)</a:t>
            </a:r>
            <a:endParaRPr lang="en-US" sz="3500"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sp>
        <p:nvSpPr>
          <p:cNvPr id="3" name="Content Placeholder 2"/>
          <p:cNvSpPr>
            <a:spLocks noGrp="1"/>
          </p:cNvSpPr>
          <p:nvPr>
            <p:ph idx="1"/>
          </p:nvPr>
        </p:nvSpPr>
        <p:spPr>
          <a:xfrm>
            <a:off x="20516" y="943014"/>
            <a:ext cx="9123484" cy="5265826"/>
          </a:xfrm>
        </p:spPr>
        <p:txBody>
          <a:bodyPr/>
          <a:lstStyle/>
          <a:p>
            <a:r>
              <a:rPr lang="en-US" altLang="zh-CN" dirty="0">
                <a:latin typeface="Arial Narrow" panose="020B0606020202030204"/>
                <a:cs typeface="Arial Narrow" panose="020B0606020202030204"/>
              </a:rPr>
              <a:t>Fractal Analysis</a:t>
            </a:r>
            <a:endParaRPr lang="en-US" dirty="0">
              <a:latin typeface="Arial Narrow" panose="020B0606020202030204"/>
              <a:cs typeface="Arial Narrow" panose="020B0606020202030204"/>
            </a:endParaRPr>
          </a:p>
        </p:txBody>
      </p:sp>
      <p:sp>
        <p:nvSpPr>
          <p:cNvPr id="8" name="TextBox 7"/>
          <p:cNvSpPr txBox="1"/>
          <p:nvPr/>
        </p:nvSpPr>
        <p:spPr>
          <a:xfrm>
            <a:off x="238716" y="2758530"/>
            <a:ext cx="7922622" cy="830997"/>
          </a:xfrm>
          <a:prstGeom prst="rect">
            <a:avLst/>
          </a:prstGeom>
          <a:noFill/>
        </p:spPr>
        <p:txBody>
          <a:bodyPr wrap="square">
            <a:spAutoFit/>
          </a:bodyPr>
          <a:lstStyle/>
          <a:p>
            <a:pPr marL="742950" lvl="1" indent="-285750" eaLnBrk="0" hangingPunct="0">
              <a:spcBef>
                <a:spcPct val="20000"/>
              </a:spcBef>
              <a:buClr>
                <a:srgbClr val="A50021"/>
              </a:buClr>
              <a:buSzPct val="77000"/>
              <a:buFont typeface="Wingdings" panose="05000000000000000000" pitchFamily="2" charset="2"/>
              <a:buChar char="q"/>
            </a:pPr>
            <a:r>
              <a:rPr lang="en-US" sz="2400" dirty="0">
                <a:latin typeface="Arial Narrow" panose="020B0606020202030204"/>
                <a:ea typeface="MS PGothic" panose="020B0600070205080204" pitchFamily="34" charset="-128"/>
              </a:rPr>
              <a:t>“Self-similar," meaning that each portion can be considered a reduced-scale image of the whole [1]</a:t>
            </a:r>
            <a:endParaRPr lang="en-US" sz="2400" dirty="0">
              <a:latin typeface="Arial Narrow" panose="020B0606020202030204"/>
              <a:ea typeface="MS PGothic" panose="020B0600070205080204" pitchFamily="34" charset="-128"/>
            </a:endParaRPr>
          </a:p>
        </p:txBody>
      </p:sp>
      <p:pic>
        <p:nvPicPr>
          <p:cNvPr id="9" name="Picture 8"/>
          <p:cNvPicPr>
            <a:picLocks noChangeAspect="1" noChangeArrowheads="1"/>
          </p:cNvPicPr>
          <p:nvPr/>
        </p:nvPicPr>
        <p:blipFill>
          <a:blip r:embed="rId1"/>
          <a:srcRect/>
          <a:stretch>
            <a:fillRect/>
          </a:stretch>
        </p:blipFill>
        <p:spPr bwMode="auto">
          <a:xfrm rot="16200000">
            <a:off x="6778650" y="4287920"/>
            <a:ext cx="2659810" cy="1328936"/>
          </a:xfrm>
          <a:prstGeom prst="rect">
            <a:avLst/>
          </a:prstGeom>
          <a:noFill/>
          <a:ln>
            <a:noFill/>
          </a:ln>
        </p:spPr>
      </p:pic>
      <p:sp>
        <p:nvSpPr>
          <p:cNvPr id="13" name="TextBox 1"/>
          <p:cNvSpPr txBox="1">
            <a:spLocks noChangeArrowheads="1"/>
          </p:cNvSpPr>
          <p:nvPr/>
        </p:nvSpPr>
        <p:spPr bwMode="auto">
          <a:xfrm>
            <a:off x="0" y="6629871"/>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Mandelbrot, Benoit. "How long is the coast of Britain? Statistical self-similarity and fractional dimension." science 156.3775 (1967): 636-638.</a:t>
            </a:r>
            <a:endParaRPr lang="en-US" sz="1000" dirty="0">
              <a:latin typeface="Arial" panose="020B0604020202020204" pitchFamily="34" charset="0"/>
              <a:cs typeface="Arial" panose="020B0604020202020204" pitchFamily="34" charset="0"/>
            </a:endParaRPr>
          </a:p>
        </p:txBody>
      </p:sp>
      <p:sp>
        <p:nvSpPr>
          <p:cNvPr id="5" name="TextBox 4"/>
          <p:cNvSpPr txBox="1"/>
          <p:nvPr/>
        </p:nvSpPr>
        <p:spPr>
          <a:xfrm>
            <a:off x="238716" y="1513280"/>
            <a:ext cx="7922622" cy="1200329"/>
          </a:xfrm>
          <a:prstGeom prst="rect">
            <a:avLst/>
          </a:prstGeom>
          <a:noFill/>
        </p:spPr>
        <p:txBody>
          <a:bodyPr wrap="square">
            <a:spAutoFit/>
          </a:bodyPr>
          <a:lstStyle/>
          <a:p>
            <a:pPr marL="742950" lvl="1" indent="-285750" eaLnBrk="0" hangingPunct="0">
              <a:spcBef>
                <a:spcPct val="20000"/>
              </a:spcBef>
              <a:buClr>
                <a:srgbClr val="A50021"/>
              </a:buClr>
              <a:buSzPct val="77000"/>
              <a:buFont typeface="Wingdings" panose="05000000000000000000" pitchFamily="2" charset="2"/>
              <a:buChar char="q"/>
            </a:pPr>
            <a:r>
              <a:rPr lang="en-US" sz="2400" dirty="0">
                <a:latin typeface="Arial Narrow" panose="020B0606020202030204"/>
                <a:ea typeface="MS PGothic" panose="020B0600070205080204" pitchFamily="34" charset="-128"/>
              </a:rPr>
              <a:t>Fractal analysis began in the 19th century and was developed by Benoît B. Mandelbrot in the 20th century to describe complex, self-similar structures in nature</a:t>
            </a:r>
            <a:endParaRPr lang="en-US" sz="2400" dirty="0">
              <a:latin typeface="Arial Narrow" panose="020B0606020202030204"/>
              <a:ea typeface="MS PGothic" panose="020B0600070205080204" pitchFamily="34" charset="-128"/>
            </a:endParaRPr>
          </a:p>
        </p:txBody>
      </p:sp>
      <p:pic>
        <p:nvPicPr>
          <p:cNvPr id="18" name="Picture 17" descr="A diagram of a diagram of a map with Great Pyramid of Giza in the background&#10;&#10;Description automatically generated with medium confidence"/>
          <p:cNvPicPr>
            <a:picLocks noChangeAspect="1"/>
          </p:cNvPicPr>
          <p:nvPr/>
        </p:nvPicPr>
        <p:blipFill rotWithShape="1">
          <a:blip r:embed="rId2">
            <a:extLst>
              <a:ext uri="{28A0092B-C50C-407E-A947-70E740481C1C}">
                <a14:useLocalDpi xmlns:a14="http://schemas.microsoft.com/office/drawing/2010/main" val="0"/>
              </a:ext>
            </a:extLst>
          </a:blip>
          <a:srcRect l="29942" t="10916" r="5648" b="11681"/>
          <a:stretch>
            <a:fillRect/>
          </a:stretch>
        </p:blipFill>
        <p:spPr>
          <a:xfrm>
            <a:off x="632201" y="3758758"/>
            <a:ext cx="1027522" cy="2660598"/>
          </a:xfrm>
          <a:prstGeom prst="rect">
            <a:avLst/>
          </a:prstGeom>
        </p:spPr>
      </p:pic>
      <p:sp>
        <p:nvSpPr>
          <p:cNvPr id="21" name="TextBox 20"/>
          <p:cNvSpPr txBox="1"/>
          <p:nvPr/>
        </p:nvSpPr>
        <p:spPr>
          <a:xfrm>
            <a:off x="1931885" y="6008785"/>
            <a:ext cx="5051685" cy="400110"/>
          </a:xfrm>
          <a:prstGeom prst="rect">
            <a:avLst/>
          </a:prstGeom>
          <a:noFill/>
        </p:spPr>
        <p:txBody>
          <a:bodyPr wrap="square">
            <a:spAutoFit/>
          </a:bodyPr>
          <a:lstStyle/>
          <a:p>
            <a:pPr lvl="1" eaLnBrk="0" hangingPunct="0">
              <a:spcBef>
                <a:spcPct val="20000"/>
              </a:spcBef>
              <a:buClr>
                <a:srgbClr val="A50021"/>
              </a:buClr>
              <a:buSzPct val="77000"/>
            </a:pPr>
            <a:r>
              <a:rPr lang="en-US" sz="2000" dirty="0">
                <a:latin typeface="Arial Narrow" panose="020B0606020202030204"/>
                <a:ea typeface="MS PGothic" panose="020B0600070205080204" pitchFamily="34" charset="-128"/>
              </a:rPr>
              <a:t>What is the fractal dimension of the coast</a:t>
            </a:r>
            <a:r>
              <a:rPr lang="en-US" altLang="zh-CN" sz="2000" dirty="0">
                <a:latin typeface="Arial Narrow" panose="020B0606020202030204"/>
                <a:ea typeface="MS PGothic" panose="020B0600070205080204" pitchFamily="34" charset="-128"/>
              </a:rPr>
              <a:t>line</a:t>
            </a:r>
            <a:r>
              <a:rPr lang="en-US" sz="2000" dirty="0">
                <a:latin typeface="Arial Narrow" panose="020B0606020202030204"/>
                <a:ea typeface="MS PGothic" panose="020B0600070205080204" pitchFamily="34" charset="-128"/>
              </a:rPr>
              <a:t>?</a:t>
            </a:r>
            <a:endParaRPr lang="en-US" sz="2000" dirty="0">
              <a:latin typeface="Arial Narrow" panose="020B0606020202030204"/>
              <a:ea typeface="MS PGothic" panose="020B0600070205080204" pitchFamily="34" charset="-128"/>
            </a:endParaRPr>
          </a:p>
        </p:txBody>
      </p:sp>
      <p:pic>
        <p:nvPicPr>
          <p:cNvPr id="23" name="Picture 22" descr="A different types of maps&#10;&#10;Description automatically generated with medium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0356" y="3740856"/>
            <a:ext cx="4022698" cy="23009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629" y="76200"/>
            <a:ext cx="9596257" cy="685800"/>
          </a:xfrm>
        </p:spPr>
        <p:txBody>
          <a:bodyPr/>
          <a:lstStyle/>
          <a:p>
            <a:r>
              <a:rPr lang="en-US" sz="3500" dirty="0"/>
              <a:t>Fractal Analysis (II)</a:t>
            </a:r>
            <a:endParaRPr lang="en-US" sz="3500"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sp>
        <p:nvSpPr>
          <p:cNvPr id="3" name="Content Placeholder 2"/>
          <p:cNvSpPr>
            <a:spLocks noGrp="1"/>
          </p:cNvSpPr>
          <p:nvPr>
            <p:ph idx="1"/>
          </p:nvPr>
        </p:nvSpPr>
        <p:spPr>
          <a:xfrm>
            <a:off x="20516" y="943014"/>
            <a:ext cx="9123484" cy="5265826"/>
          </a:xfrm>
        </p:spPr>
        <p:txBody>
          <a:bodyPr/>
          <a:lstStyle/>
          <a:p>
            <a:r>
              <a:rPr lang="en-US" altLang="zh-CN" dirty="0">
                <a:latin typeface="Arial Narrow" panose="020B0606020202030204"/>
                <a:cs typeface="Arial Narrow" panose="020B0606020202030204"/>
              </a:rPr>
              <a:t>Fractal Dimension (FD) of Coastline</a:t>
            </a:r>
            <a:endParaRPr lang="en-US" dirty="0">
              <a:latin typeface="Arial Narrow" panose="020B0606020202030204"/>
              <a:cs typeface="Arial Narrow" panose="020B0606020202030204"/>
            </a:endParaRPr>
          </a:p>
        </p:txBody>
      </p:sp>
      <p:sp>
        <p:nvSpPr>
          <p:cNvPr id="13" name="TextBox 1"/>
          <p:cNvSpPr txBox="1">
            <a:spLocks noChangeArrowheads="1"/>
          </p:cNvSpPr>
          <p:nvPr/>
        </p:nvSpPr>
        <p:spPr bwMode="auto">
          <a:xfrm>
            <a:off x="0" y="6629871"/>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Mandelbrot, Benoit. "How long is the coast of Britain? Statistical self-similarity and fractional dimension." science 156.3775 (1967): 636-638.</a:t>
            </a:r>
            <a:endParaRPr lang="en-US" sz="1000" dirty="0">
              <a:latin typeface="Arial" panose="020B0604020202020204" pitchFamily="34" charset="0"/>
              <a:cs typeface="Arial" panose="020B0604020202020204" pitchFamily="34" charset="0"/>
            </a:endParaRPr>
          </a:p>
        </p:txBody>
      </p:sp>
      <p:sp>
        <p:nvSpPr>
          <p:cNvPr id="5" name="TextBox 4"/>
          <p:cNvSpPr txBox="1"/>
          <p:nvPr/>
        </p:nvSpPr>
        <p:spPr>
          <a:xfrm>
            <a:off x="280428" y="1447365"/>
            <a:ext cx="8462553" cy="1200329"/>
          </a:xfrm>
          <a:prstGeom prst="rect">
            <a:avLst/>
          </a:prstGeom>
          <a:noFill/>
        </p:spPr>
        <p:txBody>
          <a:bodyPr wrap="square">
            <a:spAutoFit/>
          </a:bodyPr>
          <a:lstStyle/>
          <a:p>
            <a:pPr marL="742950" lvl="1" indent="-285750" eaLnBrk="0" hangingPunct="0">
              <a:spcBef>
                <a:spcPct val="20000"/>
              </a:spcBef>
              <a:buClr>
                <a:srgbClr val="A50021"/>
              </a:buClr>
              <a:buSzPct val="77000"/>
              <a:buFont typeface="Wingdings" panose="05000000000000000000" pitchFamily="2" charset="2"/>
              <a:buChar char="q"/>
            </a:pPr>
            <a:r>
              <a:rPr lang="en-US" sz="2400" dirty="0">
                <a:latin typeface="Arial Narrow" panose="020B0606020202030204" pitchFamily="34" charset="0"/>
                <a:ea typeface="MS PGothic" panose="020B0600070205080204" pitchFamily="34" charset="-128"/>
                <a:cs typeface="Arial Narrow" panose="020B0606020202030204" pitchFamily="34" charset="0"/>
              </a:rPr>
              <a:t>FD of a coastline is calculated by measuring its length at various scales and applying the power law relationship between scale and length to determine the fractal dimension</a:t>
            </a:r>
            <a:r>
              <a:rPr lang="en-US" sz="2400" dirty="0">
                <a:latin typeface="Arial Narrow" panose="020B0606020202030204"/>
                <a:ea typeface="MS PGothic" panose="020B0600070205080204" pitchFamily="34" charset="-128"/>
              </a:rPr>
              <a:t> </a:t>
            </a:r>
            <a:endParaRPr lang="en-US" sz="2400" dirty="0">
              <a:latin typeface="Arial Narrow" panose="020B0606020202030204"/>
              <a:ea typeface="MS PGothic" panose="020B0600070205080204" pitchFamily="34" charset="-128"/>
            </a:endParaRPr>
          </a:p>
        </p:txBody>
      </p:sp>
      <p:pic>
        <p:nvPicPr>
          <p:cNvPr id="17" name="Picture 16" descr="A map of united kingdom&#10;&#10;Description automatically generated"/>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9030" y="3311932"/>
            <a:ext cx="2682963" cy="3353704"/>
          </a:xfrm>
          <a:prstGeom prst="rect">
            <a:avLst/>
          </a:prstGeom>
        </p:spPr>
      </p:pic>
      <p:pic>
        <p:nvPicPr>
          <p:cNvPr id="19" name="Picture 18"/>
          <p:cNvPicPr>
            <a:picLocks noChangeAspect="1"/>
          </p:cNvPicPr>
          <p:nvPr/>
        </p:nvPicPr>
        <p:blipFill>
          <a:blip r:embed="rId2"/>
          <a:stretch>
            <a:fillRect/>
          </a:stretch>
        </p:blipFill>
        <p:spPr>
          <a:xfrm>
            <a:off x="3736052" y="3298609"/>
            <a:ext cx="5044553" cy="3353704"/>
          </a:xfrm>
          <a:prstGeom prst="rect">
            <a:avLst/>
          </a:prstGeom>
        </p:spPr>
      </p:pic>
      <p:sp>
        <p:nvSpPr>
          <p:cNvPr id="21" name="TextBox 20"/>
          <p:cNvSpPr txBox="1"/>
          <p:nvPr/>
        </p:nvSpPr>
        <p:spPr>
          <a:xfrm>
            <a:off x="1017888" y="2652278"/>
            <a:ext cx="8105596" cy="646331"/>
          </a:xfrm>
          <a:prstGeom prst="rect">
            <a:avLst/>
          </a:prstGeom>
          <a:noFill/>
        </p:spPr>
        <p:txBody>
          <a:bodyPr wrap="square">
            <a:spAutoFit/>
          </a:bodyPr>
          <a:lstStyle/>
          <a:p>
            <a:pPr marL="285750" indent="-285750">
              <a:buClr>
                <a:srgbClr val="C00000"/>
              </a:buClr>
              <a:buFont typeface="Wingdings" panose="05000000000000000000" pitchFamily="2" charset="2"/>
              <a:buChar char="q"/>
            </a:pPr>
            <a:r>
              <a:rPr lang="en-US" sz="1800" dirty="0">
                <a:latin typeface="Arial Narrow" panose="020B0606020202030204" pitchFamily="34" charset="0"/>
                <a:cs typeface="Arial Narrow" panose="020B0606020202030204" pitchFamily="34" charset="0"/>
              </a:rPr>
              <a:t>A FD of 1.25 for the British coastline reflects its complexity, being more intricate than a line but not fully occupying a plane.</a:t>
            </a:r>
            <a:endParaRPr lang="en-US" sz="1800" dirty="0">
              <a:latin typeface="Arial Narrow" panose="020B0606020202030204" pitchFamily="34" charset="0"/>
              <a:cs typeface="Arial Narrow" panose="020B0606020202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Fractal Analysis (III)</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pic>
        <p:nvPicPr>
          <p:cNvPr id="5" name="Picture 1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99063" y="1234480"/>
            <a:ext cx="3562350" cy="3040062"/>
          </a:xfrm>
          <a:prstGeom prst="rect">
            <a:avLst/>
          </a:prstGeom>
          <a:noFill/>
          <a:ln>
            <a:noFill/>
          </a:ln>
        </p:spPr>
      </p:pic>
      <p:sp>
        <p:nvSpPr>
          <p:cNvPr id="6" name="Content Placeholder 2"/>
          <p:cNvSpPr>
            <a:spLocks noGrp="1" noChangeArrowheads="1"/>
          </p:cNvSpPr>
          <p:nvPr>
            <p:ph idx="1"/>
          </p:nvPr>
        </p:nvSpPr>
        <p:spPr>
          <a:xfrm>
            <a:off x="17463" y="958255"/>
            <a:ext cx="5446712" cy="3656012"/>
          </a:xfrm>
        </p:spPr>
        <p:txBody>
          <a:bodyPr/>
          <a:lstStyle/>
          <a:p>
            <a:pPr>
              <a:buFont typeface="Wingdings" panose="05000000000000000000" charset="0"/>
              <a:buChar char="q"/>
            </a:pPr>
            <a:r>
              <a:rPr lang="en-US" altLang="zh-CN" dirty="0">
                <a:latin typeface="Arial Narrow" panose="020B0606020202030204" pitchFamily="34" charset="0"/>
                <a:cs typeface="Arial" panose="020B0604020202020204" pitchFamily="34" charset="0"/>
              </a:rPr>
              <a:t>Box-counting method</a:t>
            </a:r>
            <a:endParaRPr lang="en-US" altLang="zh-CN" dirty="0">
              <a:latin typeface="Arial Narrow" panose="020B0606020202030204" pitchFamily="34" charset="0"/>
              <a:cs typeface="Arial" panose="020B0604020202020204" pitchFamily="34" charset="0"/>
            </a:endParaRPr>
          </a:p>
          <a:p>
            <a:pPr lvl="1">
              <a:buFont typeface="Wingdings" panose="05000000000000000000" charset="0"/>
              <a:buChar char="q"/>
            </a:pPr>
            <a:r>
              <a:rPr lang="en-US" altLang="zh-CN" dirty="0">
                <a:latin typeface="Arial Narrow" panose="020B0606020202030204" pitchFamily="34" charset="0"/>
                <a:cs typeface="Arial" panose="020B0604020202020204" pitchFamily="34" charset="0"/>
              </a:rPr>
              <a:t>Partition the data set with </a:t>
            </a:r>
            <a:r>
              <a:rPr lang="en-US" altLang="zh-CN" i="1" dirty="0">
                <a:solidFill>
                  <a:srgbClr val="C00000"/>
                </a:solidFill>
                <a:latin typeface="Arial Narrow" panose="020B0606020202030204" pitchFamily="34" charset="0"/>
                <a:cs typeface="Arial" panose="020B0604020202020204" pitchFamily="34" charset="0"/>
              </a:rPr>
              <a:t>minimal number </a:t>
            </a:r>
            <a:r>
              <a:rPr lang="en-US" altLang="zh-CN" i="1" dirty="0">
                <a:solidFill>
                  <a:srgbClr val="C00000"/>
                </a:solidFill>
                <a:latin typeface="Times New Roman" panose="02020603050405020304"/>
                <a:cs typeface="Times New Roman" panose="02020603050405020304"/>
              </a:rPr>
              <a:t>N </a:t>
            </a:r>
            <a:r>
              <a:rPr lang="en-US" altLang="zh-CN" dirty="0">
                <a:solidFill>
                  <a:srgbClr val="C00000"/>
                </a:solidFill>
                <a:latin typeface="Arial Narrow" panose="020B0606020202030204" pitchFamily="34" charset="0"/>
                <a:cs typeface="Arial" panose="020B0604020202020204" pitchFamily="34" charset="0"/>
              </a:rPr>
              <a:t>(</a:t>
            </a:r>
            <a:r>
              <a:rPr lang="en-US" altLang="zh-CN" i="1" dirty="0">
                <a:solidFill>
                  <a:srgbClr val="C00000"/>
                </a:solidFill>
                <a:latin typeface="Times New Roman" panose="02020603050405020304"/>
                <a:cs typeface="Times New Roman" panose="02020603050405020304"/>
              </a:rPr>
              <a:t>r</a:t>
            </a:r>
            <a:r>
              <a:rPr lang="en-US" altLang="zh-CN" dirty="0">
                <a:solidFill>
                  <a:srgbClr val="C00000"/>
                </a:solidFill>
                <a:latin typeface="Arial Narrow" panose="020B0606020202030204" pitchFamily="34" charset="0"/>
                <a:cs typeface="Arial" panose="020B0604020202020204" pitchFamily="34" charset="0"/>
              </a:rPr>
              <a:t>)</a:t>
            </a:r>
            <a:r>
              <a:rPr lang="en-US" altLang="zh-CN" i="1" dirty="0">
                <a:solidFill>
                  <a:srgbClr val="C00000"/>
                </a:solidFill>
                <a:latin typeface="Arial Narrow" panose="020B0606020202030204" pitchFamily="34" charset="0"/>
                <a:cs typeface="Arial" panose="020B0604020202020204" pitchFamily="34" charset="0"/>
              </a:rPr>
              <a:t> </a:t>
            </a:r>
            <a:r>
              <a:rPr lang="en-US" altLang="zh-CN" dirty="0">
                <a:latin typeface="Arial Narrow" panose="020B0606020202030204" pitchFamily="34" charset="0"/>
                <a:cs typeface="Arial" panose="020B0604020202020204" pitchFamily="34" charset="0"/>
              </a:rPr>
              <a:t>of boxes of size </a:t>
            </a:r>
            <a:r>
              <a:rPr lang="en-US" altLang="zh-CN" i="1" dirty="0">
                <a:solidFill>
                  <a:srgbClr val="C00000"/>
                </a:solidFill>
                <a:latin typeface="Times New Roman" panose="02020603050405020304"/>
                <a:cs typeface="Times New Roman" panose="02020603050405020304"/>
              </a:rPr>
              <a:t>r</a:t>
            </a:r>
            <a:endParaRPr lang="en-US" altLang="zh-CN" i="1" dirty="0">
              <a:solidFill>
                <a:srgbClr val="C00000"/>
              </a:solidFill>
              <a:latin typeface="Times New Roman" panose="02020603050405020304"/>
              <a:cs typeface="Times New Roman" panose="02020603050405020304"/>
            </a:endParaRPr>
          </a:p>
          <a:p>
            <a:pPr lvl="1">
              <a:buFont typeface="Wingdings" panose="05000000000000000000" charset="0"/>
              <a:buChar char="q"/>
            </a:pPr>
            <a:r>
              <a:rPr lang="en-US" altLang="zh-CN" i="1" dirty="0">
                <a:solidFill>
                  <a:srgbClr val="800000"/>
                </a:solidFill>
                <a:latin typeface="Arial Narrow" panose="020B0606020202030204" pitchFamily="34" charset="0"/>
                <a:cs typeface="Arial" panose="020B0604020202020204" pitchFamily="34" charset="0"/>
              </a:rPr>
              <a:t>Fractal dimension</a:t>
            </a:r>
            <a:r>
              <a:rPr lang="en-US" altLang="zh-CN" dirty="0">
                <a:latin typeface="Arial Narrow" panose="020B0606020202030204" pitchFamily="34" charset="0"/>
                <a:cs typeface="Arial" panose="020B0604020202020204" pitchFamily="34" charset="0"/>
              </a:rPr>
              <a:t> </a:t>
            </a:r>
            <a:r>
              <a:rPr lang="en-US" altLang="zh-CN" i="1" dirty="0">
                <a:solidFill>
                  <a:srgbClr val="800000"/>
                </a:solidFill>
                <a:latin typeface="Times New Roman" panose="02020603050405020304"/>
                <a:cs typeface="Times New Roman" panose="02020603050405020304"/>
              </a:rPr>
              <a:t>d</a:t>
            </a:r>
            <a:r>
              <a:rPr lang="en-US" altLang="zh-CN" dirty="0">
                <a:latin typeface="Arial Narrow" panose="020B0606020202030204" pitchFamily="34" charset="0"/>
                <a:cs typeface="Arial" panose="020B0604020202020204" pitchFamily="34" charset="0"/>
              </a:rPr>
              <a:t> is determined by</a:t>
            </a:r>
            <a:endParaRPr lang="en-US" altLang="zh-CN" dirty="0">
              <a:latin typeface="Arial Narrow" panose="020B0606020202030204" pitchFamily="34" charset="0"/>
              <a:cs typeface="Arial" panose="020B0604020202020204" pitchFamily="34" charset="0"/>
            </a:endParaRPr>
          </a:p>
          <a:p>
            <a:pPr lvl="1">
              <a:buFont typeface="Wingdings" panose="05000000000000000000" charset="0"/>
              <a:buChar char="q"/>
            </a:pPr>
            <a:endParaRPr lang="en-US" altLang="zh-CN" dirty="0">
              <a:latin typeface="Arial Narrow" panose="020B0606020202030204" pitchFamily="34" charset="0"/>
              <a:cs typeface="Arial" panose="020B0604020202020204" pitchFamily="34" charset="0"/>
            </a:endParaRPr>
          </a:p>
          <a:p>
            <a:pPr lvl="1">
              <a:buFont typeface="Wingdings" panose="05000000000000000000" charset="0"/>
              <a:buChar char="q"/>
            </a:pPr>
            <a:endParaRPr lang="en-US" altLang="zh-CN" dirty="0">
              <a:latin typeface="Arial Narrow" panose="020B0606020202030204" pitchFamily="34" charset="0"/>
              <a:cs typeface="Arial" panose="020B0604020202020204" pitchFamily="34" charset="0"/>
            </a:endParaRPr>
          </a:p>
          <a:p>
            <a:pPr lvl="1">
              <a:buFont typeface="Wingdings" panose="05000000000000000000" charset="0"/>
              <a:buChar char="q"/>
            </a:pPr>
            <a:r>
              <a:rPr lang="en-US" altLang="zh-CN" dirty="0">
                <a:latin typeface="Arial Narrow" panose="020B0606020202030204" pitchFamily="34" charset="0"/>
                <a:cs typeface="Arial" panose="020B0604020202020204" pitchFamily="34" charset="0"/>
              </a:rPr>
              <a:t>Fractal: </a:t>
            </a:r>
            <a:r>
              <a:rPr lang="en-US" altLang="zh-CN" i="1" dirty="0">
                <a:solidFill>
                  <a:srgbClr val="C00000"/>
                </a:solidFill>
                <a:latin typeface="Arial Narrow" panose="020B0606020202030204" pitchFamily="34" charset="0"/>
                <a:cs typeface="Arial" panose="020B0604020202020204" pitchFamily="34" charset="0"/>
              </a:rPr>
              <a:t>power-law</a:t>
            </a:r>
            <a:r>
              <a:rPr lang="en-US" altLang="zh-CN" dirty="0">
                <a:latin typeface="Arial Narrow" panose="020B0606020202030204" pitchFamily="34" charset="0"/>
                <a:cs typeface="Arial" panose="020B0604020202020204" pitchFamily="34" charset="0"/>
              </a:rPr>
              <a:t> scaling dependence</a:t>
            </a:r>
            <a:endParaRPr lang="zh-CN" altLang="en-US" dirty="0">
              <a:latin typeface="Arial Narrow" panose="020B0606020202030204" pitchFamily="34" charset="0"/>
              <a:cs typeface="Arial" panose="020B0604020202020204" pitchFamily="34" charset="0"/>
            </a:endParaRPr>
          </a:p>
        </p:txBody>
      </p:sp>
      <p:sp>
        <p:nvSpPr>
          <p:cNvPr id="7" name="Text Box 11"/>
          <p:cNvSpPr txBox="1">
            <a:spLocks noChangeArrowheads="1"/>
          </p:cNvSpPr>
          <p:nvPr/>
        </p:nvSpPr>
        <p:spPr bwMode="auto">
          <a:xfrm>
            <a:off x="6026150" y="3139480"/>
            <a:ext cx="1250950" cy="366712"/>
          </a:xfrm>
          <a:prstGeom prst="rect">
            <a:avLst/>
          </a:prstGeom>
          <a:noFill/>
          <a:ln>
            <a:noFill/>
          </a:ln>
        </p:spPr>
        <p:txBody>
          <a:bodyPr>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eaLnBrk="1" hangingPunct="1"/>
            <a:r>
              <a:rPr lang="en-US" sz="1800" b="1" i="1">
                <a:solidFill>
                  <a:srgbClr val="000000"/>
                </a:solidFill>
              </a:rPr>
              <a:t>d</a:t>
            </a:r>
            <a:r>
              <a:rPr lang="en-US" sz="1800" b="1">
                <a:solidFill>
                  <a:srgbClr val="000000"/>
                </a:solidFill>
              </a:rPr>
              <a:t> = 1.719</a:t>
            </a:r>
            <a:endParaRPr lang="en-US" sz="1800"/>
          </a:p>
        </p:txBody>
      </p:sp>
      <p:sp>
        <p:nvSpPr>
          <p:cNvPr id="8" name="TextBox 7"/>
          <p:cNvSpPr txBox="1">
            <a:spLocks noRot="1" noChangeAspect="1" noMove="1" noResize="1" noEditPoints="1" noAdjustHandles="1" noChangeArrowheads="1" noChangeShapeType="1" noTextEdit="1"/>
          </p:cNvSpPr>
          <p:nvPr/>
        </p:nvSpPr>
        <p:spPr>
          <a:xfrm>
            <a:off x="7356936" y="1798592"/>
            <a:ext cx="1314847" cy="344646"/>
          </a:xfrm>
          <a:prstGeom prst="rect">
            <a:avLst/>
          </a:prstGeom>
          <a:blipFill>
            <a:blip r:embed="rId2"/>
            <a:stretch>
              <a:fillRect l="-4167" r="-926" b="-8772"/>
            </a:stretch>
          </a:blipFill>
        </p:spPr>
        <p:txBody>
          <a:bodyPr/>
          <a:lstStyle/>
          <a:p>
            <a:r>
              <a:rPr lang="zh-CN" altLang="en-US">
                <a:noFill/>
              </a:rPr>
              <a:t> </a:t>
            </a:r>
            <a:endParaRPr lang="zh-CN" altLang="en-US">
              <a:noFill/>
            </a:endParaRPr>
          </a:p>
        </p:txBody>
      </p:sp>
      <p:pic>
        <p:nvPicPr>
          <p:cNvPr id="9"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4688880"/>
            <a:ext cx="2482850" cy="1857375"/>
          </a:xfrm>
          <a:prstGeom prst="rect">
            <a:avLst/>
          </a:prstGeom>
          <a:noFill/>
          <a:ln>
            <a:noFill/>
          </a:ln>
        </p:spPr>
      </p:pic>
      <p:sp>
        <p:nvSpPr>
          <p:cNvPr id="10" name="Rectangle 97" descr="Large grid"/>
          <p:cNvSpPr>
            <a:spLocks noChangeArrowheads="1"/>
          </p:cNvSpPr>
          <p:nvPr/>
        </p:nvSpPr>
        <p:spPr bwMode="auto">
          <a:xfrm>
            <a:off x="233363" y="4688880"/>
            <a:ext cx="2487612" cy="1857375"/>
          </a:xfrm>
          <a:prstGeom prst="rect">
            <a:avLst/>
          </a:prstGeom>
          <a:blipFill dpi="0" rotWithShape="0">
            <a:blip r:embed="rId4">
              <a:alphaModFix amt="40000"/>
            </a:blip>
            <a:srcRect/>
            <a:tile tx="0" ty="0" sx="100000" sy="100000" flip="none" algn="tl"/>
          </a:blipFill>
          <a:ln w="12700">
            <a:solidFill>
              <a:schemeClr val="tx1"/>
            </a:solidFill>
            <a:miter lim="800000"/>
          </a:ln>
        </p:spPr>
        <p:txBody>
          <a:bodyPr wrap="none" anchor="ctr"/>
          <a:lstStyle/>
          <a:p>
            <a:pPr algn="ctr" eaLnBrk="1" hangingPunct="1"/>
            <a:endParaRPr lang="en-US" sz="1800"/>
          </a:p>
        </p:txBody>
      </p:sp>
      <p:pic>
        <p:nvPicPr>
          <p:cNvPr id="11" name="Picture 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0225" y="4671417"/>
            <a:ext cx="2482850" cy="1858963"/>
          </a:xfrm>
          <a:prstGeom prst="rect">
            <a:avLst/>
          </a:prstGeom>
          <a:noFill/>
          <a:ln>
            <a:noFill/>
          </a:ln>
        </p:spPr>
      </p:pic>
      <p:graphicFrame>
        <p:nvGraphicFramePr>
          <p:cNvPr id="12" name="Table 11"/>
          <p:cNvGraphicFramePr>
            <a:graphicFrameLocks noGrp="1"/>
          </p:cNvGraphicFramePr>
          <p:nvPr/>
        </p:nvGraphicFramePr>
        <p:xfrm>
          <a:off x="3081338" y="4671417"/>
          <a:ext cx="2471737" cy="1870712"/>
        </p:xfrm>
        <a:graphic>
          <a:graphicData uri="http://schemas.openxmlformats.org/drawingml/2006/table">
            <a:tbl>
              <a:tblPr/>
              <a:tblGrid>
                <a:gridCol w="493712"/>
                <a:gridCol w="495300"/>
                <a:gridCol w="493713"/>
                <a:gridCol w="493712"/>
                <a:gridCol w="495300"/>
              </a:tblGrid>
              <a:tr h="376238">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6238">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838">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6238">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6238">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3" name="Picture 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25" y="4676180"/>
            <a:ext cx="2481263" cy="1857375"/>
          </a:xfrm>
          <a:prstGeom prst="rect">
            <a:avLst/>
          </a:prstGeom>
          <a:noFill/>
          <a:ln>
            <a:noFill/>
          </a:ln>
        </p:spPr>
      </p:pic>
      <p:graphicFrame>
        <p:nvGraphicFramePr>
          <p:cNvPr id="14" name="Table 13"/>
          <p:cNvGraphicFramePr>
            <a:graphicFrameLocks noGrp="1"/>
          </p:cNvGraphicFramePr>
          <p:nvPr/>
        </p:nvGraphicFramePr>
        <p:xfrm>
          <a:off x="5969000" y="4676180"/>
          <a:ext cx="2465388" cy="1857375"/>
        </p:xfrm>
        <a:graphic>
          <a:graphicData uri="http://schemas.openxmlformats.org/drawingml/2006/table">
            <a:tbl>
              <a:tblPr/>
              <a:tblGrid>
                <a:gridCol w="822325"/>
                <a:gridCol w="822325"/>
                <a:gridCol w="820738"/>
              </a:tblGrid>
              <a:tr h="619125">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800" b="0"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cxnSp>
        <p:nvCxnSpPr>
          <p:cNvPr id="15" name="Straight Arrow Connector 14"/>
          <p:cNvCxnSpPr/>
          <p:nvPr/>
        </p:nvCxnSpPr>
        <p:spPr>
          <a:xfrm flipV="1">
            <a:off x="5592763" y="5615980"/>
            <a:ext cx="511175"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6" name="Straight Arrow Connector 15"/>
          <p:cNvCxnSpPr/>
          <p:nvPr/>
        </p:nvCxnSpPr>
        <p:spPr>
          <a:xfrm flipV="1">
            <a:off x="8250238" y="5590580"/>
            <a:ext cx="511175"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7" name="Straight Arrow Connector 16"/>
          <p:cNvCxnSpPr/>
          <p:nvPr/>
        </p:nvCxnSpPr>
        <p:spPr>
          <a:xfrm flipV="1">
            <a:off x="2562225" y="5579467"/>
            <a:ext cx="511175"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8" name="Oval 17"/>
          <p:cNvSpPr/>
          <p:nvPr/>
        </p:nvSpPr>
        <p:spPr>
          <a:xfrm>
            <a:off x="5957888" y="1701205"/>
            <a:ext cx="322262" cy="319087"/>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US" altLang="zh-CN">
              <a:solidFill>
                <a:srgbClr val="FFFFFF"/>
              </a:solidFill>
              <a:latin typeface="Calibri" panose="020F0502020204030204" pitchFamily="34" charset="0"/>
              <a:ea typeface="MS PGothic" panose="020B0600070205080204" pitchFamily="34" charset="-128"/>
              <a:cs typeface="MS PGothic" panose="020B0600070205080204" pitchFamily="34" charset="-128"/>
            </a:endParaRPr>
          </a:p>
        </p:txBody>
      </p:sp>
      <p:sp>
        <p:nvSpPr>
          <p:cNvPr id="19" name="Oval 18"/>
          <p:cNvSpPr/>
          <p:nvPr/>
        </p:nvSpPr>
        <p:spPr>
          <a:xfrm>
            <a:off x="7040563" y="2610842"/>
            <a:ext cx="322262" cy="3175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US" altLang="zh-CN">
              <a:solidFill>
                <a:srgbClr val="FFFFFF"/>
              </a:solidFill>
              <a:latin typeface="Calibri" panose="020F0502020204030204" pitchFamily="34" charset="0"/>
              <a:ea typeface="MS PGothic" panose="020B0600070205080204" pitchFamily="34" charset="-128"/>
              <a:cs typeface="MS PGothic" panose="020B0600070205080204" pitchFamily="34" charset="-128"/>
            </a:endParaRPr>
          </a:p>
        </p:txBody>
      </p:sp>
      <p:sp>
        <p:nvSpPr>
          <p:cNvPr id="20" name="Oval 19"/>
          <p:cNvSpPr/>
          <p:nvPr/>
        </p:nvSpPr>
        <p:spPr>
          <a:xfrm>
            <a:off x="7875588" y="3249017"/>
            <a:ext cx="323850" cy="319088"/>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US" altLang="zh-CN">
              <a:solidFill>
                <a:srgbClr val="FFFFFF"/>
              </a:solidFill>
              <a:latin typeface="Calibri" panose="020F0502020204030204" pitchFamily="34" charset="0"/>
              <a:ea typeface="MS PGothic" panose="020B0600070205080204" pitchFamily="34" charset="-128"/>
              <a:cs typeface="MS PGothic" panose="020B0600070205080204" pitchFamily="34" charset="-128"/>
            </a:endParaRPr>
          </a:p>
        </p:txBody>
      </p:sp>
      <p:cxnSp>
        <p:nvCxnSpPr>
          <p:cNvPr id="21" name="Elbow Connector 20"/>
          <p:cNvCxnSpPr>
            <a:stCxn id="10" idx="0"/>
            <a:endCxn id="18" idx="4"/>
          </p:cNvCxnSpPr>
          <p:nvPr/>
        </p:nvCxnSpPr>
        <p:spPr>
          <a:xfrm rot="5400000" flipH="1" flipV="1">
            <a:off x="2463006" y="1033661"/>
            <a:ext cx="2668588" cy="4641850"/>
          </a:xfrm>
          <a:prstGeom prst="bentConnector3">
            <a:avLst>
              <a:gd name="adj1" fmla="val 20953"/>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2" idx="0"/>
            <a:endCxn id="19" idx="4"/>
          </p:cNvCxnSpPr>
          <p:nvPr/>
        </p:nvCxnSpPr>
        <p:spPr>
          <a:xfrm rot="5400000" flipH="1" flipV="1">
            <a:off x="4887913" y="2357636"/>
            <a:ext cx="1743075" cy="2884488"/>
          </a:xfrm>
          <a:prstGeom prst="bentConnector3">
            <a:avLst>
              <a:gd name="adj1" fmla="val 18878"/>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14" idx="0"/>
            <a:endCxn id="20" idx="6"/>
          </p:cNvCxnSpPr>
          <p:nvPr/>
        </p:nvCxnSpPr>
        <p:spPr>
          <a:xfrm rot="5400000" flipH="1" flipV="1">
            <a:off x="7066756" y="3543499"/>
            <a:ext cx="1268413" cy="996950"/>
          </a:xfrm>
          <a:prstGeom prst="bentConnector4">
            <a:avLst>
              <a:gd name="adj1" fmla="val 11243"/>
              <a:gd name="adj2" fmla="val 122928"/>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25" name="Object 25"/>
          <p:cNvGraphicFramePr>
            <a:graphicFrameLocks noChangeAspect="1"/>
          </p:cNvGraphicFramePr>
          <p:nvPr/>
        </p:nvGraphicFramePr>
        <p:xfrm>
          <a:off x="1089511" y="2621042"/>
          <a:ext cx="2603500" cy="1047750"/>
        </p:xfrm>
        <a:graphic>
          <a:graphicData uri="http://schemas.openxmlformats.org/presentationml/2006/ole">
            <mc:AlternateContent xmlns:mc="http://schemas.openxmlformats.org/markup-compatibility/2006">
              <mc:Choice xmlns:v="urn:schemas-microsoft-com:vml" Requires="v">
                <p:oleObj spid="_x0000_s1121" name="Equation" r:id="rId5" imgW="1042670" imgH="420370" progId="Equation.3">
                  <p:embed/>
                </p:oleObj>
              </mc:Choice>
              <mc:Fallback>
                <p:oleObj name="Equation" r:id="rId5" imgW="1042670" imgH="420370" progId="Equation.3">
                  <p:embed/>
                  <p:pic>
                    <p:nvPicPr>
                      <p:cNvPr id="0" name="Object 25"/>
                      <p:cNvPicPr>
                        <a:picLocks noChangeAspect="1" noChangeArrowheads="1"/>
                      </p:cNvPicPr>
                      <p:nvPr/>
                    </p:nvPicPr>
                    <p:blipFill>
                      <a:blip r:embed="rId6"/>
                      <a:srcRect/>
                      <a:stretch>
                        <a:fillRect/>
                      </a:stretch>
                    </p:blipFill>
                    <p:spPr bwMode="auto">
                      <a:xfrm>
                        <a:off x="1089511" y="2621042"/>
                        <a:ext cx="2603500" cy="1047750"/>
                      </a:xfrm>
                      <a:prstGeom prst="rect">
                        <a:avLst/>
                      </a:prstGeom>
                      <a:noFill/>
                      <a:ln>
                        <a:noFill/>
                      </a:ln>
                      <a:effec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Example</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sp>
        <p:nvSpPr>
          <p:cNvPr id="403" name="Oval 402"/>
          <p:cNvSpPr>
            <a:spLocks noChangeAspect="1"/>
          </p:cNvSpPr>
          <p:nvPr/>
        </p:nvSpPr>
        <p:spPr>
          <a:xfrm>
            <a:off x="508275" y="2235726"/>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4" name="Oval 403"/>
          <p:cNvSpPr>
            <a:spLocks noChangeAspect="1"/>
          </p:cNvSpPr>
          <p:nvPr/>
        </p:nvSpPr>
        <p:spPr>
          <a:xfrm>
            <a:off x="1427397" y="2232364"/>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5" name="Oval 404"/>
          <p:cNvSpPr>
            <a:spLocks noChangeAspect="1"/>
          </p:cNvSpPr>
          <p:nvPr/>
        </p:nvSpPr>
        <p:spPr>
          <a:xfrm>
            <a:off x="972713" y="1544035"/>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6" name="Oval 405"/>
          <p:cNvSpPr>
            <a:spLocks noChangeAspect="1"/>
          </p:cNvSpPr>
          <p:nvPr/>
        </p:nvSpPr>
        <p:spPr>
          <a:xfrm>
            <a:off x="977456" y="2872651"/>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7" name="Oval 406"/>
          <p:cNvSpPr>
            <a:spLocks noChangeAspect="1"/>
          </p:cNvSpPr>
          <p:nvPr/>
        </p:nvSpPr>
        <p:spPr>
          <a:xfrm>
            <a:off x="1727037" y="3719980"/>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8" name="Straight Connector 407"/>
          <p:cNvCxnSpPr>
            <a:stCxn id="403" idx="4"/>
            <a:endCxn id="406" idx="1"/>
          </p:cNvCxnSpPr>
          <p:nvPr/>
        </p:nvCxnSpPr>
        <p:spPr>
          <a:xfrm>
            <a:off x="599715" y="2418606"/>
            <a:ext cx="404523" cy="480827"/>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09" name="Straight Connector 408"/>
          <p:cNvCxnSpPr>
            <a:stCxn id="405" idx="4"/>
            <a:endCxn id="406" idx="0"/>
          </p:cNvCxnSpPr>
          <p:nvPr/>
        </p:nvCxnSpPr>
        <p:spPr>
          <a:xfrm>
            <a:off x="1064153" y="1726915"/>
            <a:ext cx="4743" cy="1145736"/>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10" name="Straight Connector 409"/>
          <p:cNvCxnSpPr>
            <a:stCxn id="404" idx="4"/>
            <a:endCxn id="406" idx="7"/>
          </p:cNvCxnSpPr>
          <p:nvPr/>
        </p:nvCxnSpPr>
        <p:spPr>
          <a:xfrm flipH="1">
            <a:off x="1133554" y="2415244"/>
            <a:ext cx="385283" cy="484189"/>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11" name="Straight Connector 410"/>
          <p:cNvCxnSpPr>
            <a:stCxn id="407" idx="1"/>
            <a:endCxn id="406" idx="4"/>
          </p:cNvCxnSpPr>
          <p:nvPr/>
        </p:nvCxnSpPr>
        <p:spPr>
          <a:xfrm flipH="1" flipV="1">
            <a:off x="1068896" y="3055531"/>
            <a:ext cx="684923" cy="691231"/>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sp>
        <p:nvSpPr>
          <p:cNvPr id="412" name="Oval 411"/>
          <p:cNvSpPr>
            <a:spLocks noChangeAspect="1"/>
          </p:cNvSpPr>
          <p:nvPr/>
        </p:nvSpPr>
        <p:spPr>
          <a:xfrm>
            <a:off x="2204965" y="2220378"/>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3" name="Oval 412"/>
          <p:cNvSpPr>
            <a:spLocks noChangeAspect="1"/>
          </p:cNvSpPr>
          <p:nvPr/>
        </p:nvSpPr>
        <p:spPr>
          <a:xfrm>
            <a:off x="3124087" y="2217016"/>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4" name="Oval 413"/>
          <p:cNvSpPr>
            <a:spLocks noChangeAspect="1"/>
          </p:cNvSpPr>
          <p:nvPr/>
        </p:nvSpPr>
        <p:spPr>
          <a:xfrm>
            <a:off x="2669403" y="1552651"/>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5" name="Oval 414"/>
          <p:cNvSpPr>
            <a:spLocks noChangeAspect="1"/>
          </p:cNvSpPr>
          <p:nvPr/>
        </p:nvSpPr>
        <p:spPr>
          <a:xfrm>
            <a:off x="2674146" y="2857303"/>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6" name="Straight Connector 415"/>
          <p:cNvCxnSpPr>
            <a:stCxn id="412" idx="4"/>
            <a:endCxn id="415" idx="1"/>
          </p:cNvCxnSpPr>
          <p:nvPr/>
        </p:nvCxnSpPr>
        <p:spPr>
          <a:xfrm>
            <a:off x="2296405" y="2403258"/>
            <a:ext cx="404523" cy="480827"/>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17" name="Straight Connector 416"/>
          <p:cNvCxnSpPr>
            <a:stCxn id="414" idx="4"/>
            <a:endCxn id="415" idx="0"/>
          </p:cNvCxnSpPr>
          <p:nvPr/>
        </p:nvCxnSpPr>
        <p:spPr>
          <a:xfrm>
            <a:off x="2760843" y="1735531"/>
            <a:ext cx="4743" cy="1121772"/>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18" name="Straight Connector 417"/>
          <p:cNvCxnSpPr>
            <a:stCxn id="413" idx="4"/>
            <a:endCxn id="415" idx="7"/>
          </p:cNvCxnSpPr>
          <p:nvPr/>
        </p:nvCxnSpPr>
        <p:spPr>
          <a:xfrm flipH="1">
            <a:off x="2830244" y="2399896"/>
            <a:ext cx="385283" cy="484189"/>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19" name="Straight Connector 418"/>
          <p:cNvCxnSpPr>
            <a:stCxn id="407" idx="7"/>
            <a:endCxn id="415" idx="3"/>
          </p:cNvCxnSpPr>
          <p:nvPr/>
        </p:nvCxnSpPr>
        <p:spPr>
          <a:xfrm flipV="1">
            <a:off x="1883135" y="3013401"/>
            <a:ext cx="817793" cy="733361"/>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sp>
        <p:nvSpPr>
          <p:cNvPr id="420" name="TextBox 419"/>
          <p:cNvSpPr txBox="1"/>
          <p:nvPr/>
        </p:nvSpPr>
        <p:spPr>
          <a:xfrm>
            <a:off x="1081735" y="3294807"/>
            <a:ext cx="506331" cy="430887"/>
          </a:xfrm>
          <a:prstGeom prst="rect">
            <a:avLst/>
          </a:prstGeom>
          <a:noFill/>
        </p:spPr>
        <p:txBody>
          <a:bodyPr wrap="none" rtlCol="0">
            <a:spAutoFit/>
          </a:bodyPr>
          <a:lstStyle/>
          <a:p>
            <a:r>
              <a:rPr lang="en-US" b="1" dirty="0">
                <a:latin typeface="Arial Narrow" panose="020B0606020202030204"/>
                <a:cs typeface="Arial Narrow" panose="020B0606020202030204"/>
              </a:rPr>
              <a:t>0.3</a:t>
            </a:r>
            <a:endParaRPr lang="en-US" b="1" dirty="0">
              <a:latin typeface="Arial Narrow" panose="020B0606020202030204"/>
              <a:cs typeface="Arial Narrow" panose="020B0606020202030204"/>
            </a:endParaRPr>
          </a:p>
        </p:txBody>
      </p:sp>
      <p:sp>
        <p:nvSpPr>
          <p:cNvPr id="421" name="TextBox 420"/>
          <p:cNvSpPr txBox="1"/>
          <p:nvPr/>
        </p:nvSpPr>
        <p:spPr>
          <a:xfrm>
            <a:off x="2108675" y="3303423"/>
            <a:ext cx="506331" cy="430887"/>
          </a:xfrm>
          <a:prstGeom prst="rect">
            <a:avLst/>
          </a:prstGeom>
          <a:noFill/>
        </p:spPr>
        <p:txBody>
          <a:bodyPr wrap="none" rtlCol="0">
            <a:spAutoFit/>
          </a:bodyPr>
          <a:lstStyle/>
          <a:p>
            <a:r>
              <a:rPr lang="en-US" b="1" dirty="0">
                <a:latin typeface="Arial Narrow" panose="020B0606020202030204"/>
                <a:cs typeface="Arial Narrow" panose="020B0606020202030204"/>
              </a:rPr>
              <a:t>0.3</a:t>
            </a:r>
            <a:endParaRPr lang="en-US" b="1" dirty="0">
              <a:latin typeface="Arial Narrow" panose="020B0606020202030204"/>
              <a:cs typeface="Arial Narrow" panose="020B0606020202030204"/>
            </a:endParaRPr>
          </a:p>
        </p:txBody>
      </p:sp>
      <p:sp>
        <p:nvSpPr>
          <p:cNvPr id="422" name="TextBox 421"/>
          <p:cNvSpPr txBox="1"/>
          <p:nvPr/>
        </p:nvSpPr>
        <p:spPr>
          <a:xfrm>
            <a:off x="340550" y="2512635"/>
            <a:ext cx="634997" cy="430887"/>
          </a:xfrm>
          <a:prstGeom prst="rect">
            <a:avLst/>
          </a:prstGeom>
          <a:noFill/>
        </p:spPr>
        <p:txBody>
          <a:bodyPr wrap="none" rtlCol="0">
            <a:spAutoFit/>
          </a:bodyPr>
          <a:lstStyle/>
          <a:p>
            <a:r>
              <a:rPr lang="en-US" b="1" dirty="0">
                <a:latin typeface="Arial Narrow" panose="020B0606020202030204"/>
                <a:cs typeface="Arial Narrow" panose="020B0606020202030204"/>
              </a:rPr>
              <a:t>0.05</a:t>
            </a:r>
            <a:endParaRPr lang="en-US" b="1" dirty="0">
              <a:latin typeface="Arial Narrow" panose="020B0606020202030204"/>
              <a:cs typeface="Arial Narrow" panose="020B0606020202030204"/>
            </a:endParaRPr>
          </a:p>
        </p:txBody>
      </p:sp>
      <p:sp>
        <p:nvSpPr>
          <p:cNvPr id="423" name="TextBox 422"/>
          <p:cNvSpPr txBox="1"/>
          <p:nvPr/>
        </p:nvSpPr>
        <p:spPr>
          <a:xfrm>
            <a:off x="1259670" y="2509269"/>
            <a:ext cx="634997" cy="430887"/>
          </a:xfrm>
          <a:prstGeom prst="rect">
            <a:avLst/>
          </a:prstGeom>
          <a:noFill/>
        </p:spPr>
        <p:txBody>
          <a:bodyPr wrap="none" rtlCol="0">
            <a:spAutoFit/>
          </a:bodyPr>
          <a:lstStyle/>
          <a:p>
            <a:r>
              <a:rPr lang="en-US" b="1" dirty="0">
                <a:latin typeface="Arial Narrow" panose="020B0606020202030204"/>
                <a:cs typeface="Arial Narrow" panose="020B0606020202030204"/>
              </a:rPr>
              <a:t>0.05</a:t>
            </a:r>
            <a:endParaRPr lang="en-US" b="1" dirty="0">
              <a:latin typeface="Arial Narrow" panose="020B0606020202030204"/>
              <a:cs typeface="Arial Narrow" panose="020B0606020202030204"/>
            </a:endParaRPr>
          </a:p>
        </p:txBody>
      </p:sp>
      <p:sp>
        <p:nvSpPr>
          <p:cNvPr id="424" name="TextBox 423"/>
          <p:cNvSpPr txBox="1"/>
          <p:nvPr/>
        </p:nvSpPr>
        <p:spPr>
          <a:xfrm>
            <a:off x="2081820" y="2505903"/>
            <a:ext cx="634997" cy="430887"/>
          </a:xfrm>
          <a:prstGeom prst="rect">
            <a:avLst/>
          </a:prstGeom>
          <a:noFill/>
        </p:spPr>
        <p:txBody>
          <a:bodyPr wrap="none" rtlCol="0">
            <a:spAutoFit/>
          </a:bodyPr>
          <a:lstStyle/>
          <a:p>
            <a:r>
              <a:rPr lang="en-US" b="1" dirty="0">
                <a:latin typeface="Arial Narrow" panose="020B0606020202030204"/>
                <a:cs typeface="Arial Narrow" panose="020B0606020202030204"/>
              </a:rPr>
              <a:t>0.05</a:t>
            </a:r>
            <a:endParaRPr lang="en-US" b="1" dirty="0">
              <a:latin typeface="Arial Narrow" panose="020B0606020202030204"/>
              <a:cs typeface="Arial Narrow" panose="020B0606020202030204"/>
            </a:endParaRPr>
          </a:p>
        </p:txBody>
      </p:sp>
      <p:sp>
        <p:nvSpPr>
          <p:cNvPr id="425" name="TextBox 424"/>
          <p:cNvSpPr txBox="1"/>
          <p:nvPr/>
        </p:nvSpPr>
        <p:spPr>
          <a:xfrm>
            <a:off x="2953020" y="2502537"/>
            <a:ext cx="634997" cy="430887"/>
          </a:xfrm>
          <a:prstGeom prst="rect">
            <a:avLst/>
          </a:prstGeom>
          <a:noFill/>
        </p:spPr>
        <p:txBody>
          <a:bodyPr wrap="none" rtlCol="0">
            <a:spAutoFit/>
          </a:bodyPr>
          <a:lstStyle/>
          <a:p>
            <a:r>
              <a:rPr lang="en-US" b="1" dirty="0">
                <a:latin typeface="Arial Narrow" panose="020B0606020202030204"/>
                <a:cs typeface="Arial Narrow" panose="020B0606020202030204"/>
              </a:rPr>
              <a:t>0.05</a:t>
            </a:r>
            <a:endParaRPr lang="en-US" b="1" dirty="0">
              <a:latin typeface="Arial Narrow" panose="020B0606020202030204"/>
              <a:cs typeface="Arial Narrow" panose="020B0606020202030204"/>
            </a:endParaRPr>
          </a:p>
        </p:txBody>
      </p:sp>
      <p:sp>
        <p:nvSpPr>
          <p:cNvPr id="426" name="TextBox 425"/>
          <p:cNvSpPr txBox="1"/>
          <p:nvPr/>
        </p:nvSpPr>
        <p:spPr>
          <a:xfrm>
            <a:off x="630742" y="1666168"/>
            <a:ext cx="506331" cy="430887"/>
          </a:xfrm>
          <a:prstGeom prst="rect">
            <a:avLst/>
          </a:prstGeom>
          <a:noFill/>
        </p:spPr>
        <p:txBody>
          <a:bodyPr wrap="none" rtlCol="0">
            <a:spAutoFit/>
          </a:bodyPr>
          <a:lstStyle/>
          <a:p>
            <a:r>
              <a:rPr lang="en-US" b="1" dirty="0">
                <a:latin typeface="Arial Narrow" panose="020B0606020202030204"/>
                <a:cs typeface="Arial Narrow" panose="020B0606020202030204"/>
              </a:rPr>
              <a:t>0.2</a:t>
            </a:r>
            <a:endParaRPr lang="en-US" b="1" dirty="0">
              <a:latin typeface="Arial Narrow" panose="020B0606020202030204"/>
              <a:cs typeface="Arial Narrow" panose="020B0606020202030204"/>
            </a:endParaRPr>
          </a:p>
        </p:txBody>
      </p:sp>
      <p:sp>
        <p:nvSpPr>
          <p:cNvPr id="427" name="TextBox 426"/>
          <p:cNvSpPr txBox="1"/>
          <p:nvPr/>
        </p:nvSpPr>
        <p:spPr>
          <a:xfrm>
            <a:off x="2326747" y="1687811"/>
            <a:ext cx="506331" cy="430887"/>
          </a:xfrm>
          <a:prstGeom prst="rect">
            <a:avLst/>
          </a:prstGeom>
          <a:noFill/>
        </p:spPr>
        <p:txBody>
          <a:bodyPr wrap="none" rtlCol="0">
            <a:spAutoFit/>
          </a:bodyPr>
          <a:lstStyle/>
          <a:p>
            <a:r>
              <a:rPr lang="en-US" b="1" dirty="0">
                <a:latin typeface="Arial Narrow" panose="020B0606020202030204"/>
                <a:cs typeface="Arial Narrow" panose="020B0606020202030204"/>
              </a:rPr>
              <a:t>0.2</a:t>
            </a:r>
            <a:endParaRPr lang="en-US" b="1" dirty="0">
              <a:latin typeface="Arial Narrow" panose="020B0606020202030204"/>
              <a:cs typeface="Arial Narrow" panose="020B0606020202030204"/>
            </a:endParaRPr>
          </a:p>
        </p:txBody>
      </p:sp>
      <p:cxnSp>
        <p:nvCxnSpPr>
          <p:cNvPr id="428" name="Straight Arrow Connector 427"/>
          <p:cNvCxnSpPr/>
          <p:nvPr/>
        </p:nvCxnSpPr>
        <p:spPr>
          <a:xfrm flipV="1">
            <a:off x="325590" y="6554249"/>
            <a:ext cx="2743200" cy="1198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429" name="Straight Arrow Connector 428"/>
          <p:cNvCxnSpPr/>
          <p:nvPr/>
        </p:nvCxnSpPr>
        <p:spPr>
          <a:xfrm rot="16200000" flipV="1">
            <a:off x="-906353" y="5327771"/>
            <a:ext cx="2468880" cy="1198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430" name="Straight Connector 429"/>
          <p:cNvCxnSpPr/>
          <p:nvPr/>
        </p:nvCxnSpPr>
        <p:spPr>
          <a:xfrm>
            <a:off x="811746" y="6520626"/>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1" name="Straight Connector 430"/>
          <p:cNvCxnSpPr/>
          <p:nvPr/>
        </p:nvCxnSpPr>
        <p:spPr>
          <a:xfrm>
            <a:off x="1272121" y="6520626"/>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2" name="Straight Connector 431"/>
          <p:cNvCxnSpPr/>
          <p:nvPr/>
        </p:nvCxnSpPr>
        <p:spPr>
          <a:xfrm>
            <a:off x="1729321" y="6520626"/>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3" name="Straight Connector 432"/>
          <p:cNvCxnSpPr/>
          <p:nvPr/>
        </p:nvCxnSpPr>
        <p:spPr>
          <a:xfrm>
            <a:off x="2192871" y="6517451"/>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4" name="Straight Connector 433"/>
          <p:cNvCxnSpPr/>
          <p:nvPr/>
        </p:nvCxnSpPr>
        <p:spPr>
          <a:xfrm>
            <a:off x="2653246" y="6514276"/>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5" name="TextBox 434"/>
          <p:cNvSpPr txBox="1"/>
          <p:nvPr/>
        </p:nvSpPr>
        <p:spPr>
          <a:xfrm>
            <a:off x="570360" y="6535625"/>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0.1</a:t>
            </a:r>
            <a:endParaRPr lang="en-US" sz="2000" b="1" dirty="0">
              <a:latin typeface="Arial Narrow" panose="020B0606020202030204"/>
              <a:cs typeface="Arial Narrow" panose="020B0606020202030204"/>
            </a:endParaRPr>
          </a:p>
        </p:txBody>
      </p:sp>
      <p:sp>
        <p:nvSpPr>
          <p:cNvPr id="436" name="TextBox 435"/>
          <p:cNvSpPr txBox="1"/>
          <p:nvPr/>
        </p:nvSpPr>
        <p:spPr>
          <a:xfrm>
            <a:off x="1040260" y="6535625"/>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0.2</a:t>
            </a:r>
            <a:endParaRPr lang="en-US" sz="2000" b="1" dirty="0">
              <a:latin typeface="Arial Narrow" panose="020B0606020202030204"/>
              <a:cs typeface="Arial Narrow" panose="020B0606020202030204"/>
            </a:endParaRPr>
          </a:p>
        </p:txBody>
      </p:sp>
      <p:sp>
        <p:nvSpPr>
          <p:cNvPr id="437" name="TextBox 436"/>
          <p:cNvSpPr txBox="1"/>
          <p:nvPr/>
        </p:nvSpPr>
        <p:spPr>
          <a:xfrm>
            <a:off x="1491110" y="6535625"/>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0.3</a:t>
            </a:r>
            <a:endParaRPr lang="en-US" sz="2000" b="1" dirty="0">
              <a:latin typeface="Arial Narrow" panose="020B0606020202030204"/>
              <a:cs typeface="Arial Narrow" panose="020B0606020202030204"/>
            </a:endParaRPr>
          </a:p>
        </p:txBody>
      </p:sp>
      <p:sp>
        <p:nvSpPr>
          <p:cNvPr id="438" name="TextBox 437"/>
          <p:cNvSpPr txBox="1"/>
          <p:nvPr/>
        </p:nvSpPr>
        <p:spPr>
          <a:xfrm>
            <a:off x="1954660" y="6535625"/>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0.4</a:t>
            </a:r>
            <a:endParaRPr lang="en-US" sz="2000" b="1" dirty="0">
              <a:latin typeface="Arial Narrow" panose="020B0606020202030204"/>
              <a:cs typeface="Arial Narrow" panose="020B0606020202030204"/>
            </a:endParaRPr>
          </a:p>
        </p:txBody>
      </p:sp>
      <p:sp>
        <p:nvSpPr>
          <p:cNvPr id="439" name="TextBox 438"/>
          <p:cNvSpPr txBox="1"/>
          <p:nvPr/>
        </p:nvSpPr>
        <p:spPr>
          <a:xfrm>
            <a:off x="2418210" y="6535625"/>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0.5</a:t>
            </a:r>
            <a:endParaRPr lang="en-US" sz="2000" b="1" dirty="0">
              <a:latin typeface="Arial Narrow" panose="020B0606020202030204"/>
              <a:cs typeface="Arial Narrow" panose="020B0606020202030204"/>
            </a:endParaRPr>
          </a:p>
        </p:txBody>
      </p:sp>
      <p:cxnSp>
        <p:nvCxnSpPr>
          <p:cNvPr id="440" name="Straight Connector 439"/>
          <p:cNvCxnSpPr/>
          <p:nvPr/>
        </p:nvCxnSpPr>
        <p:spPr>
          <a:xfrm rot="5400000">
            <a:off x="352245" y="4314216"/>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1" name="Straight Connector 440"/>
          <p:cNvCxnSpPr/>
          <p:nvPr/>
        </p:nvCxnSpPr>
        <p:spPr>
          <a:xfrm rot="5400000">
            <a:off x="352245" y="4774591"/>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2" name="Straight Connector 441"/>
          <p:cNvCxnSpPr/>
          <p:nvPr/>
        </p:nvCxnSpPr>
        <p:spPr>
          <a:xfrm rot="5400000">
            <a:off x="352245" y="5231791"/>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3" name="Straight Connector 442"/>
          <p:cNvCxnSpPr/>
          <p:nvPr/>
        </p:nvCxnSpPr>
        <p:spPr>
          <a:xfrm rot="5400000">
            <a:off x="355420" y="5695341"/>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4" name="Straight Connector 443"/>
          <p:cNvCxnSpPr/>
          <p:nvPr/>
        </p:nvCxnSpPr>
        <p:spPr>
          <a:xfrm rot="5400000">
            <a:off x="358595" y="6155716"/>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45" name="TextBox 444"/>
          <p:cNvSpPr txBox="1"/>
          <p:nvPr/>
        </p:nvSpPr>
        <p:spPr>
          <a:xfrm>
            <a:off x="9232" y="4134182"/>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5</a:t>
            </a:r>
            <a:endParaRPr lang="en-US" sz="2000" b="1" dirty="0">
              <a:latin typeface="Arial Narrow" panose="020B0606020202030204"/>
              <a:cs typeface="Arial Narrow" panose="020B0606020202030204"/>
            </a:endParaRPr>
          </a:p>
        </p:txBody>
      </p:sp>
      <p:sp>
        <p:nvSpPr>
          <p:cNvPr id="446" name="TextBox 445"/>
          <p:cNvSpPr txBox="1"/>
          <p:nvPr/>
        </p:nvSpPr>
        <p:spPr>
          <a:xfrm>
            <a:off x="9233" y="4604082"/>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4</a:t>
            </a:r>
            <a:endParaRPr lang="en-US" sz="2000" b="1" dirty="0">
              <a:latin typeface="Arial Narrow" panose="020B0606020202030204"/>
              <a:cs typeface="Arial Narrow" panose="020B0606020202030204"/>
            </a:endParaRPr>
          </a:p>
        </p:txBody>
      </p:sp>
      <p:sp>
        <p:nvSpPr>
          <p:cNvPr id="447" name="TextBox 446"/>
          <p:cNvSpPr txBox="1"/>
          <p:nvPr/>
        </p:nvSpPr>
        <p:spPr>
          <a:xfrm>
            <a:off x="9233" y="5054931"/>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3</a:t>
            </a:r>
            <a:endParaRPr lang="en-US" sz="2000" b="1" dirty="0">
              <a:latin typeface="Arial Narrow" panose="020B0606020202030204"/>
              <a:cs typeface="Arial Narrow" panose="020B0606020202030204"/>
            </a:endParaRPr>
          </a:p>
        </p:txBody>
      </p:sp>
      <p:sp>
        <p:nvSpPr>
          <p:cNvPr id="448" name="TextBox 447"/>
          <p:cNvSpPr txBox="1"/>
          <p:nvPr/>
        </p:nvSpPr>
        <p:spPr>
          <a:xfrm>
            <a:off x="9233" y="5512148"/>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2</a:t>
            </a:r>
            <a:endParaRPr lang="en-US" sz="2000" b="1" dirty="0">
              <a:latin typeface="Arial Narrow" panose="020B0606020202030204"/>
              <a:cs typeface="Arial Narrow" panose="020B0606020202030204"/>
            </a:endParaRPr>
          </a:p>
        </p:txBody>
      </p:sp>
      <p:sp>
        <p:nvSpPr>
          <p:cNvPr id="449" name="TextBox 448"/>
          <p:cNvSpPr txBox="1"/>
          <p:nvPr/>
        </p:nvSpPr>
        <p:spPr>
          <a:xfrm>
            <a:off x="9232" y="5982032"/>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1</a:t>
            </a:r>
            <a:endParaRPr lang="en-US" sz="2000" b="1" dirty="0">
              <a:latin typeface="Arial Narrow" panose="020B0606020202030204"/>
              <a:cs typeface="Arial Narrow" panose="020B0606020202030204"/>
            </a:endParaRPr>
          </a:p>
        </p:txBody>
      </p:sp>
      <p:cxnSp>
        <p:nvCxnSpPr>
          <p:cNvPr id="450" name="Straight Arrow Connector 449"/>
          <p:cNvCxnSpPr/>
          <p:nvPr/>
        </p:nvCxnSpPr>
        <p:spPr>
          <a:xfrm rot="16200000" flipV="1">
            <a:off x="-292605" y="5410808"/>
            <a:ext cx="219456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451" name="Straight Arrow Connector 450"/>
          <p:cNvCxnSpPr/>
          <p:nvPr/>
        </p:nvCxnSpPr>
        <p:spPr>
          <a:xfrm flipV="1">
            <a:off x="350865" y="4330697"/>
            <a:ext cx="457200" cy="6243"/>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452" name="Straight Arrow Connector 451"/>
          <p:cNvCxnSpPr/>
          <p:nvPr/>
        </p:nvCxnSpPr>
        <p:spPr>
          <a:xfrm flipV="1">
            <a:off x="388965" y="5251447"/>
            <a:ext cx="1828800" cy="6243"/>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453" name="Straight Arrow Connector 452"/>
          <p:cNvCxnSpPr/>
          <p:nvPr/>
        </p:nvCxnSpPr>
        <p:spPr>
          <a:xfrm rot="16200000" flipV="1">
            <a:off x="628145" y="5880708"/>
            <a:ext cx="128016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454" name="Straight Arrow Connector 453"/>
          <p:cNvCxnSpPr/>
          <p:nvPr/>
        </p:nvCxnSpPr>
        <p:spPr>
          <a:xfrm rot="16200000" flipV="1">
            <a:off x="1085345" y="5893408"/>
            <a:ext cx="128016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455" name="Straight Arrow Connector 454"/>
          <p:cNvCxnSpPr/>
          <p:nvPr/>
        </p:nvCxnSpPr>
        <p:spPr>
          <a:xfrm rot="16200000" flipV="1">
            <a:off x="1548895" y="5880708"/>
            <a:ext cx="128016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456" name="Straight Arrow Connector 455"/>
          <p:cNvCxnSpPr/>
          <p:nvPr/>
        </p:nvCxnSpPr>
        <p:spPr>
          <a:xfrm flipV="1">
            <a:off x="344515" y="6172197"/>
            <a:ext cx="2286000" cy="6243"/>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457" name="Straight Arrow Connector 456"/>
          <p:cNvCxnSpPr/>
          <p:nvPr/>
        </p:nvCxnSpPr>
        <p:spPr>
          <a:xfrm rot="16200000" flipV="1">
            <a:off x="2463295" y="6356958"/>
            <a:ext cx="36576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sp>
        <p:nvSpPr>
          <p:cNvPr id="458" name="Oval 457"/>
          <p:cNvSpPr>
            <a:spLocks noChangeAspect="1"/>
          </p:cNvSpPr>
          <p:nvPr/>
        </p:nvSpPr>
        <p:spPr>
          <a:xfrm>
            <a:off x="713321" y="4286247"/>
            <a:ext cx="137160" cy="137160"/>
          </a:xfrm>
          <a:prstGeom prst="ellipse">
            <a:avLst/>
          </a:prstGeom>
          <a:solidFill>
            <a:schemeClr val="bg1"/>
          </a:solid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9" name="Oval 458"/>
          <p:cNvSpPr>
            <a:spLocks noChangeAspect="1"/>
          </p:cNvSpPr>
          <p:nvPr/>
        </p:nvSpPr>
        <p:spPr>
          <a:xfrm>
            <a:off x="1189571" y="5181597"/>
            <a:ext cx="137160" cy="137160"/>
          </a:xfrm>
          <a:prstGeom prst="ellipse">
            <a:avLst/>
          </a:prstGeom>
          <a:solidFill>
            <a:schemeClr val="bg1"/>
          </a:solid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0" name="Oval 459"/>
          <p:cNvSpPr>
            <a:spLocks noChangeAspect="1"/>
          </p:cNvSpPr>
          <p:nvPr/>
        </p:nvSpPr>
        <p:spPr>
          <a:xfrm>
            <a:off x="1653121" y="5175247"/>
            <a:ext cx="137160" cy="137160"/>
          </a:xfrm>
          <a:prstGeom prst="ellipse">
            <a:avLst/>
          </a:prstGeom>
          <a:solidFill>
            <a:schemeClr val="bg1"/>
          </a:solid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1" name="Oval 460"/>
          <p:cNvSpPr>
            <a:spLocks noChangeAspect="1"/>
          </p:cNvSpPr>
          <p:nvPr/>
        </p:nvSpPr>
        <p:spPr>
          <a:xfrm>
            <a:off x="2097621" y="5181597"/>
            <a:ext cx="137160" cy="137160"/>
          </a:xfrm>
          <a:prstGeom prst="ellipse">
            <a:avLst/>
          </a:prstGeom>
          <a:solidFill>
            <a:schemeClr val="bg1"/>
          </a:solid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2" name="Oval 461"/>
          <p:cNvSpPr>
            <a:spLocks noChangeAspect="1"/>
          </p:cNvSpPr>
          <p:nvPr/>
        </p:nvSpPr>
        <p:spPr>
          <a:xfrm>
            <a:off x="2561171" y="6108697"/>
            <a:ext cx="137160" cy="137160"/>
          </a:xfrm>
          <a:prstGeom prst="ellipse">
            <a:avLst/>
          </a:prstGeom>
          <a:solidFill>
            <a:schemeClr val="bg1"/>
          </a:solid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3" name="Oval 462"/>
          <p:cNvSpPr>
            <a:spLocks noChangeAspect="1"/>
          </p:cNvSpPr>
          <p:nvPr/>
        </p:nvSpPr>
        <p:spPr>
          <a:xfrm>
            <a:off x="456304" y="1885057"/>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4" name="Oval 463"/>
          <p:cNvSpPr>
            <a:spLocks noChangeAspect="1"/>
          </p:cNvSpPr>
          <p:nvPr/>
        </p:nvSpPr>
        <p:spPr>
          <a:xfrm>
            <a:off x="1902436" y="1342801"/>
            <a:ext cx="1765662" cy="1765662"/>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5" name="Oval 464"/>
          <p:cNvSpPr>
            <a:spLocks noChangeAspect="1"/>
          </p:cNvSpPr>
          <p:nvPr/>
        </p:nvSpPr>
        <p:spPr>
          <a:xfrm>
            <a:off x="1243662" y="3187696"/>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6" name="Oval 465"/>
          <p:cNvSpPr>
            <a:spLocks noChangeAspect="1"/>
          </p:cNvSpPr>
          <p:nvPr/>
        </p:nvSpPr>
        <p:spPr>
          <a:xfrm>
            <a:off x="452959" y="1054961"/>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7" name="Oval 466"/>
          <p:cNvSpPr>
            <a:spLocks noChangeAspect="1"/>
          </p:cNvSpPr>
          <p:nvPr/>
        </p:nvSpPr>
        <p:spPr>
          <a:xfrm>
            <a:off x="2178130" y="1102888"/>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8" name="Oval 467"/>
          <p:cNvSpPr>
            <a:spLocks noChangeAspect="1"/>
          </p:cNvSpPr>
          <p:nvPr/>
        </p:nvSpPr>
        <p:spPr>
          <a:xfrm>
            <a:off x="5680295" y="2244342"/>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9" name="Oval 468"/>
          <p:cNvSpPr>
            <a:spLocks noChangeAspect="1"/>
          </p:cNvSpPr>
          <p:nvPr/>
        </p:nvSpPr>
        <p:spPr>
          <a:xfrm>
            <a:off x="6599417" y="2240980"/>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0" name="Oval 469"/>
          <p:cNvSpPr>
            <a:spLocks noChangeAspect="1"/>
          </p:cNvSpPr>
          <p:nvPr/>
        </p:nvSpPr>
        <p:spPr>
          <a:xfrm>
            <a:off x="6144733" y="1552651"/>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1" name="Oval 470"/>
          <p:cNvSpPr>
            <a:spLocks noChangeAspect="1"/>
          </p:cNvSpPr>
          <p:nvPr/>
        </p:nvSpPr>
        <p:spPr>
          <a:xfrm>
            <a:off x="6149476" y="2881267"/>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2" name="Oval 471"/>
          <p:cNvSpPr>
            <a:spLocks noChangeAspect="1"/>
          </p:cNvSpPr>
          <p:nvPr/>
        </p:nvSpPr>
        <p:spPr>
          <a:xfrm>
            <a:off x="6899057" y="3728596"/>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3" name="Straight Connector 472"/>
          <p:cNvCxnSpPr>
            <a:stCxn id="468" idx="4"/>
            <a:endCxn id="471" idx="1"/>
          </p:cNvCxnSpPr>
          <p:nvPr/>
        </p:nvCxnSpPr>
        <p:spPr>
          <a:xfrm>
            <a:off x="5771735" y="2427222"/>
            <a:ext cx="404523" cy="480827"/>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74" name="Straight Connector 473"/>
          <p:cNvCxnSpPr>
            <a:stCxn id="470" idx="4"/>
            <a:endCxn id="471" idx="0"/>
          </p:cNvCxnSpPr>
          <p:nvPr/>
        </p:nvCxnSpPr>
        <p:spPr>
          <a:xfrm>
            <a:off x="6236173" y="1735531"/>
            <a:ext cx="4743" cy="1145736"/>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75" name="Straight Connector 474"/>
          <p:cNvCxnSpPr>
            <a:stCxn id="469" idx="4"/>
            <a:endCxn id="471" idx="7"/>
          </p:cNvCxnSpPr>
          <p:nvPr/>
        </p:nvCxnSpPr>
        <p:spPr>
          <a:xfrm flipH="1">
            <a:off x="6305574" y="2423860"/>
            <a:ext cx="385283" cy="484189"/>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76" name="Straight Connector 475"/>
          <p:cNvCxnSpPr>
            <a:stCxn id="472" idx="1"/>
            <a:endCxn id="471" idx="4"/>
          </p:cNvCxnSpPr>
          <p:nvPr/>
        </p:nvCxnSpPr>
        <p:spPr>
          <a:xfrm flipH="1" flipV="1">
            <a:off x="6240916" y="3064147"/>
            <a:ext cx="684923" cy="691231"/>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sp>
        <p:nvSpPr>
          <p:cNvPr id="477" name="Oval 476"/>
          <p:cNvSpPr>
            <a:spLocks noChangeAspect="1"/>
          </p:cNvSpPr>
          <p:nvPr/>
        </p:nvSpPr>
        <p:spPr>
          <a:xfrm>
            <a:off x="7376985" y="2228994"/>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8" name="Oval 477"/>
          <p:cNvSpPr>
            <a:spLocks noChangeAspect="1"/>
          </p:cNvSpPr>
          <p:nvPr/>
        </p:nvSpPr>
        <p:spPr>
          <a:xfrm>
            <a:off x="8296107" y="2225632"/>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9" name="Oval 478"/>
          <p:cNvSpPr>
            <a:spLocks noChangeAspect="1"/>
          </p:cNvSpPr>
          <p:nvPr/>
        </p:nvSpPr>
        <p:spPr>
          <a:xfrm>
            <a:off x="7841423" y="1561267"/>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0" name="Oval 479"/>
          <p:cNvSpPr>
            <a:spLocks noChangeAspect="1"/>
          </p:cNvSpPr>
          <p:nvPr/>
        </p:nvSpPr>
        <p:spPr>
          <a:xfrm>
            <a:off x="7846166" y="2865919"/>
            <a:ext cx="182880" cy="18288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1" name="Straight Connector 480"/>
          <p:cNvCxnSpPr>
            <a:stCxn id="477" idx="4"/>
            <a:endCxn id="480" idx="1"/>
          </p:cNvCxnSpPr>
          <p:nvPr/>
        </p:nvCxnSpPr>
        <p:spPr>
          <a:xfrm>
            <a:off x="7468425" y="2411874"/>
            <a:ext cx="404523" cy="480827"/>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82" name="Straight Connector 481"/>
          <p:cNvCxnSpPr>
            <a:stCxn id="479" idx="4"/>
            <a:endCxn id="480" idx="0"/>
          </p:cNvCxnSpPr>
          <p:nvPr/>
        </p:nvCxnSpPr>
        <p:spPr>
          <a:xfrm>
            <a:off x="7932863" y="1744147"/>
            <a:ext cx="4743" cy="1121772"/>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83" name="Straight Connector 482"/>
          <p:cNvCxnSpPr>
            <a:stCxn id="478" idx="4"/>
            <a:endCxn id="480" idx="7"/>
          </p:cNvCxnSpPr>
          <p:nvPr/>
        </p:nvCxnSpPr>
        <p:spPr>
          <a:xfrm flipH="1">
            <a:off x="8002264" y="2408512"/>
            <a:ext cx="385283" cy="484189"/>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84" name="Straight Connector 483"/>
          <p:cNvCxnSpPr>
            <a:stCxn id="472" idx="7"/>
            <a:endCxn id="480" idx="3"/>
          </p:cNvCxnSpPr>
          <p:nvPr/>
        </p:nvCxnSpPr>
        <p:spPr>
          <a:xfrm flipV="1">
            <a:off x="7055155" y="3022017"/>
            <a:ext cx="817793" cy="733361"/>
          </a:xfrm>
          <a:prstGeom prst="line">
            <a:avLst/>
          </a:prstGeom>
          <a:ln w="22225">
            <a:solidFill>
              <a:schemeClr val="accent1"/>
            </a:solidFill>
          </a:ln>
        </p:spPr>
        <p:style>
          <a:lnRef idx="2">
            <a:schemeClr val="accent1"/>
          </a:lnRef>
          <a:fillRef idx="0">
            <a:schemeClr val="accent1"/>
          </a:fillRef>
          <a:effectRef idx="1">
            <a:schemeClr val="accent1"/>
          </a:effectRef>
          <a:fontRef idx="minor">
            <a:schemeClr val="tx1"/>
          </a:fontRef>
        </p:style>
      </p:cxnSp>
      <p:sp>
        <p:nvSpPr>
          <p:cNvPr id="485" name="TextBox 484"/>
          <p:cNvSpPr txBox="1"/>
          <p:nvPr/>
        </p:nvSpPr>
        <p:spPr>
          <a:xfrm>
            <a:off x="6253755" y="3303423"/>
            <a:ext cx="506331" cy="430887"/>
          </a:xfrm>
          <a:prstGeom prst="rect">
            <a:avLst/>
          </a:prstGeom>
          <a:noFill/>
        </p:spPr>
        <p:txBody>
          <a:bodyPr wrap="none" rtlCol="0">
            <a:spAutoFit/>
          </a:bodyPr>
          <a:lstStyle/>
          <a:p>
            <a:r>
              <a:rPr lang="en-US" b="1" dirty="0">
                <a:latin typeface="Arial Narrow" panose="020B0606020202030204"/>
                <a:cs typeface="Arial Narrow" panose="020B0606020202030204"/>
              </a:rPr>
              <a:t>0.3</a:t>
            </a:r>
            <a:endParaRPr lang="en-US" b="1" dirty="0">
              <a:latin typeface="Arial Narrow" panose="020B0606020202030204"/>
              <a:cs typeface="Arial Narrow" panose="020B0606020202030204"/>
            </a:endParaRPr>
          </a:p>
        </p:txBody>
      </p:sp>
      <p:sp>
        <p:nvSpPr>
          <p:cNvPr id="486" name="TextBox 485"/>
          <p:cNvSpPr txBox="1"/>
          <p:nvPr/>
        </p:nvSpPr>
        <p:spPr>
          <a:xfrm>
            <a:off x="7280695" y="3312039"/>
            <a:ext cx="506331" cy="430887"/>
          </a:xfrm>
          <a:prstGeom prst="rect">
            <a:avLst/>
          </a:prstGeom>
          <a:noFill/>
        </p:spPr>
        <p:txBody>
          <a:bodyPr wrap="none" rtlCol="0">
            <a:spAutoFit/>
          </a:bodyPr>
          <a:lstStyle/>
          <a:p>
            <a:r>
              <a:rPr lang="en-US" b="1" dirty="0">
                <a:solidFill>
                  <a:srgbClr val="33CC33"/>
                </a:solidFill>
                <a:latin typeface="Arial Narrow" panose="020B0606020202030204"/>
                <a:cs typeface="Arial Narrow" panose="020B0606020202030204"/>
              </a:rPr>
              <a:t>0.1</a:t>
            </a:r>
            <a:endParaRPr lang="en-US" b="1" dirty="0">
              <a:solidFill>
                <a:srgbClr val="33CC33"/>
              </a:solidFill>
              <a:latin typeface="Arial Narrow" panose="020B0606020202030204"/>
              <a:cs typeface="Arial Narrow" panose="020B0606020202030204"/>
            </a:endParaRPr>
          </a:p>
        </p:txBody>
      </p:sp>
      <p:sp>
        <p:nvSpPr>
          <p:cNvPr id="487" name="TextBox 486"/>
          <p:cNvSpPr txBox="1"/>
          <p:nvPr/>
        </p:nvSpPr>
        <p:spPr>
          <a:xfrm>
            <a:off x="5512570" y="2521251"/>
            <a:ext cx="634997" cy="430887"/>
          </a:xfrm>
          <a:prstGeom prst="rect">
            <a:avLst/>
          </a:prstGeom>
          <a:noFill/>
        </p:spPr>
        <p:txBody>
          <a:bodyPr wrap="none" rtlCol="0">
            <a:spAutoFit/>
          </a:bodyPr>
          <a:lstStyle/>
          <a:p>
            <a:r>
              <a:rPr lang="en-US" b="1" dirty="0">
                <a:latin typeface="Arial Narrow" panose="020B0606020202030204"/>
                <a:cs typeface="Arial Narrow" panose="020B0606020202030204"/>
              </a:rPr>
              <a:t>0.05</a:t>
            </a:r>
            <a:endParaRPr lang="en-US" b="1" dirty="0">
              <a:latin typeface="Arial Narrow" panose="020B0606020202030204"/>
              <a:cs typeface="Arial Narrow" panose="020B0606020202030204"/>
            </a:endParaRPr>
          </a:p>
        </p:txBody>
      </p:sp>
      <p:sp>
        <p:nvSpPr>
          <p:cNvPr id="488" name="TextBox 487"/>
          <p:cNvSpPr txBox="1"/>
          <p:nvPr/>
        </p:nvSpPr>
        <p:spPr>
          <a:xfrm>
            <a:off x="6431690" y="2517885"/>
            <a:ext cx="634997" cy="430887"/>
          </a:xfrm>
          <a:prstGeom prst="rect">
            <a:avLst/>
          </a:prstGeom>
          <a:noFill/>
        </p:spPr>
        <p:txBody>
          <a:bodyPr wrap="none" rtlCol="0">
            <a:spAutoFit/>
          </a:bodyPr>
          <a:lstStyle/>
          <a:p>
            <a:r>
              <a:rPr lang="en-US" b="1" dirty="0">
                <a:latin typeface="Arial Narrow" panose="020B0606020202030204"/>
                <a:cs typeface="Arial Narrow" panose="020B0606020202030204"/>
              </a:rPr>
              <a:t>0.05</a:t>
            </a:r>
            <a:endParaRPr lang="en-US" b="1" dirty="0">
              <a:latin typeface="Arial Narrow" panose="020B0606020202030204"/>
              <a:cs typeface="Arial Narrow" panose="020B0606020202030204"/>
            </a:endParaRPr>
          </a:p>
        </p:txBody>
      </p:sp>
      <p:sp>
        <p:nvSpPr>
          <p:cNvPr id="489" name="TextBox 488"/>
          <p:cNvSpPr txBox="1"/>
          <p:nvPr/>
        </p:nvSpPr>
        <p:spPr>
          <a:xfrm>
            <a:off x="7253840" y="2514519"/>
            <a:ext cx="634997" cy="430887"/>
          </a:xfrm>
          <a:prstGeom prst="rect">
            <a:avLst/>
          </a:prstGeom>
          <a:noFill/>
        </p:spPr>
        <p:txBody>
          <a:bodyPr wrap="none" rtlCol="0">
            <a:spAutoFit/>
          </a:bodyPr>
          <a:lstStyle/>
          <a:p>
            <a:r>
              <a:rPr lang="en-US" b="1" dirty="0">
                <a:latin typeface="Arial Narrow" panose="020B0606020202030204"/>
                <a:cs typeface="Arial Narrow" panose="020B0606020202030204"/>
              </a:rPr>
              <a:t>0.05</a:t>
            </a:r>
            <a:endParaRPr lang="en-US" b="1" dirty="0">
              <a:latin typeface="Arial Narrow" panose="020B0606020202030204"/>
              <a:cs typeface="Arial Narrow" panose="020B0606020202030204"/>
            </a:endParaRPr>
          </a:p>
        </p:txBody>
      </p:sp>
      <p:sp>
        <p:nvSpPr>
          <p:cNvPr id="490" name="TextBox 489"/>
          <p:cNvSpPr txBox="1"/>
          <p:nvPr/>
        </p:nvSpPr>
        <p:spPr>
          <a:xfrm>
            <a:off x="8125040" y="2511153"/>
            <a:ext cx="634997" cy="430887"/>
          </a:xfrm>
          <a:prstGeom prst="rect">
            <a:avLst/>
          </a:prstGeom>
          <a:noFill/>
        </p:spPr>
        <p:txBody>
          <a:bodyPr wrap="none" rtlCol="0">
            <a:spAutoFit/>
          </a:bodyPr>
          <a:lstStyle/>
          <a:p>
            <a:r>
              <a:rPr lang="en-US" b="1" dirty="0">
                <a:latin typeface="Arial Narrow" panose="020B0606020202030204"/>
                <a:cs typeface="Arial Narrow" panose="020B0606020202030204"/>
              </a:rPr>
              <a:t>0.05</a:t>
            </a:r>
            <a:endParaRPr lang="en-US" b="1" dirty="0">
              <a:latin typeface="Arial Narrow" panose="020B0606020202030204"/>
              <a:cs typeface="Arial Narrow" panose="020B0606020202030204"/>
            </a:endParaRPr>
          </a:p>
        </p:txBody>
      </p:sp>
      <p:sp>
        <p:nvSpPr>
          <p:cNvPr id="491" name="TextBox 490"/>
          <p:cNvSpPr txBox="1"/>
          <p:nvPr/>
        </p:nvSpPr>
        <p:spPr>
          <a:xfrm>
            <a:off x="5802762" y="1674784"/>
            <a:ext cx="506331" cy="430887"/>
          </a:xfrm>
          <a:prstGeom prst="rect">
            <a:avLst/>
          </a:prstGeom>
          <a:noFill/>
        </p:spPr>
        <p:txBody>
          <a:bodyPr wrap="none" rtlCol="0">
            <a:spAutoFit/>
          </a:bodyPr>
          <a:lstStyle/>
          <a:p>
            <a:r>
              <a:rPr lang="en-US" b="1" dirty="0">
                <a:latin typeface="Arial Narrow" panose="020B0606020202030204"/>
                <a:cs typeface="Arial Narrow" panose="020B0606020202030204"/>
              </a:rPr>
              <a:t>0.2</a:t>
            </a:r>
            <a:endParaRPr lang="en-US" b="1" dirty="0">
              <a:latin typeface="Arial Narrow" panose="020B0606020202030204"/>
              <a:cs typeface="Arial Narrow" panose="020B0606020202030204"/>
            </a:endParaRPr>
          </a:p>
        </p:txBody>
      </p:sp>
      <p:sp>
        <p:nvSpPr>
          <p:cNvPr id="492" name="TextBox 491"/>
          <p:cNvSpPr txBox="1"/>
          <p:nvPr/>
        </p:nvSpPr>
        <p:spPr>
          <a:xfrm>
            <a:off x="7498767" y="1696427"/>
            <a:ext cx="506331" cy="430887"/>
          </a:xfrm>
          <a:prstGeom prst="rect">
            <a:avLst/>
          </a:prstGeom>
          <a:noFill/>
        </p:spPr>
        <p:txBody>
          <a:bodyPr wrap="none" rtlCol="0">
            <a:spAutoFit/>
          </a:bodyPr>
          <a:lstStyle/>
          <a:p>
            <a:r>
              <a:rPr lang="en-US" b="1" dirty="0">
                <a:latin typeface="Arial Narrow" panose="020B0606020202030204"/>
                <a:cs typeface="Arial Narrow" panose="020B0606020202030204"/>
              </a:rPr>
              <a:t>0.2</a:t>
            </a:r>
            <a:endParaRPr lang="en-US" b="1" dirty="0">
              <a:latin typeface="Arial Narrow" panose="020B0606020202030204"/>
              <a:cs typeface="Arial Narrow" panose="020B0606020202030204"/>
            </a:endParaRPr>
          </a:p>
        </p:txBody>
      </p:sp>
      <p:cxnSp>
        <p:nvCxnSpPr>
          <p:cNvPr id="493" name="Straight Arrow Connector 492"/>
          <p:cNvCxnSpPr/>
          <p:nvPr/>
        </p:nvCxnSpPr>
        <p:spPr>
          <a:xfrm flipV="1">
            <a:off x="5497610" y="6562865"/>
            <a:ext cx="2743200" cy="1198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494" name="Straight Arrow Connector 493"/>
          <p:cNvCxnSpPr/>
          <p:nvPr/>
        </p:nvCxnSpPr>
        <p:spPr>
          <a:xfrm rot="16200000" flipV="1">
            <a:off x="4265667" y="5336387"/>
            <a:ext cx="2468880" cy="1198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495" name="Straight Connector 494"/>
          <p:cNvCxnSpPr/>
          <p:nvPr/>
        </p:nvCxnSpPr>
        <p:spPr>
          <a:xfrm>
            <a:off x="5983766" y="6529242"/>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6" name="Straight Connector 495"/>
          <p:cNvCxnSpPr/>
          <p:nvPr/>
        </p:nvCxnSpPr>
        <p:spPr>
          <a:xfrm>
            <a:off x="6444141" y="6529242"/>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7" name="Straight Connector 496"/>
          <p:cNvCxnSpPr/>
          <p:nvPr/>
        </p:nvCxnSpPr>
        <p:spPr>
          <a:xfrm>
            <a:off x="6901341" y="6529242"/>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8" name="Straight Connector 497"/>
          <p:cNvCxnSpPr/>
          <p:nvPr/>
        </p:nvCxnSpPr>
        <p:spPr>
          <a:xfrm>
            <a:off x="7364891" y="6526067"/>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9" name="Straight Connector 498"/>
          <p:cNvCxnSpPr/>
          <p:nvPr/>
        </p:nvCxnSpPr>
        <p:spPr>
          <a:xfrm>
            <a:off x="7825266" y="6522892"/>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00" name="TextBox 499"/>
          <p:cNvSpPr txBox="1"/>
          <p:nvPr/>
        </p:nvSpPr>
        <p:spPr>
          <a:xfrm>
            <a:off x="5742380" y="6544241"/>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0.1</a:t>
            </a:r>
            <a:endParaRPr lang="en-US" sz="2000" b="1" dirty="0">
              <a:latin typeface="Arial Narrow" panose="020B0606020202030204"/>
              <a:cs typeface="Arial Narrow" panose="020B0606020202030204"/>
            </a:endParaRPr>
          </a:p>
        </p:txBody>
      </p:sp>
      <p:sp>
        <p:nvSpPr>
          <p:cNvPr id="501" name="TextBox 500"/>
          <p:cNvSpPr txBox="1"/>
          <p:nvPr/>
        </p:nvSpPr>
        <p:spPr>
          <a:xfrm>
            <a:off x="6212280" y="6544241"/>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0.2</a:t>
            </a:r>
            <a:endParaRPr lang="en-US" sz="2000" b="1" dirty="0">
              <a:latin typeface="Arial Narrow" panose="020B0606020202030204"/>
              <a:cs typeface="Arial Narrow" panose="020B0606020202030204"/>
            </a:endParaRPr>
          </a:p>
        </p:txBody>
      </p:sp>
      <p:sp>
        <p:nvSpPr>
          <p:cNvPr id="502" name="TextBox 501"/>
          <p:cNvSpPr txBox="1"/>
          <p:nvPr/>
        </p:nvSpPr>
        <p:spPr>
          <a:xfrm>
            <a:off x="6663130" y="6544241"/>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0.3</a:t>
            </a:r>
            <a:endParaRPr lang="en-US" sz="2000" b="1" dirty="0">
              <a:latin typeface="Arial Narrow" panose="020B0606020202030204"/>
              <a:cs typeface="Arial Narrow" panose="020B0606020202030204"/>
            </a:endParaRPr>
          </a:p>
        </p:txBody>
      </p:sp>
      <p:sp>
        <p:nvSpPr>
          <p:cNvPr id="503" name="TextBox 502"/>
          <p:cNvSpPr txBox="1"/>
          <p:nvPr/>
        </p:nvSpPr>
        <p:spPr>
          <a:xfrm>
            <a:off x="7126680" y="6544241"/>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0.4</a:t>
            </a:r>
            <a:endParaRPr lang="en-US" sz="2000" b="1" dirty="0">
              <a:latin typeface="Arial Narrow" panose="020B0606020202030204"/>
              <a:cs typeface="Arial Narrow" panose="020B0606020202030204"/>
            </a:endParaRPr>
          </a:p>
        </p:txBody>
      </p:sp>
      <p:sp>
        <p:nvSpPr>
          <p:cNvPr id="504" name="TextBox 503"/>
          <p:cNvSpPr txBox="1"/>
          <p:nvPr/>
        </p:nvSpPr>
        <p:spPr>
          <a:xfrm>
            <a:off x="7590230" y="6544241"/>
            <a:ext cx="477089" cy="400110"/>
          </a:xfrm>
          <a:prstGeom prst="rect">
            <a:avLst/>
          </a:prstGeom>
          <a:noFill/>
        </p:spPr>
        <p:txBody>
          <a:bodyPr wrap="none" rtlCol="0">
            <a:spAutoFit/>
          </a:bodyPr>
          <a:lstStyle/>
          <a:p>
            <a:r>
              <a:rPr lang="en-US" sz="2000" b="1" dirty="0">
                <a:latin typeface="Arial Narrow" panose="020B0606020202030204"/>
                <a:cs typeface="Arial Narrow" panose="020B0606020202030204"/>
              </a:rPr>
              <a:t>0.5</a:t>
            </a:r>
            <a:endParaRPr lang="en-US" sz="2000" b="1" dirty="0">
              <a:latin typeface="Arial Narrow" panose="020B0606020202030204"/>
              <a:cs typeface="Arial Narrow" panose="020B0606020202030204"/>
            </a:endParaRPr>
          </a:p>
        </p:txBody>
      </p:sp>
      <p:cxnSp>
        <p:nvCxnSpPr>
          <p:cNvPr id="505" name="Straight Connector 504"/>
          <p:cNvCxnSpPr/>
          <p:nvPr/>
        </p:nvCxnSpPr>
        <p:spPr>
          <a:xfrm rot="5400000">
            <a:off x="5524265" y="4322832"/>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6" name="Straight Connector 505"/>
          <p:cNvCxnSpPr/>
          <p:nvPr/>
        </p:nvCxnSpPr>
        <p:spPr>
          <a:xfrm rot="5400000">
            <a:off x="5524265" y="4783207"/>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7" name="Straight Connector 506"/>
          <p:cNvCxnSpPr/>
          <p:nvPr/>
        </p:nvCxnSpPr>
        <p:spPr>
          <a:xfrm rot="5400000">
            <a:off x="5524265" y="5240407"/>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8" name="Straight Connector 507"/>
          <p:cNvCxnSpPr/>
          <p:nvPr/>
        </p:nvCxnSpPr>
        <p:spPr>
          <a:xfrm rot="5400000">
            <a:off x="5527440" y="5703957"/>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9" name="Straight Connector 508"/>
          <p:cNvCxnSpPr/>
          <p:nvPr/>
        </p:nvCxnSpPr>
        <p:spPr>
          <a:xfrm rot="5400000">
            <a:off x="5530615" y="6164332"/>
            <a:ext cx="0" cy="457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10" name="TextBox 509"/>
          <p:cNvSpPr txBox="1"/>
          <p:nvPr/>
        </p:nvSpPr>
        <p:spPr>
          <a:xfrm>
            <a:off x="5181252" y="4142798"/>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5</a:t>
            </a:r>
            <a:endParaRPr lang="en-US" sz="2000" b="1" dirty="0">
              <a:latin typeface="Arial Narrow" panose="020B0606020202030204"/>
              <a:cs typeface="Arial Narrow" panose="020B0606020202030204"/>
            </a:endParaRPr>
          </a:p>
        </p:txBody>
      </p:sp>
      <p:sp>
        <p:nvSpPr>
          <p:cNvPr id="511" name="TextBox 510"/>
          <p:cNvSpPr txBox="1"/>
          <p:nvPr/>
        </p:nvSpPr>
        <p:spPr>
          <a:xfrm>
            <a:off x="5181253" y="4612698"/>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4</a:t>
            </a:r>
            <a:endParaRPr lang="en-US" sz="2000" b="1" dirty="0">
              <a:latin typeface="Arial Narrow" panose="020B0606020202030204"/>
              <a:cs typeface="Arial Narrow" panose="020B0606020202030204"/>
            </a:endParaRPr>
          </a:p>
        </p:txBody>
      </p:sp>
      <p:sp>
        <p:nvSpPr>
          <p:cNvPr id="512" name="TextBox 511"/>
          <p:cNvSpPr txBox="1"/>
          <p:nvPr/>
        </p:nvSpPr>
        <p:spPr>
          <a:xfrm>
            <a:off x="5181253" y="5063547"/>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3</a:t>
            </a:r>
            <a:endParaRPr lang="en-US" sz="2000" b="1" dirty="0">
              <a:latin typeface="Arial Narrow" panose="020B0606020202030204"/>
              <a:cs typeface="Arial Narrow" panose="020B0606020202030204"/>
            </a:endParaRPr>
          </a:p>
        </p:txBody>
      </p:sp>
      <p:sp>
        <p:nvSpPr>
          <p:cNvPr id="513" name="TextBox 512"/>
          <p:cNvSpPr txBox="1"/>
          <p:nvPr/>
        </p:nvSpPr>
        <p:spPr>
          <a:xfrm>
            <a:off x="5181253" y="5520764"/>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2</a:t>
            </a:r>
            <a:endParaRPr lang="en-US" sz="2000" b="1" dirty="0">
              <a:latin typeface="Arial Narrow" panose="020B0606020202030204"/>
              <a:cs typeface="Arial Narrow" panose="020B0606020202030204"/>
            </a:endParaRPr>
          </a:p>
        </p:txBody>
      </p:sp>
      <p:sp>
        <p:nvSpPr>
          <p:cNvPr id="514" name="TextBox 513"/>
          <p:cNvSpPr txBox="1"/>
          <p:nvPr/>
        </p:nvSpPr>
        <p:spPr>
          <a:xfrm>
            <a:off x="5181252" y="5990648"/>
            <a:ext cx="301635" cy="400110"/>
          </a:xfrm>
          <a:prstGeom prst="rect">
            <a:avLst/>
          </a:prstGeom>
          <a:noFill/>
        </p:spPr>
        <p:txBody>
          <a:bodyPr wrap="none" rtlCol="0">
            <a:spAutoFit/>
          </a:bodyPr>
          <a:lstStyle/>
          <a:p>
            <a:r>
              <a:rPr lang="en-US" sz="2000" b="1" dirty="0">
                <a:latin typeface="Arial Narrow" panose="020B0606020202030204"/>
                <a:cs typeface="Arial Narrow" panose="020B0606020202030204"/>
              </a:rPr>
              <a:t>1</a:t>
            </a:r>
            <a:endParaRPr lang="en-US" sz="2000" b="1" dirty="0">
              <a:latin typeface="Arial Narrow" panose="020B0606020202030204"/>
              <a:cs typeface="Arial Narrow" panose="020B0606020202030204"/>
            </a:endParaRPr>
          </a:p>
        </p:txBody>
      </p:sp>
      <p:cxnSp>
        <p:nvCxnSpPr>
          <p:cNvPr id="515" name="Straight Arrow Connector 514"/>
          <p:cNvCxnSpPr/>
          <p:nvPr/>
        </p:nvCxnSpPr>
        <p:spPr>
          <a:xfrm rot="16200000" flipV="1">
            <a:off x="4879415" y="5419424"/>
            <a:ext cx="219456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516" name="Straight Arrow Connector 515"/>
          <p:cNvCxnSpPr/>
          <p:nvPr/>
        </p:nvCxnSpPr>
        <p:spPr>
          <a:xfrm flipV="1">
            <a:off x="5522885" y="4339313"/>
            <a:ext cx="457200" cy="6243"/>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517" name="Straight Arrow Connector 516"/>
          <p:cNvCxnSpPr/>
          <p:nvPr/>
        </p:nvCxnSpPr>
        <p:spPr>
          <a:xfrm flipV="1">
            <a:off x="5560985" y="5703397"/>
            <a:ext cx="1828800" cy="6243"/>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518" name="Straight Arrow Connector 517"/>
          <p:cNvCxnSpPr/>
          <p:nvPr/>
        </p:nvCxnSpPr>
        <p:spPr>
          <a:xfrm rot="16200000" flipV="1">
            <a:off x="6028765" y="6117924"/>
            <a:ext cx="82296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519" name="Straight Arrow Connector 518"/>
          <p:cNvCxnSpPr/>
          <p:nvPr/>
        </p:nvCxnSpPr>
        <p:spPr>
          <a:xfrm rot="16200000" flipV="1">
            <a:off x="6440245" y="6084904"/>
            <a:ext cx="91440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520" name="Straight Arrow Connector 519"/>
          <p:cNvCxnSpPr/>
          <p:nvPr/>
        </p:nvCxnSpPr>
        <p:spPr>
          <a:xfrm rot="16200000" flipV="1">
            <a:off x="6949515" y="6117924"/>
            <a:ext cx="82296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521" name="Straight Arrow Connector 520"/>
          <p:cNvCxnSpPr/>
          <p:nvPr/>
        </p:nvCxnSpPr>
        <p:spPr>
          <a:xfrm flipV="1">
            <a:off x="5516535" y="6180813"/>
            <a:ext cx="2286000" cy="6243"/>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cxnSp>
        <p:nvCxnSpPr>
          <p:cNvPr id="522" name="Straight Arrow Connector 521"/>
          <p:cNvCxnSpPr/>
          <p:nvPr/>
        </p:nvCxnSpPr>
        <p:spPr>
          <a:xfrm rot="16200000" flipV="1">
            <a:off x="7635315" y="6365574"/>
            <a:ext cx="365760" cy="11982"/>
          </a:xfrm>
          <a:prstGeom prst="straightConnector1">
            <a:avLst/>
          </a:prstGeom>
          <a:ln w="28575">
            <a:solidFill>
              <a:schemeClr val="tx1">
                <a:lumMod val="50000"/>
                <a:lumOff val="50000"/>
              </a:schemeClr>
            </a:solidFill>
            <a:prstDash val="sysDash"/>
            <a:tailEnd type="none" w="lg" len="lg"/>
          </a:ln>
        </p:spPr>
        <p:style>
          <a:lnRef idx="2">
            <a:schemeClr val="accent1"/>
          </a:lnRef>
          <a:fillRef idx="0">
            <a:schemeClr val="accent1"/>
          </a:fillRef>
          <a:effectRef idx="1">
            <a:schemeClr val="accent1"/>
          </a:effectRef>
          <a:fontRef idx="minor">
            <a:schemeClr val="tx1"/>
          </a:fontRef>
        </p:style>
      </p:cxnSp>
      <p:sp>
        <p:nvSpPr>
          <p:cNvPr id="523" name="Oval 522"/>
          <p:cNvSpPr>
            <a:spLocks noChangeAspect="1"/>
          </p:cNvSpPr>
          <p:nvPr/>
        </p:nvSpPr>
        <p:spPr>
          <a:xfrm>
            <a:off x="5885341" y="4294863"/>
            <a:ext cx="137160" cy="137160"/>
          </a:xfrm>
          <a:prstGeom prst="ellipse">
            <a:avLst/>
          </a:prstGeom>
          <a:solidFill>
            <a:schemeClr val="bg1"/>
          </a:solidFill>
          <a:ln w="38100">
            <a:solidFill>
              <a:srgbClr val="33CC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4" name="Oval 523"/>
          <p:cNvSpPr>
            <a:spLocks noChangeAspect="1"/>
          </p:cNvSpPr>
          <p:nvPr/>
        </p:nvSpPr>
        <p:spPr>
          <a:xfrm>
            <a:off x="6361591" y="5633547"/>
            <a:ext cx="137160" cy="137160"/>
          </a:xfrm>
          <a:prstGeom prst="ellipse">
            <a:avLst/>
          </a:prstGeom>
          <a:solidFill>
            <a:schemeClr val="bg1"/>
          </a:solidFill>
          <a:ln w="38100">
            <a:solidFill>
              <a:srgbClr val="33CC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5" name="Oval 524"/>
          <p:cNvSpPr>
            <a:spLocks noChangeAspect="1"/>
          </p:cNvSpPr>
          <p:nvPr/>
        </p:nvSpPr>
        <p:spPr>
          <a:xfrm>
            <a:off x="6825141" y="5627197"/>
            <a:ext cx="137160" cy="137160"/>
          </a:xfrm>
          <a:prstGeom prst="ellipse">
            <a:avLst/>
          </a:prstGeom>
          <a:solidFill>
            <a:schemeClr val="bg1"/>
          </a:solidFill>
          <a:ln w="38100">
            <a:solidFill>
              <a:srgbClr val="33CC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6" name="Oval 525"/>
          <p:cNvSpPr>
            <a:spLocks noChangeAspect="1"/>
          </p:cNvSpPr>
          <p:nvPr/>
        </p:nvSpPr>
        <p:spPr>
          <a:xfrm>
            <a:off x="7269641" y="5633547"/>
            <a:ext cx="137160" cy="137160"/>
          </a:xfrm>
          <a:prstGeom prst="ellipse">
            <a:avLst/>
          </a:prstGeom>
          <a:solidFill>
            <a:schemeClr val="bg1"/>
          </a:solidFill>
          <a:ln w="38100">
            <a:solidFill>
              <a:srgbClr val="33CC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7" name="Oval 526"/>
          <p:cNvSpPr>
            <a:spLocks noChangeAspect="1"/>
          </p:cNvSpPr>
          <p:nvPr/>
        </p:nvSpPr>
        <p:spPr>
          <a:xfrm>
            <a:off x="7733191" y="6117313"/>
            <a:ext cx="137160" cy="137160"/>
          </a:xfrm>
          <a:prstGeom prst="ellipse">
            <a:avLst/>
          </a:prstGeom>
          <a:solidFill>
            <a:schemeClr val="bg1"/>
          </a:solidFill>
          <a:ln w="38100">
            <a:solidFill>
              <a:srgbClr val="33CC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8" name="Oval 527"/>
          <p:cNvSpPr>
            <a:spLocks noChangeAspect="1"/>
          </p:cNvSpPr>
          <p:nvPr/>
        </p:nvSpPr>
        <p:spPr>
          <a:xfrm>
            <a:off x="5628324" y="1893673"/>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9" name="Oval 528"/>
          <p:cNvSpPr>
            <a:spLocks noChangeAspect="1"/>
          </p:cNvSpPr>
          <p:nvPr/>
        </p:nvSpPr>
        <p:spPr>
          <a:xfrm>
            <a:off x="7338171" y="1878329"/>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0" name="Oval 529"/>
          <p:cNvSpPr>
            <a:spLocks noChangeAspect="1"/>
          </p:cNvSpPr>
          <p:nvPr/>
        </p:nvSpPr>
        <p:spPr>
          <a:xfrm>
            <a:off x="6415682" y="3196312"/>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1" name="Oval 530"/>
          <p:cNvSpPr>
            <a:spLocks noChangeAspect="1"/>
          </p:cNvSpPr>
          <p:nvPr/>
        </p:nvSpPr>
        <p:spPr>
          <a:xfrm>
            <a:off x="5624979" y="1063577"/>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2" name="Oval 531"/>
          <p:cNvSpPr>
            <a:spLocks noChangeAspect="1"/>
          </p:cNvSpPr>
          <p:nvPr/>
        </p:nvSpPr>
        <p:spPr>
          <a:xfrm>
            <a:off x="7350150" y="1111504"/>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3" name="Oval 532"/>
          <p:cNvSpPr>
            <a:spLocks noChangeAspect="1"/>
          </p:cNvSpPr>
          <p:nvPr/>
        </p:nvSpPr>
        <p:spPr>
          <a:xfrm>
            <a:off x="2318551" y="2022113"/>
            <a:ext cx="1188720" cy="1188720"/>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4" name="Oval 533"/>
          <p:cNvSpPr>
            <a:spLocks noChangeAspect="1"/>
          </p:cNvSpPr>
          <p:nvPr/>
        </p:nvSpPr>
        <p:spPr>
          <a:xfrm>
            <a:off x="960038" y="3004555"/>
            <a:ext cx="1765662" cy="1765662"/>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5" name="Oval 534"/>
          <p:cNvSpPr>
            <a:spLocks noChangeAspect="1"/>
          </p:cNvSpPr>
          <p:nvPr/>
        </p:nvSpPr>
        <p:spPr>
          <a:xfrm>
            <a:off x="169330" y="1342612"/>
            <a:ext cx="1765662" cy="1765662"/>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6" name="Oval 535"/>
          <p:cNvSpPr>
            <a:spLocks noChangeAspect="1"/>
          </p:cNvSpPr>
          <p:nvPr/>
        </p:nvSpPr>
        <p:spPr>
          <a:xfrm>
            <a:off x="449162" y="1162964"/>
            <a:ext cx="2857805" cy="2857805"/>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7" name="Oval 104"/>
          <p:cNvSpPr>
            <a:spLocks noChangeAspect="1"/>
          </p:cNvSpPr>
          <p:nvPr/>
        </p:nvSpPr>
        <p:spPr>
          <a:xfrm rot="17799940">
            <a:off x="6341700" y="2106005"/>
            <a:ext cx="2608988" cy="1234929"/>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8" name="Oval 104"/>
          <p:cNvSpPr>
            <a:spLocks noChangeAspect="1"/>
          </p:cNvSpPr>
          <p:nvPr/>
        </p:nvSpPr>
        <p:spPr>
          <a:xfrm rot="13619647">
            <a:off x="4889663" y="1666631"/>
            <a:ext cx="2608988" cy="1234929"/>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9" name="Oval 176"/>
          <p:cNvSpPr>
            <a:spLocks noChangeAspect="1"/>
          </p:cNvSpPr>
          <p:nvPr/>
        </p:nvSpPr>
        <p:spPr>
          <a:xfrm>
            <a:off x="5644843" y="1142755"/>
            <a:ext cx="2857805" cy="2857805"/>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466"/>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463"/>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465"/>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467"/>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533"/>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531"/>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529"/>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532"/>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528"/>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530"/>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6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3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3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3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5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2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1" nodeType="clickEffect">
                                  <p:stCondLst>
                                    <p:cond delay="0"/>
                                  </p:stCondLst>
                                  <p:childTnLst>
                                    <p:set>
                                      <p:cBhvr>
                                        <p:cTn id="80" dur="1" fill="hold">
                                          <p:stCondLst>
                                            <p:cond delay="0"/>
                                          </p:stCondLst>
                                        </p:cTn>
                                        <p:tgtEl>
                                          <p:spTgt spid="464"/>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537"/>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534"/>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538"/>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535"/>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460"/>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6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2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2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536"/>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39"/>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46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 grpId="0" animBg="1"/>
      <p:bldP spid="459" grpId="0" animBg="1"/>
      <p:bldP spid="460" grpId="0" animBg="1"/>
      <p:bldP spid="461" grpId="0" animBg="1"/>
      <p:bldP spid="462" grpId="0" animBg="1"/>
      <p:bldP spid="463" grpId="0" animBg="1"/>
      <p:bldP spid="463" grpId="1" animBg="1"/>
      <p:bldP spid="464" grpId="0" animBg="1"/>
      <p:bldP spid="464" grpId="1" animBg="1"/>
      <p:bldP spid="465" grpId="0" animBg="1"/>
      <p:bldP spid="465" grpId="1" animBg="1"/>
      <p:bldP spid="466" grpId="0" animBg="1"/>
      <p:bldP spid="466" grpId="1" animBg="1"/>
      <p:bldP spid="467" grpId="0" animBg="1"/>
      <p:bldP spid="467" grpId="1" animBg="1"/>
      <p:bldP spid="523" grpId="0" animBg="1"/>
      <p:bldP spid="524" grpId="0" animBg="1"/>
      <p:bldP spid="525" grpId="0" animBg="1"/>
      <p:bldP spid="526" grpId="0" animBg="1"/>
      <p:bldP spid="527" grpId="0" animBg="1"/>
      <p:bldP spid="528" grpId="0" animBg="1"/>
      <p:bldP spid="528" grpId="1" animBg="1"/>
      <p:bldP spid="529" grpId="0" animBg="1"/>
      <p:bldP spid="529" grpId="1" animBg="1"/>
      <p:bldP spid="530" grpId="0" animBg="1"/>
      <p:bldP spid="530" grpId="1" animBg="1"/>
      <p:bldP spid="531" grpId="0" animBg="1"/>
      <p:bldP spid="531" grpId="1" animBg="1"/>
      <p:bldP spid="532" grpId="0" animBg="1"/>
      <p:bldP spid="532" grpId="1" animBg="1"/>
      <p:bldP spid="533" grpId="0" animBg="1"/>
      <p:bldP spid="533" grpId="1" animBg="1"/>
      <p:bldP spid="534" grpId="0" animBg="1"/>
      <p:bldP spid="534" grpId="1" animBg="1"/>
      <p:bldP spid="535" grpId="0" animBg="1"/>
      <p:bldP spid="535" grpId="1" animBg="1"/>
      <p:bldP spid="536" grpId="0" animBg="1"/>
      <p:bldP spid="537" grpId="0" animBg="1"/>
      <p:bldP spid="537" grpId="1" animBg="1"/>
      <p:bldP spid="538" grpId="0" animBg="1"/>
      <p:bldP spid="538" grpId="1" animBg="1"/>
      <p:bldP spid="53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 y="76200"/>
            <a:ext cx="9124519" cy="685800"/>
          </a:xfrm>
        </p:spPr>
        <p:txBody>
          <a:bodyPr/>
          <a:lstStyle/>
          <a:p>
            <a:r>
              <a:rPr lang="en-US" dirty="0"/>
              <a:t>Node-based Fractal Dimension (I)</a:t>
            </a:r>
            <a:endParaRPr lang="en-US" dirty="0"/>
          </a:p>
        </p:txBody>
      </p:sp>
      <p:grpSp>
        <p:nvGrpSpPr>
          <p:cNvPr id="19" name="Group 18"/>
          <p:cNvGrpSpPr/>
          <p:nvPr/>
        </p:nvGrpSpPr>
        <p:grpSpPr>
          <a:xfrm>
            <a:off x="5954727" y="5398884"/>
            <a:ext cx="2878879" cy="1125451"/>
            <a:chOff x="6215861" y="1357837"/>
            <a:chExt cx="2878879" cy="1125451"/>
          </a:xfrm>
        </p:grpSpPr>
        <p:grpSp>
          <p:nvGrpSpPr>
            <p:cNvPr id="20" name="Group 19"/>
            <p:cNvGrpSpPr/>
            <p:nvPr/>
          </p:nvGrpSpPr>
          <p:grpSpPr>
            <a:xfrm>
              <a:off x="6354110" y="1377504"/>
              <a:ext cx="1869258" cy="822505"/>
              <a:chOff x="3667958" y="1262651"/>
              <a:chExt cx="1869258" cy="822505"/>
            </a:xfrm>
          </p:grpSpPr>
          <p:cxnSp>
            <p:nvCxnSpPr>
              <p:cNvPr id="87" name="Straight Connector 86"/>
              <p:cNvCxnSpPr/>
              <p:nvPr/>
            </p:nvCxnSpPr>
            <p:spPr>
              <a:xfrm flipH="1">
                <a:off x="3927738" y="1262651"/>
                <a:ext cx="675391" cy="811346"/>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4204700" y="1262651"/>
                <a:ext cx="682941" cy="820416"/>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4492733" y="1262651"/>
                <a:ext cx="679420" cy="816186"/>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771985" y="1262651"/>
                <a:ext cx="684680" cy="822505"/>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4111031" y="1393684"/>
                <a:ext cx="1426185" cy="0"/>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3981119" y="1546084"/>
                <a:ext cx="1467996" cy="0"/>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3820488" y="1698484"/>
                <a:ext cx="1512087" cy="0"/>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a:off x="3667958" y="1850884"/>
                <a:ext cx="1524899" cy="0"/>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grpSp>
        <p:sp>
          <p:nvSpPr>
            <p:cNvPr id="61" name="Oval 60"/>
            <p:cNvSpPr/>
            <p:nvPr/>
          </p:nvSpPr>
          <p:spPr>
            <a:xfrm>
              <a:off x="7297220" y="1617986"/>
              <a:ext cx="77860" cy="7786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62" name="Oval 61"/>
            <p:cNvSpPr/>
            <p:nvPr/>
          </p:nvSpPr>
          <p:spPr>
            <a:xfrm>
              <a:off x="7172498" y="1779337"/>
              <a:ext cx="77860" cy="778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63" name="Oval 62"/>
            <p:cNvSpPr/>
            <p:nvPr/>
          </p:nvSpPr>
          <p:spPr>
            <a:xfrm>
              <a:off x="6879651" y="1779337"/>
              <a:ext cx="77860" cy="7786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64" name="Oval 63"/>
            <p:cNvSpPr/>
            <p:nvPr/>
          </p:nvSpPr>
          <p:spPr>
            <a:xfrm>
              <a:off x="7465345" y="1779337"/>
              <a:ext cx="77860" cy="7786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65" name="Oval 64"/>
            <p:cNvSpPr/>
            <p:nvPr/>
          </p:nvSpPr>
          <p:spPr>
            <a:xfrm>
              <a:off x="7042206" y="1923939"/>
              <a:ext cx="77860" cy="7786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mc:AlternateContent xmlns:mc="http://schemas.openxmlformats.org/markup-compatibility/2006">
          <mc:Choice xmlns:a14="http://schemas.microsoft.com/office/drawing/2010/main" Requires="a14">
            <p:sp>
              <p:nvSpPr>
                <p:cNvPr id="66" name="TextBox 37"/>
                <p:cNvSpPr txBox="1"/>
                <p:nvPr/>
              </p:nvSpPr>
              <p:spPr>
                <a:xfrm>
                  <a:off x="7955261" y="1902167"/>
                  <a:ext cx="1139479" cy="581121"/>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solidFill>
                                  <a:srgbClr val="FF0000"/>
                                </a:solidFill>
                                <a:latin typeface="Cambria Math" panose="02040503050406030204" pitchFamily="18" charset="0"/>
                              </a:rPr>
                              <m:t>9</m:t>
                            </m:r>
                          </m:num>
                          <m:den>
                            <m:r>
                              <a:rPr lang="en-US" b="0" i="1" smtClean="0">
                                <a:solidFill>
                                  <a:srgbClr val="00B0F0"/>
                                </a:solidFill>
                                <a:latin typeface="Cambria Math" panose="02040503050406030204" pitchFamily="18" charset="0"/>
                              </a:rPr>
                              <m:t>5</m:t>
                            </m:r>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solidFill>
                                          <a:srgbClr val="FF0000"/>
                                        </a:solidFill>
                                        <a:latin typeface="Cambria Math" panose="02040503050406030204" pitchFamily="18" charset="0"/>
                                      </a:rPr>
                                      <m:t>2</m:t>
                                    </m:r>
                                  </m:num>
                                  <m:den>
                                    <m:r>
                                      <a:rPr lang="en-US" b="0" i="1" smtClean="0">
                                        <a:solidFill>
                                          <a:srgbClr val="00B0F0"/>
                                        </a:solidFill>
                                        <a:latin typeface="Cambria Math" panose="02040503050406030204" pitchFamily="18" charset="0"/>
                                      </a:rPr>
                                      <m:t>1</m:t>
                                    </m:r>
                                  </m:den>
                                </m:f>
                              </m:e>
                            </m:d>
                          </m:e>
                          <m:sup>
                            <m:r>
                              <a:rPr lang="en-US" b="0" i="1" smtClean="0">
                                <a:solidFill>
                                  <a:schemeClr val="tx1"/>
                                </a:solidFill>
                                <a:latin typeface="Cambria Math" panose="02040503050406030204" pitchFamily="18" charset="0"/>
                              </a:rPr>
                              <m:t>𝑁𝐹</m:t>
                            </m:r>
                            <m:r>
                              <a:rPr lang="en-US" b="0" i="1" smtClean="0">
                                <a:latin typeface="Cambria Math" panose="02040503050406030204" pitchFamily="18" charset="0"/>
                              </a:rPr>
                              <m:t>𝐷</m:t>
                            </m:r>
                          </m:sup>
                        </m:sSup>
                      </m:oMath>
                    </m:oMathPara>
                  </a14:m>
                  <a:endParaRPr lang="en-US" dirty="0"/>
                </a:p>
              </p:txBody>
            </p:sp>
          </mc:Choice>
          <mc:Fallback>
            <p:sp>
              <p:nvSpPr>
                <p:cNvPr id="66" name="TextBox 37"/>
                <p:cNvSpPr txBox="1">
                  <a:spLocks noRot="1" noChangeAspect="1" noMove="1" noResize="1" noEditPoints="1" noAdjustHandles="1" noChangeArrowheads="1" noChangeShapeType="1" noTextEdit="1"/>
                </p:cNvSpPr>
                <p:nvPr/>
              </p:nvSpPr>
              <p:spPr>
                <a:xfrm>
                  <a:off x="7955261" y="1902167"/>
                  <a:ext cx="1139479" cy="581121"/>
                </a:xfrm>
                <a:prstGeom prst="rect">
                  <a:avLst/>
                </a:prstGeom>
                <a:blipFill rotWithShape="1">
                  <a:blip r:embed="rId1"/>
                </a:blipFill>
              </p:spPr>
              <p:txBody>
                <a:bodyPr/>
                <a:lstStyle/>
                <a:p>
                  <a:r>
                    <a:rPr lang="en-US" altLang="en-US">
                      <a:noFill/>
                    </a:rPr>
                    <a:t> </a:t>
                  </a:r>
                </a:p>
              </p:txBody>
            </p:sp>
          </mc:Fallback>
        </mc:AlternateContent>
        <p:sp>
          <p:nvSpPr>
            <p:cNvPr id="67" name="Oval 66"/>
            <p:cNvSpPr/>
            <p:nvPr/>
          </p:nvSpPr>
          <p:spPr>
            <a:xfrm>
              <a:off x="7318423" y="1923939"/>
              <a:ext cx="77860" cy="7786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68" name="Oval 67"/>
            <p:cNvSpPr/>
            <p:nvPr/>
          </p:nvSpPr>
          <p:spPr>
            <a:xfrm>
              <a:off x="7758191" y="1779337"/>
              <a:ext cx="77860" cy="7786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69" name="Oval 68"/>
            <p:cNvSpPr/>
            <p:nvPr/>
          </p:nvSpPr>
          <p:spPr>
            <a:xfrm>
              <a:off x="6758039" y="1928557"/>
              <a:ext cx="77860" cy="7786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cxnSp>
          <p:nvCxnSpPr>
            <p:cNvPr id="70" name="Straight Connector 69"/>
            <p:cNvCxnSpPr/>
            <p:nvPr/>
          </p:nvCxnSpPr>
          <p:spPr>
            <a:xfrm flipH="1">
              <a:off x="6318688" y="1357837"/>
              <a:ext cx="677078" cy="813373"/>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215861" y="2097785"/>
              <a:ext cx="1523621" cy="0"/>
            </a:xfrm>
            <a:prstGeom prst="line">
              <a:avLst/>
            </a:prstGeom>
            <a:ln w="12700">
              <a:solidFill>
                <a:srgbClr val="F47F10"/>
              </a:solidFill>
            </a:ln>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6923141" y="2068196"/>
              <a:ext cx="77860" cy="7786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73" name="Oval 72"/>
            <p:cNvSpPr/>
            <p:nvPr/>
          </p:nvSpPr>
          <p:spPr>
            <a:xfrm>
              <a:off x="7596015" y="1617986"/>
              <a:ext cx="77860" cy="7786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74" name="Oval 73"/>
            <p:cNvSpPr/>
            <p:nvPr/>
          </p:nvSpPr>
          <p:spPr>
            <a:xfrm>
              <a:off x="6586804" y="1779337"/>
              <a:ext cx="77860" cy="7786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75" name="Oval 74"/>
            <p:cNvSpPr/>
            <p:nvPr/>
          </p:nvSpPr>
          <p:spPr>
            <a:xfrm>
              <a:off x="7431694" y="1474198"/>
              <a:ext cx="77860" cy="7786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76" name="Oval 75"/>
            <p:cNvSpPr/>
            <p:nvPr/>
          </p:nvSpPr>
          <p:spPr>
            <a:xfrm>
              <a:off x="7010965" y="1617986"/>
              <a:ext cx="77860" cy="7786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w="0"/>
                <a:solidFill>
                  <a:schemeClr val="tx1"/>
                </a:solidFill>
                <a:effectLst>
                  <a:outerShdw blurRad="38100" dist="19050" dir="2700000" algn="tl" rotWithShape="0">
                    <a:schemeClr val="dk1">
                      <a:alpha val="40000"/>
                    </a:schemeClr>
                  </a:outerShdw>
                </a:effectLst>
              </a:endParaRPr>
            </a:p>
          </p:txBody>
        </p:sp>
        <p:grpSp>
          <p:nvGrpSpPr>
            <p:cNvPr id="77" name="Group 76"/>
            <p:cNvGrpSpPr/>
            <p:nvPr/>
          </p:nvGrpSpPr>
          <p:grpSpPr>
            <a:xfrm>
              <a:off x="6633153" y="1513128"/>
              <a:ext cx="1125038" cy="621526"/>
              <a:chOff x="6633153" y="1513128"/>
              <a:chExt cx="1125038" cy="621526"/>
            </a:xfrm>
          </p:grpSpPr>
          <p:cxnSp>
            <p:nvCxnSpPr>
              <p:cNvPr id="83" name="Straight Connector 82"/>
              <p:cNvCxnSpPr>
                <a:stCxn id="75" idx="2"/>
                <a:endCxn id="74" idx="6"/>
              </p:cNvCxnSpPr>
              <p:nvPr/>
            </p:nvCxnSpPr>
            <p:spPr>
              <a:xfrm flipH="1">
                <a:off x="6664664" y="1513128"/>
                <a:ext cx="767030" cy="30513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a:stCxn id="72" idx="5"/>
              </p:cNvCxnSpPr>
              <p:nvPr/>
            </p:nvCxnSpPr>
            <p:spPr>
              <a:xfrm flipH="1" flipV="1">
                <a:off x="6633153" y="1833656"/>
                <a:ext cx="356446" cy="30099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a:stCxn id="68" idx="2"/>
              </p:cNvCxnSpPr>
              <p:nvPr/>
            </p:nvCxnSpPr>
            <p:spPr>
              <a:xfrm flipH="1">
                <a:off x="6962065" y="1818267"/>
                <a:ext cx="796126" cy="29071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a:stCxn id="68" idx="2"/>
              </p:cNvCxnSpPr>
              <p:nvPr/>
            </p:nvCxnSpPr>
            <p:spPr>
              <a:xfrm flipH="1" flipV="1">
                <a:off x="7466629" y="1514894"/>
                <a:ext cx="291562" cy="30337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78" name="Group 77"/>
            <p:cNvGrpSpPr/>
            <p:nvPr/>
          </p:nvGrpSpPr>
          <p:grpSpPr>
            <a:xfrm>
              <a:off x="6911203" y="1656916"/>
              <a:ext cx="565541" cy="304179"/>
              <a:chOff x="6633153" y="1491018"/>
              <a:chExt cx="1196674" cy="643636"/>
            </a:xfrm>
          </p:grpSpPr>
          <p:cxnSp>
            <p:nvCxnSpPr>
              <p:cNvPr id="79" name="Straight Connector 78"/>
              <p:cNvCxnSpPr>
                <a:stCxn id="61" idx="2"/>
              </p:cNvCxnSpPr>
              <p:nvPr/>
            </p:nvCxnSpPr>
            <p:spPr>
              <a:xfrm flipH="1">
                <a:off x="6664664" y="1491018"/>
                <a:ext cx="785283" cy="327249"/>
              </a:xfrm>
              <a:prstGeom prst="line">
                <a:avLst/>
              </a:prstGeom>
              <a:ln>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H="1" flipV="1">
                <a:off x="6633153" y="1833656"/>
                <a:ext cx="356446" cy="300998"/>
              </a:xfrm>
              <a:prstGeom prst="line">
                <a:avLst/>
              </a:prstGeom>
              <a:ln>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stCxn id="64" idx="2"/>
              </p:cNvCxnSpPr>
              <p:nvPr/>
            </p:nvCxnSpPr>
            <p:spPr>
              <a:xfrm flipH="1">
                <a:off x="6962065" y="1832433"/>
                <a:ext cx="843640" cy="276543"/>
              </a:xfrm>
              <a:prstGeom prst="line">
                <a:avLst/>
              </a:prstGeom>
              <a:ln>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a:stCxn id="64" idx="1"/>
                <a:endCxn id="61" idx="5"/>
              </p:cNvCxnSpPr>
              <p:nvPr/>
            </p:nvCxnSpPr>
            <p:spPr>
              <a:xfrm flipH="1" flipV="1">
                <a:off x="7590575" y="1549267"/>
                <a:ext cx="239252" cy="224918"/>
              </a:xfrm>
              <a:prstGeom prst="line">
                <a:avLst/>
              </a:prstGeom>
              <a:ln>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mc:AlternateContent xmlns:mc="http://schemas.openxmlformats.org/markup-compatibility/2006">
        <mc:Choice xmlns:a14="http://schemas.microsoft.com/office/drawing/2010/main" Requires="a14">
          <p:sp>
            <p:nvSpPr>
              <p:cNvPr id="96" name="TextBox 119"/>
              <p:cNvSpPr txBox="1"/>
              <p:nvPr/>
            </p:nvSpPr>
            <p:spPr>
              <a:xfrm>
                <a:off x="490578" y="5664243"/>
                <a:ext cx="1720664" cy="587918"/>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𝑀</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num>
                        <m:den>
                          <m:r>
                            <a:rPr lang="en-US" b="0" i="1" smtClean="0">
                              <a:latin typeface="Cambria Math" panose="02040503050406030204" pitchFamily="18" charset="0"/>
                            </a:rPr>
                            <m:t>𝑀</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0</m:t>
                              </m:r>
                            </m:sub>
                          </m:sSub>
                          <m:r>
                            <a:rPr lang="en-US" b="0" i="1" smtClean="0">
                              <a:latin typeface="Cambria Math" panose="02040503050406030204" pitchFamily="18" charset="0"/>
                            </a:rPr>
                            <m:t>)</m:t>
                          </m:r>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𝑟</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0</m:t>
                                      </m:r>
                                    </m:sub>
                                  </m:sSub>
                                </m:den>
                              </m:f>
                            </m:e>
                          </m:d>
                        </m:e>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𝑁𝐹𝐷</m:t>
                              </m:r>
                            </m:e>
                            <m:sub>
                              <m:r>
                                <a:rPr lang="en-US" b="0" i="1" smtClean="0">
                                  <a:latin typeface="Cambria Math" panose="02040503050406030204" pitchFamily="18" charset="0"/>
                                </a:rPr>
                                <m:t>𝑖</m:t>
                              </m:r>
                            </m:sub>
                          </m:sSub>
                        </m:sup>
                      </m:sSup>
                    </m:oMath>
                  </m:oMathPara>
                </a14:m>
                <a:endParaRPr lang="en-US" dirty="0"/>
              </a:p>
            </p:txBody>
          </p:sp>
        </mc:Choice>
        <mc:Fallback>
          <p:sp>
            <p:nvSpPr>
              <p:cNvPr id="96" name="TextBox 119"/>
              <p:cNvSpPr txBox="1">
                <a:spLocks noRot="1" noChangeAspect="1" noMove="1" noResize="1" noEditPoints="1" noAdjustHandles="1" noChangeArrowheads="1" noChangeShapeType="1" noTextEdit="1"/>
              </p:cNvSpPr>
              <p:nvPr/>
            </p:nvSpPr>
            <p:spPr>
              <a:xfrm>
                <a:off x="490578" y="5664243"/>
                <a:ext cx="1720664" cy="587918"/>
              </a:xfrm>
              <a:prstGeom prst="rect">
                <a:avLst/>
              </a:prstGeom>
              <a:blipFill rotWithShape="1">
                <a:blip r:embed="rId2"/>
                <a:stretch>
                  <a:fillRect l="-21" t="-7" r="-913" b="100"/>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97" name="TextBox 120"/>
              <p:cNvSpPr txBox="1"/>
              <p:nvPr/>
            </p:nvSpPr>
            <p:spPr>
              <a:xfrm>
                <a:off x="3319286" y="5422714"/>
                <a:ext cx="2035173" cy="1014958"/>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𝑁𝐹𝐷</m:t>
                          </m:r>
                        </m:e>
                        <m:sub>
                          <m:r>
                            <a:rPr lang="en-US" b="0" i="1" smtClean="0">
                              <a:latin typeface="Cambria Math" panose="02040503050406030204" pitchFamily="18" charset="0"/>
                            </a:rPr>
                            <m:t>𝑖</m:t>
                          </m:r>
                        </m:sub>
                      </m:sSub>
                      <m:r>
                        <a:rPr lang="en-US" b="0" i="1" smtClean="0">
                          <a:latin typeface="Cambria Math" panose="02040503050406030204" pitchFamily="18" charset="0"/>
                        </a:rPr>
                        <m:t>  ~  </m:t>
                      </m:r>
                      <m:f>
                        <m:fPr>
                          <m:ctrlPr>
                            <a:rPr lang="en-US" b="0" i="1" smtClean="0">
                              <a:latin typeface="Cambria Math" panose="02040503050406030204" pitchFamily="18" charset="0"/>
                            </a:rPr>
                          </m:ctrlPr>
                        </m:fPr>
                        <m:num>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𝑀</m:t>
                                      </m:r>
                                      <m:d>
                                        <m:dPr>
                                          <m:ctrlPr>
                                            <a:rPr lang="en-US" b="0" i="1" smtClean="0">
                                              <a:latin typeface="Cambria Math" panose="02040503050406030204" pitchFamily="18" charset="0"/>
                                            </a:rPr>
                                          </m:ctrlPr>
                                        </m:dPr>
                                        <m:e>
                                          <m:r>
                                            <a:rPr lang="en-US" b="0" i="1" smtClean="0">
                                              <a:latin typeface="Cambria Math" panose="02040503050406030204" pitchFamily="18" charset="0"/>
                                            </a:rPr>
                                            <m:t>𝑟</m:t>
                                          </m:r>
                                        </m:e>
                                      </m:d>
                                    </m:num>
                                    <m:den>
                                      <m:r>
                                        <a:rPr lang="en-US" b="0" i="1" smtClean="0">
                                          <a:latin typeface="Cambria Math" panose="02040503050406030204" pitchFamily="18" charset="0"/>
                                        </a:rPr>
                                        <m:t>𝑀</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0</m:t>
                                              </m:r>
                                            </m:sub>
                                          </m:sSub>
                                        </m:e>
                                      </m:d>
                                    </m:den>
                                  </m:f>
                                </m:e>
                              </m:d>
                            </m:e>
                          </m:func>
                        </m:num>
                        <m:den>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𝑟</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0</m:t>
                                          </m:r>
                                        </m:sub>
                                      </m:sSub>
                                    </m:den>
                                  </m:f>
                                </m:e>
                              </m:d>
                            </m:e>
                          </m:func>
                        </m:den>
                      </m:f>
                    </m:oMath>
                  </m:oMathPara>
                </a14:m>
                <a:endParaRPr lang="en-US" dirty="0"/>
              </a:p>
            </p:txBody>
          </p:sp>
        </mc:Choice>
        <mc:Fallback>
          <p:sp>
            <p:nvSpPr>
              <p:cNvPr id="97" name="TextBox 120"/>
              <p:cNvSpPr txBox="1">
                <a:spLocks noRot="1" noChangeAspect="1" noMove="1" noResize="1" noEditPoints="1" noAdjustHandles="1" noChangeArrowheads="1" noChangeShapeType="1" noTextEdit="1"/>
              </p:cNvSpPr>
              <p:nvPr/>
            </p:nvSpPr>
            <p:spPr>
              <a:xfrm>
                <a:off x="3319286" y="5422714"/>
                <a:ext cx="2035173" cy="1014958"/>
              </a:xfrm>
              <a:prstGeom prst="rect">
                <a:avLst/>
              </a:prstGeom>
              <a:blipFill rotWithShape="1">
                <a:blip r:embed="rId3"/>
                <a:stretch>
                  <a:fillRect l="-7" t="-44" r="-2177" b="-15887"/>
                </a:stretch>
              </a:blipFill>
            </p:spPr>
            <p:txBody>
              <a:bodyPr/>
              <a:lstStyle/>
              <a:p>
                <a:r>
                  <a:rPr lang="en-US" altLang="en-US">
                    <a:noFill/>
                  </a:rPr>
                  <a:t> </a:t>
                </a:r>
              </a:p>
            </p:txBody>
          </p:sp>
        </mc:Fallback>
      </mc:AlternateContent>
      <p:cxnSp>
        <p:nvCxnSpPr>
          <p:cNvPr id="98" name="Straight Arrow Connector 97"/>
          <p:cNvCxnSpPr/>
          <p:nvPr/>
        </p:nvCxnSpPr>
        <p:spPr>
          <a:xfrm>
            <a:off x="2439810" y="5955099"/>
            <a:ext cx="66501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99" name="TextBox 122"/>
              <p:cNvSpPr txBox="1"/>
              <p:nvPr/>
            </p:nvSpPr>
            <p:spPr>
              <a:xfrm>
                <a:off x="354332" y="6388096"/>
                <a:ext cx="5250496" cy="52322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𝑟</m:t>
                        </m:r>
                      </m:e>
                      <m:sub>
                        <m:r>
                          <a:rPr lang="en-US" sz="1400" b="0" i="1" smtClean="0">
                            <a:latin typeface="Cambria Math" panose="02040503050406030204" pitchFamily="18" charset="0"/>
                          </a:rPr>
                          <m:t>𝑖</m:t>
                        </m:r>
                      </m:sub>
                    </m:sSub>
                  </m:oMath>
                </a14:m>
                <a:r>
                  <a:rPr lang="ko-KR" altLang="en-US" sz="1400" dirty="0">
                    <a:latin typeface="Arial" panose="020B0604020202020204" pitchFamily="34" charset="0"/>
                    <a:cs typeface="Arial" panose="020B0604020202020204" pitchFamily="34" charset="0"/>
                  </a:rPr>
                  <a:t> </a:t>
                </a:r>
                <a:r>
                  <a:rPr lang="en-US" altLang="ko-KR" sz="1400" dirty="0">
                    <a:latin typeface="Arial" panose="020B0604020202020204" pitchFamily="34" charset="0"/>
                    <a:cs typeface="Arial" panose="020B0604020202020204" pitchFamily="34" charset="0"/>
                  </a:rPr>
                  <a:t>:</a:t>
                </a:r>
                <a:r>
                  <a:rPr lang="ko-KR" altLang="en-US" sz="1400" dirty="0">
                    <a:latin typeface="Arial" panose="020B0604020202020204" pitchFamily="34" charset="0"/>
                    <a:cs typeface="Arial" panose="020B0604020202020204" pitchFamily="34" charset="0"/>
                  </a:rPr>
                  <a:t> </a:t>
                </a:r>
                <a:r>
                  <a:rPr lang="en-US" altLang="ko-KR" sz="1400" dirty="0">
                    <a:latin typeface="Arial" panose="020B0604020202020204" pitchFamily="34" charset="0"/>
                    <a:cs typeface="Arial" panose="020B0604020202020204" pitchFamily="34" charset="0"/>
                  </a:rPr>
                  <a:t>Radius of a box that covers (</a:t>
                </a:r>
                <a:r>
                  <a:rPr lang="en-US" altLang="ko-KR" sz="1400" i="1" dirty="0">
                    <a:latin typeface="Arial" panose="020B0604020202020204" pitchFamily="34" charset="0"/>
                    <a:cs typeface="Arial" panose="020B0604020202020204" pitchFamily="34" charset="0"/>
                  </a:rPr>
                  <a:t>i-1</a:t>
                </a:r>
                <a:r>
                  <a:rPr lang="en-US" altLang="ko-KR" sz="1400" dirty="0">
                    <a:latin typeface="Arial" panose="020B0604020202020204" pitchFamily="34" charset="0"/>
                    <a:cs typeface="Arial" panose="020B0604020202020204" pitchFamily="34" charset="0"/>
                  </a:rPr>
                  <a:t>)</a:t>
                </a:r>
                <a:r>
                  <a:rPr lang="en-US" altLang="ko-KR" sz="1400" baseline="30000" dirty="0" err="1">
                    <a:latin typeface="Arial" panose="020B0604020202020204" pitchFamily="34" charset="0"/>
                    <a:cs typeface="Arial" panose="020B0604020202020204" pitchFamily="34" charset="0"/>
                  </a:rPr>
                  <a:t>th</a:t>
                </a:r>
                <a:r>
                  <a:rPr lang="ko-KR" altLang="en-US" sz="1400" dirty="0">
                    <a:latin typeface="Arial" panose="020B0604020202020204" pitchFamily="34" charset="0"/>
                    <a:cs typeface="Arial" panose="020B0604020202020204" pitchFamily="34" charset="0"/>
                  </a:rPr>
                  <a:t> </a:t>
                </a:r>
                <a:r>
                  <a:rPr lang="en-US" altLang="ko-KR" sz="1400" dirty="0">
                    <a:latin typeface="Arial" panose="020B0604020202020204" pitchFamily="34" charset="0"/>
                    <a:cs typeface="Arial" panose="020B0604020202020204" pitchFamily="34" charset="0"/>
                  </a:rPr>
                  <a:t>layer</a:t>
                </a:r>
                <a:r>
                  <a:rPr lang="ko-KR" altLang="en-US" sz="1400" dirty="0">
                    <a:latin typeface="Arial" panose="020B0604020202020204" pitchFamily="34" charset="0"/>
                    <a:cs typeface="Arial" panose="020B0604020202020204" pitchFamily="34" charset="0"/>
                  </a:rPr>
                  <a:t>  </a:t>
                </a:r>
                <a:endParaRPr lang="en-US" altLang="ko-KR" sz="1400" dirty="0">
                  <a:latin typeface="Arial" panose="020B0604020202020204" pitchFamily="34" charset="0"/>
                  <a:cs typeface="Arial" panose="020B0604020202020204" pitchFamily="34" charset="0"/>
                </a:endParaRPr>
              </a:p>
              <a:p>
                <a14:m>
                  <m:oMath xmlns:m="http://schemas.openxmlformats.org/officeDocument/2006/math">
                    <m:r>
                      <a:rPr lang="en-US" altLang="ko-KR" sz="1400" b="0" i="1" smtClean="0">
                        <a:latin typeface="Cambria Math" panose="02040503050406030204" pitchFamily="18" charset="0"/>
                        <a:cs typeface="Arial" panose="020B0604020202020204" pitchFamily="34" charset="0"/>
                      </a:rPr>
                      <m:t>𝑀</m:t>
                    </m:r>
                    <m:r>
                      <a:rPr lang="en-US" altLang="ko-KR" sz="1400" b="0" i="1" smtClean="0">
                        <a:latin typeface="Cambria Math" panose="02040503050406030204" pitchFamily="18" charset="0"/>
                        <a:cs typeface="Arial" panose="020B0604020202020204" pitchFamily="34" charset="0"/>
                      </a:rPr>
                      <m:t>(</m:t>
                    </m:r>
                    <m:sSub>
                      <m:sSubPr>
                        <m:ctrlPr>
                          <a:rPr lang="en-US" altLang="ko-KR" sz="1400" b="0" i="1" smtClean="0">
                            <a:latin typeface="Cambria Math" panose="02040503050406030204" pitchFamily="18" charset="0"/>
                            <a:cs typeface="Arial" panose="020B0604020202020204" pitchFamily="34" charset="0"/>
                          </a:rPr>
                        </m:ctrlPr>
                      </m:sSubPr>
                      <m:e>
                        <m:r>
                          <a:rPr lang="en-US" altLang="ko-KR" sz="1400" b="0" i="1" smtClean="0">
                            <a:latin typeface="Cambria Math" panose="02040503050406030204" pitchFamily="18" charset="0"/>
                            <a:cs typeface="Arial" panose="020B0604020202020204" pitchFamily="34" charset="0"/>
                          </a:rPr>
                          <m:t>𝑟</m:t>
                        </m:r>
                      </m:e>
                      <m:sub>
                        <m:r>
                          <a:rPr lang="en-US" altLang="ko-KR" sz="1400" b="0" i="1" smtClean="0">
                            <a:latin typeface="Cambria Math" panose="02040503050406030204" pitchFamily="18" charset="0"/>
                            <a:cs typeface="Arial" panose="020B0604020202020204" pitchFamily="34" charset="0"/>
                          </a:rPr>
                          <m:t>𝑖</m:t>
                        </m:r>
                      </m:sub>
                    </m:sSub>
                    <m:r>
                      <a:rPr lang="en-US" altLang="ko-KR" sz="1400" b="0" i="1" smtClean="0">
                        <a:latin typeface="Cambria Math" panose="02040503050406030204" pitchFamily="18" charset="0"/>
                        <a:cs typeface="Arial" panose="020B0604020202020204" pitchFamily="34" charset="0"/>
                      </a:rPr>
                      <m:t>)</m:t>
                    </m:r>
                  </m:oMath>
                </a14:m>
                <a:r>
                  <a:rPr lang="ko-KR" altLang="en-US" sz="1400" dirty="0">
                    <a:latin typeface="Arial" panose="020B0604020202020204" pitchFamily="34" charset="0"/>
                    <a:cs typeface="Arial" panose="020B0604020202020204" pitchFamily="34" charset="0"/>
                  </a:rPr>
                  <a:t> </a:t>
                </a:r>
                <a:r>
                  <a:rPr lang="en-US" altLang="ko-KR" sz="1400" dirty="0">
                    <a:latin typeface="Arial" panose="020B0604020202020204" pitchFamily="34" charset="0"/>
                    <a:cs typeface="Arial" panose="020B0604020202020204" pitchFamily="34" charset="0"/>
                  </a:rPr>
                  <a:t>:</a:t>
                </a:r>
                <a:r>
                  <a:rPr lang="ko-KR" altLang="en-US" sz="1400" dirty="0">
                    <a:latin typeface="Arial" panose="020B0604020202020204" pitchFamily="34" charset="0"/>
                    <a:cs typeface="Arial" panose="020B0604020202020204" pitchFamily="34" charset="0"/>
                  </a:rPr>
                  <a:t> </a:t>
                </a:r>
                <a:r>
                  <a:rPr lang="en-US" altLang="ko-KR" sz="1400" dirty="0">
                    <a:latin typeface="Arial" panose="020B0604020202020204" pitchFamily="34" charset="0"/>
                    <a:cs typeface="Arial" panose="020B0604020202020204" pitchFamily="34" charset="0"/>
                  </a:rPr>
                  <a:t>Number of nods within the (</a:t>
                </a:r>
                <a:r>
                  <a:rPr lang="en-US" altLang="ko-KR" sz="1400" i="1" dirty="0">
                    <a:latin typeface="Arial" panose="020B0604020202020204" pitchFamily="34" charset="0"/>
                    <a:cs typeface="Arial" panose="020B0604020202020204" pitchFamily="34" charset="0"/>
                  </a:rPr>
                  <a:t>i-1</a:t>
                </a:r>
                <a:r>
                  <a:rPr lang="en-US" altLang="ko-KR" sz="1400" dirty="0">
                    <a:latin typeface="Arial" panose="020B0604020202020204" pitchFamily="34" charset="0"/>
                    <a:cs typeface="Arial" panose="020B0604020202020204" pitchFamily="34" charset="0"/>
                  </a:rPr>
                  <a:t>)</a:t>
                </a:r>
                <a:r>
                  <a:rPr lang="en-US" altLang="ko-KR" sz="1400" baseline="30000" dirty="0" err="1">
                    <a:latin typeface="Arial" panose="020B0604020202020204" pitchFamily="34" charset="0"/>
                    <a:cs typeface="Arial" panose="020B0604020202020204" pitchFamily="34" charset="0"/>
                  </a:rPr>
                  <a:t>th</a:t>
                </a:r>
                <a:r>
                  <a:rPr lang="en-US" altLang="ko-KR" sz="1400" dirty="0">
                    <a:latin typeface="Arial" panose="020B0604020202020204" pitchFamily="34" charset="0"/>
                    <a:cs typeface="Arial" panose="020B0604020202020204" pitchFamily="34" charset="0"/>
                  </a:rPr>
                  <a:t> layer</a:t>
                </a:r>
                <a:endParaRPr lang="en-US" altLang="ko-KR" sz="1400" dirty="0">
                  <a:latin typeface="Arial" panose="020B0604020202020204" pitchFamily="34" charset="0"/>
                  <a:cs typeface="Arial" panose="020B0604020202020204" pitchFamily="34" charset="0"/>
                </a:endParaRPr>
              </a:p>
            </p:txBody>
          </p:sp>
        </mc:Choice>
        <mc:Fallback>
          <p:sp>
            <p:nvSpPr>
              <p:cNvPr id="99" name="TextBox 122"/>
              <p:cNvSpPr txBox="1">
                <a:spLocks noRot="1" noChangeAspect="1" noMove="1" noResize="1" noEditPoints="1" noAdjustHandles="1" noChangeArrowheads="1" noChangeShapeType="1" noTextEdit="1"/>
              </p:cNvSpPr>
              <p:nvPr/>
            </p:nvSpPr>
            <p:spPr>
              <a:xfrm>
                <a:off x="354332" y="6388096"/>
                <a:ext cx="5250496" cy="523220"/>
              </a:xfrm>
              <a:prstGeom prst="rect">
                <a:avLst/>
              </a:prstGeom>
              <a:blipFill rotWithShape="1">
                <a:blip r:embed="rId4"/>
                <a:stretch>
                  <a:fillRect t="-121" r="6" b="117"/>
                </a:stretch>
              </a:blipFill>
            </p:spPr>
            <p:txBody>
              <a:bodyPr/>
              <a:lstStyle/>
              <a:p>
                <a:r>
                  <a:rPr lang="en-US" altLang="en-US">
                    <a:noFill/>
                  </a:rPr>
                  <a:t> </a:t>
                </a:r>
              </a:p>
            </p:txBody>
          </p:sp>
        </mc:Fallback>
      </mc:AlternateContent>
      <p:cxnSp>
        <p:nvCxnSpPr>
          <p:cNvPr id="104" name="Straight Arrow Connector 103"/>
          <p:cNvCxnSpPr/>
          <p:nvPr/>
        </p:nvCxnSpPr>
        <p:spPr>
          <a:xfrm flipH="1" flipV="1">
            <a:off x="6996408" y="5943214"/>
            <a:ext cx="611964" cy="371044"/>
          </a:xfrm>
          <a:prstGeom prst="straightConnector1">
            <a:avLst/>
          </a:prstGeom>
          <a:ln>
            <a:tailEnd type="stealth" w="lg" len="lg"/>
          </a:ln>
        </p:spPr>
        <p:style>
          <a:lnRef idx="2">
            <a:schemeClr val="accent1"/>
          </a:lnRef>
          <a:fillRef idx="0">
            <a:schemeClr val="accent1"/>
          </a:fillRef>
          <a:effectRef idx="1">
            <a:schemeClr val="accent1"/>
          </a:effectRef>
          <a:fontRef idx="minor">
            <a:schemeClr val="tx1"/>
          </a:fontRef>
        </p:style>
      </p:cxnSp>
      <p:grpSp>
        <p:nvGrpSpPr>
          <p:cNvPr id="108" name="Group 107"/>
          <p:cNvGrpSpPr/>
          <p:nvPr/>
        </p:nvGrpSpPr>
        <p:grpSpPr>
          <a:xfrm>
            <a:off x="585033" y="2672077"/>
            <a:ext cx="8354686" cy="2808589"/>
            <a:chOff x="585033" y="2299475"/>
            <a:chExt cx="9288904" cy="3069220"/>
          </a:xfrm>
        </p:grpSpPr>
        <p:pic>
          <p:nvPicPr>
            <p:cNvPr id="95" name="Picture 94"/>
            <p:cNvPicPr>
              <a:picLocks noChangeAspect="1"/>
            </p:cNvPicPr>
            <p:nvPr/>
          </p:nvPicPr>
          <p:blipFill>
            <a:blip r:embed="rId5"/>
            <a:stretch>
              <a:fillRect/>
            </a:stretch>
          </p:blipFill>
          <p:spPr>
            <a:xfrm>
              <a:off x="585033" y="2299475"/>
              <a:ext cx="9288904" cy="3069220"/>
            </a:xfrm>
            <a:prstGeom prst="rect">
              <a:avLst/>
            </a:prstGeom>
          </p:spPr>
        </p:pic>
        <p:sp>
          <p:nvSpPr>
            <p:cNvPr id="100" name="TextBox 126"/>
            <p:cNvSpPr txBox="1"/>
            <p:nvPr/>
          </p:nvSpPr>
          <p:spPr>
            <a:xfrm>
              <a:off x="1260987" y="3533734"/>
              <a:ext cx="1078178" cy="4154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050" dirty="0">
                  <a:solidFill>
                    <a:srgbClr val="FF0000"/>
                  </a:solidFill>
                  <a:latin typeface="Arial" panose="020B0604020202020204" pitchFamily="34" charset="0"/>
                  <a:cs typeface="Arial" panose="020B0604020202020204" pitchFamily="34" charset="0"/>
                </a:rPr>
                <a:t>Approximate the slope</a:t>
              </a:r>
              <a:endParaRPr lang="en-US" altLang="ko-KR" sz="1050" dirty="0">
                <a:solidFill>
                  <a:srgbClr val="FF0000"/>
                </a:solidFill>
                <a:latin typeface="Arial" panose="020B0604020202020204" pitchFamily="34" charset="0"/>
                <a:cs typeface="Arial" panose="020B0604020202020204" pitchFamily="34" charset="0"/>
              </a:endParaRPr>
            </a:p>
          </p:txBody>
        </p:sp>
        <p:sp>
          <p:nvSpPr>
            <p:cNvPr id="101" name="Oval 100"/>
            <p:cNvSpPr/>
            <p:nvPr/>
          </p:nvSpPr>
          <p:spPr>
            <a:xfrm>
              <a:off x="4282803" y="2605162"/>
              <a:ext cx="1002131" cy="1025391"/>
            </a:xfrm>
            <a:prstGeom prst="ellipse">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highlight>
                  <a:srgbClr val="FF00FF"/>
                </a:highlight>
              </a:endParaRPr>
            </a:p>
          </p:txBody>
        </p:sp>
        <p:sp>
          <p:nvSpPr>
            <p:cNvPr id="102" name="Oval 101"/>
            <p:cNvSpPr/>
            <p:nvPr/>
          </p:nvSpPr>
          <p:spPr>
            <a:xfrm>
              <a:off x="5628521" y="3948756"/>
              <a:ext cx="1002131" cy="1025391"/>
            </a:xfrm>
            <a:prstGeom prst="ellipse">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highlight>
                  <a:srgbClr val="FF00FF"/>
                </a:highlight>
              </a:endParaRPr>
            </a:p>
          </p:txBody>
        </p:sp>
        <p:sp>
          <p:nvSpPr>
            <p:cNvPr id="106" name="TextBox 13"/>
            <p:cNvSpPr txBox="1"/>
            <p:nvPr/>
          </p:nvSpPr>
          <p:spPr>
            <a:xfrm>
              <a:off x="4629237" y="2351246"/>
              <a:ext cx="877479" cy="25391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050" dirty="0">
                  <a:solidFill>
                    <a:srgbClr val="FF0000"/>
                  </a:solidFill>
                  <a:latin typeface="Arial" panose="020B0604020202020204" pitchFamily="34" charset="0"/>
                  <a:cs typeface="Arial" panose="020B0604020202020204" pitchFamily="34" charset="0"/>
                </a:rPr>
                <a:t>High NFD</a:t>
              </a:r>
              <a:endParaRPr lang="en-US" altLang="ko-KR" sz="1050" dirty="0">
                <a:solidFill>
                  <a:srgbClr val="FF0000"/>
                </a:solidFill>
                <a:latin typeface="Arial" panose="020B0604020202020204" pitchFamily="34" charset="0"/>
                <a:cs typeface="Arial" panose="020B0604020202020204" pitchFamily="34" charset="0"/>
              </a:endParaRPr>
            </a:p>
          </p:txBody>
        </p:sp>
        <p:sp>
          <p:nvSpPr>
            <p:cNvPr id="107" name="TextBox 15"/>
            <p:cNvSpPr txBox="1"/>
            <p:nvPr/>
          </p:nvSpPr>
          <p:spPr>
            <a:xfrm>
              <a:off x="5853056" y="5015291"/>
              <a:ext cx="877479" cy="25391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050" dirty="0">
                  <a:solidFill>
                    <a:srgbClr val="FF0000"/>
                  </a:solidFill>
                  <a:latin typeface="Arial" panose="020B0604020202020204" pitchFamily="34" charset="0"/>
                  <a:cs typeface="Arial" panose="020B0604020202020204" pitchFamily="34" charset="0"/>
                </a:rPr>
                <a:t>Low NFD</a:t>
              </a:r>
              <a:endParaRPr lang="en-US" altLang="ko-KR" sz="1050" dirty="0">
                <a:solidFill>
                  <a:srgbClr val="FF0000"/>
                </a:solidFill>
                <a:latin typeface="Arial" panose="020B0604020202020204" pitchFamily="34" charset="0"/>
                <a:cs typeface="Arial" panose="020B0604020202020204" pitchFamily="34" charset="0"/>
              </a:endParaRPr>
            </a:p>
          </p:txBody>
        </p:sp>
      </p:grpSp>
      <p:sp>
        <p:nvSpPr>
          <p:cNvPr id="3" name="Content Placeholder 2"/>
          <p:cNvSpPr>
            <a:spLocks noGrp="1"/>
          </p:cNvSpPr>
          <p:nvPr>
            <p:ph idx="1"/>
          </p:nvPr>
        </p:nvSpPr>
        <p:spPr>
          <a:xfrm>
            <a:off x="19481" y="913291"/>
            <a:ext cx="9124519" cy="5265826"/>
          </a:xfrm>
        </p:spPr>
        <p:txBody>
          <a:bodyPr/>
          <a:lstStyle/>
          <a:p>
            <a:r>
              <a:rPr lang="en-US" dirty="0">
                <a:latin typeface="Arial Narrow" panose="020B0606020202030204"/>
                <a:cs typeface="Arial Narrow" panose="020B0606020202030204"/>
              </a:rPr>
              <a:t>NFD captures the power-law relationship between the number of nodes in the box and the box radius</a:t>
            </a:r>
            <a:endParaRPr lang="en-US" dirty="0">
              <a:latin typeface="Arial Narrow" panose="020B0606020202030204"/>
              <a:cs typeface="Arial Narrow" panose="020B0606020202030204"/>
            </a:endParaRPr>
          </a:p>
          <a:p>
            <a:r>
              <a:rPr lang="en-US" dirty="0">
                <a:latin typeface="Arial Narrow" panose="020B0606020202030204"/>
                <a:cs typeface="Arial Narrow" panose="020B0606020202030204"/>
              </a:rPr>
              <a:t>NFD represents the generating rule of the network with a certain node as the origin of the network</a:t>
            </a:r>
            <a:endParaRPr lang="en-US" dirty="0">
              <a:latin typeface="Arial Narrow" panose="020B0606020202030204"/>
              <a:cs typeface="Arial Narrow" panose="020B0606020202030204"/>
            </a:endParaRPr>
          </a:p>
        </p:txBody>
      </p:sp>
      <p:sp>
        <p:nvSpPr>
          <p:cNvPr id="5" name="Slide Number Placeholder 3"/>
          <p:cNvSpPr>
            <a:spLocks noGrp="1"/>
          </p:cNvSpPr>
          <p:nvPr>
            <p:ph type="sldNum" sz="quarter" idx="12"/>
          </p:nvPr>
        </p:nvSpPr>
        <p:spPr bwMode="auto">
          <a:xfrm>
            <a:off x="7094538" y="65849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C2AFBEC1-7B9A-F34F-85C0-8106D65E58B5}" type="slidenum">
              <a:rPr lang="en-US" altLang="en-US" sz="1200">
                <a:solidFill>
                  <a:srgbClr val="000000"/>
                </a:solidFill>
              </a:rPr>
            </a:fld>
            <a:endParaRPr lang="en-US" altLang="en-US" sz="1200" dirty="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481" y="913291"/>
            <a:ext cx="9124519" cy="5265826"/>
          </a:xfrm>
        </p:spPr>
        <p:txBody>
          <a:bodyPr/>
          <a:lstStyle/>
          <a:p>
            <a:r>
              <a:rPr lang="en-US" dirty="0">
                <a:latin typeface="Arial Narrow" panose="020B0606020202030204"/>
                <a:cs typeface="Arial Narrow" panose="020B0606020202030204"/>
              </a:rPr>
              <a:t>Exemplification of calculating the node-based fractal dimension</a:t>
            </a:r>
            <a:endParaRPr lang="en-US" dirty="0">
              <a:latin typeface="Arial Narrow" panose="020B0606020202030204"/>
              <a:cs typeface="Arial Narrow" panose="020B0606020202030204"/>
            </a:endParaRPr>
          </a:p>
        </p:txBody>
      </p:sp>
      <p:sp>
        <p:nvSpPr>
          <p:cNvPr id="2" name="Title 1"/>
          <p:cNvSpPr>
            <a:spLocks noGrp="1"/>
          </p:cNvSpPr>
          <p:nvPr>
            <p:ph type="title"/>
          </p:nvPr>
        </p:nvSpPr>
        <p:spPr>
          <a:xfrm>
            <a:off x="1547" y="76200"/>
            <a:ext cx="9124519" cy="685800"/>
          </a:xfrm>
        </p:spPr>
        <p:txBody>
          <a:bodyPr/>
          <a:lstStyle/>
          <a:p>
            <a:r>
              <a:rPr lang="en-US" dirty="0"/>
              <a:t>Node-based Fractal Dimension (II)</a:t>
            </a:r>
            <a:endParaRPr lang="en-US" dirty="0"/>
          </a:p>
        </p:txBody>
      </p:sp>
      <p:pic>
        <p:nvPicPr>
          <p:cNvPr id="151" name="Picture 150"/>
          <p:cNvPicPr>
            <a:picLocks noChangeAspect="1"/>
          </p:cNvPicPr>
          <p:nvPr/>
        </p:nvPicPr>
        <p:blipFill>
          <a:blip r:embed="rId1"/>
          <a:stretch>
            <a:fillRect/>
          </a:stretch>
        </p:blipFill>
        <p:spPr>
          <a:xfrm>
            <a:off x="-14094" y="1725073"/>
            <a:ext cx="9144000" cy="5212036"/>
          </a:xfrm>
          <a:prstGeom prst="rect">
            <a:avLst/>
          </a:prstGeom>
        </p:spPr>
      </p:pic>
      <p:sp>
        <p:nvSpPr>
          <p:cNvPr id="6" name="Slide Number Placeholder 3"/>
          <p:cNvSpPr>
            <a:spLocks noGrp="1"/>
          </p:cNvSpPr>
          <p:nvPr>
            <p:ph type="sldNum" sz="quarter" idx="12"/>
          </p:nvPr>
        </p:nvSpPr>
        <p:spPr bwMode="auto">
          <a:xfrm>
            <a:off x="7094538" y="65849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ea typeface="MS PGothic" panose="020B0600070205080204" pitchFamily="34" charset="-128"/>
              </a:defRPr>
            </a:lvl1pPr>
            <a:lvl2pPr marL="742950" indent="-285750" eaLnBrk="0" hangingPunct="0">
              <a:defRPr sz="2200">
                <a:solidFill>
                  <a:schemeClr val="tx1"/>
                </a:solidFill>
                <a:latin typeface="Arial" panose="020B0604020202020204" pitchFamily="34" charset="0"/>
                <a:ea typeface="MS PGothic" panose="020B0600070205080204" pitchFamily="34" charset="-128"/>
              </a:defRPr>
            </a:lvl2pPr>
            <a:lvl3pPr marL="1143000" indent="-228600" eaLnBrk="0" hangingPunct="0">
              <a:defRPr sz="2200">
                <a:solidFill>
                  <a:schemeClr val="tx1"/>
                </a:solidFill>
                <a:latin typeface="Arial" panose="020B0604020202020204" pitchFamily="34" charset="0"/>
                <a:ea typeface="MS PGothic" panose="020B0600070205080204" pitchFamily="34" charset="-128"/>
              </a:defRPr>
            </a:lvl3pPr>
            <a:lvl4pPr marL="1600200" indent="-228600" eaLnBrk="0" hangingPunct="0">
              <a:defRPr sz="2200">
                <a:solidFill>
                  <a:schemeClr val="tx1"/>
                </a:solidFill>
                <a:latin typeface="Arial" panose="020B0604020202020204" pitchFamily="34" charset="0"/>
                <a:ea typeface="MS PGothic" panose="020B0600070205080204" pitchFamily="34" charset="-128"/>
              </a:defRPr>
            </a:lvl4pPr>
            <a:lvl5pPr marL="2057400" indent="-228600" eaLnBrk="0" hangingPunct="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fld id="{C2AFBEC1-7B9A-F34F-85C0-8106D65E58B5}" type="slidenum">
              <a:rPr lang="en-US" altLang="en-US" sz="1200">
                <a:solidFill>
                  <a:srgbClr val="000000"/>
                </a:solidFill>
              </a:rPr>
            </a:fld>
            <a:endParaRPr lang="en-US" altLang="en-US" sz="1200" dirty="0">
              <a:solidFill>
                <a:srgbClr val="00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481" y="913291"/>
            <a:ext cx="9124519" cy="5265826"/>
          </a:xfrm>
        </p:spPr>
        <p:txBody>
          <a:bodyPr/>
          <a:lstStyle/>
          <a:p>
            <a:r>
              <a:rPr lang="en-US" dirty="0">
                <a:latin typeface="Arial Narrow" panose="020B0606020202030204"/>
                <a:cs typeface="Arial Narrow" panose="020B0606020202030204"/>
              </a:rPr>
              <a:t>Main concepts of NMFA method</a:t>
            </a:r>
            <a:endParaRPr lang="en-US" dirty="0">
              <a:latin typeface="Arial Narrow" panose="020B0606020202030204"/>
              <a:cs typeface="Arial Narrow" panose="020B0606020202030204"/>
            </a:endParaRPr>
          </a:p>
          <a:p>
            <a:pPr lvl="1"/>
            <a:r>
              <a:rPr lang="en-US" dirty="0">
                <a:latin typeface="Arial Narrow" panose="020B0606020202030204"/>
                <a:cs typeface="Arial Narrow" panose="020B0606020202030204"/>
              </a:rPr>
              <a:t>Graph with multiple </a:t>
            </a:r>
            <a:endParaRPr lang="en-US" dirty="0">
              <a:latin typeface="Arial Narrow" panose="020B0606020202030204"/>
              <a:cs typeface="Arial Narrow" panose="020B0606020202030204"/>
            </a:endParaRPr>
          </a:p>
          <a:p>
            <a:pPr marL="457200" lvl="1" indent="0">
              <a:buNone/>
            </a:pPr>
            <a:r>
              <a:rPr lang="en-US" dirty="0">
                <a:latin typeface="Arial Narrow" panose="020B0606020202030204"/>
                <a:cs typeface="Arial Narrow" panose="020B0606020202030204"/>
              </a:rPr>
              <a:t>     generating rules </a:t>
            </a:r>
            <a:endParaRPr lang="en-US" dirty="0">
              <a:latin typeface="Arial Narrow" panose="020B0606020202030204"/>
              <a:cs typeface="Arial Narrow" panose="020B0606020202030204"/>
            </a:endParaRPr>
          </a:p>
          <a:p>
            <a:pPr marL="1371600" lvl="3" indent="0">
              <a:buNone/>
            </a:pPr>
            <a:endParaRPr lang="en-US" dirty="0">
              <a:latin typeface="Arial Narrow" panose="020B0606020202030204"/>
              <a:cs typeface="Arial Narrow" panose="020B0606020202030204"/>
            </a:endParaRPr>
          </a:p>
          <a:p>
            <a:pPr lvl="1"/>
            <a:r>
              <a:rPr lang="en-US" dirty="0">
                <a:latin typeface="Arial Narrow" panose="020B0606020202030204"/>
                <a:cs typeface="Arial Narrow" panose="020B0606020202030204"/>
              </a:rPr>
              <a:t>Assign a probability measure</a:t>
            </a:r>
            <a:endParaRPr lang="en-US" dirty="0">
              <a:latin typeface="Arial Narrow" panose="020B0606020202030204"/>
              <a:cs typeface="Arial Narrow" panose="020B0606020202030204"/>
            </a:endParaRPr>
          </a:p>
          <a:p>
            <a:pPr lvl="1"/>
            <a:endParaRPr lang="en-US" dirty="0">
              <a:latin typeface="Arial Narrow" panose="020B0606020202030204"/>
              <a:cs typeface="Arial Narrow" panose="020B0606020202030204"/>
            </a:endParaRPr>
          </a:p>
          <a:p>
            <a:pPr lvl="1"/>
            <a:endParaRPr lang="en-US" dirty="0">
              <a:latin typeface="Arial Narrow" panose="020B0606020202030204"/>
              <a:cs typeface="Arial Narrow" panose="020B0606020202030204"/>
            </a:endParaRPr>
          </a:p>
          <a:p>
            <a:pPr lvl="1"/>
            <a:endParaRPr lang="en-US" dirty="0">
              <a:latin typeface="Arial Narrow" panose="020B0606020202030204"/>
              <a:cs typeface="Arial Narrow" panose="020B0606020202030204"/>
            </a:endParaRPr>
          </a:p>
          <a:p>
            <a:pPr lvl="1"/>
            <a:r>
              <a:rPr lang="en-US" dirty="0">
                <a:latin typeface="Arial Narrow" panose="020B0606020202030204"/>
                <a:cs typeface="Arial Narrow" panose="020B0606020202030204"/>
              </a:rPr>
              <a:t>Introduce a </a:t>
            </a:r>
            <a:r>
              <a:rPr lang="en-US" dirty="0">
                <a:solidFill>
                  <a:srgbClr val="C00000"/>
                </a:solidFill>
                <a:latin typeface="Arial Narrow" panose="020B0606020202030204"/>
                <a:cs typeface="Arial Narrow" panose="020B0606020202030204"/>
              </a:rPr>
              <a:t>distortion factor </a:t>
            </a:r>
            <a:r>
              <a:rPr lang="en-US" i="1" dirty="0">
                <a:latin typeface="Times New Roman" panose="02020603050405020304" pitchFamily="1" charset="0"/>
                <a:cs typeface="Times New Roman" panose="02020603050405020304" pitchFamily="1" charset="0"/>
              </a:rPr>
              <a:t>q</a:t>
            </a:r>
            <a:r>
              <a:rPr lang="en-US" dirty="0">
                <a:latin typeface="Arial Narrow" panose="020B0606020202030204"/>
                <a:cs typeface="Arial Narrow" panose="020B0606020202030204"/>
              </a:rPr>
              <a:t>  to                                                                                                         capture topological differences and                                                                                                   define a topological partition function</a:t>
            </a:r>
            <a:endParaRPr lang="en-US" dirty="0">
              <a:latin typeface="Arial Narrow" panose="020B0606020202030204"/>
              <a:cs typeface="Arial Narrow" panose="020B0606020202030204"/>
            </a:endParaRPr>
          </a:p>
        </p:txBody>
      </p:sp>
      <p:sp>
        <p:nvSpPr>
          <p:cNvPr id="2" name="Title 1"/>
          <p:cNvSpPr>
            <a:spLocks noGrp="1"/>
          </p:cNvSpPr>
          <p:nvPr>
            <p:ph type="title"/>
          </p:nvPr>
        </p:nvSpPr>
        <p:spPr>
          <a:xfrm>
            <a:off x="1547" y="76200"/>
            <a:ext cx="9124519" cy="685800"/>
          </a:xfrm>
        </p:spPr>
        <p:txBody>
          <a:bodyPr/>
          <a:lstStyle/>
          <a:p>
            <a:r>
              <a:rPr lang="en-US" dirty="0"/>
              <a:t>Node-based Multifractal Analysis (I)</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p:sp>
        <p:nvSpPr>
          <p:cNvPr id="7" name="箭头: 右 12"/>
          <p:cNvSpPr/>
          <p:nvPr/>
        </p:nvSpPr>
        <p:spPr>
          <a:xfrm>
            <a:off x="5274352" y="3279210"/>
            <a:ext cx="303565" cy="1679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40"/>
          </a:p>
        </p:txBody>
      </p:sp>
      <p:grpSp>
        <p:nvGrpSpPr>
          <p:cNvPr id="8" name="Group 7"/>
          <p:cNvGrpSpPr/>
          <p:nvPr/>
        </p:nvGrpSpPr>
        <p:grpSpPr>
          <a:xfrm>
            <a:off x="3608137" y="1337532"/>
            <a:ext cx="2133245" cy="1900770"/>
            <a:chOff x="4688830" y="0"/>
            <a:chExt cx="4114800" cy="4114800"/>
          </a:xfrm>
        </p:grpSpPr>
        <p:pic>
          <p:nvPicPr>
            <p:cNvPr id="9" name="Graphic 8" descr="Brain"/>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688830" y="0"/>
              <a:ext cx="4114800" cy="4114800"/>
            </a:xfrm>
            <a:prstGeom prst="rect">
              <a:avLst/>
            </a:prstGeom>
          </p:spPr>
        </p:pic>
        <p:cxnSp>
          <p:nvCxnSpPr>
            <p:cNvPr id="10" name="Straight Connector 9"/>
            <p:cNvCxnSpPr/>
            <p:nvPr/>
          </p:nvCxnSpPr>
          <p:spPr>
            <a:xfrm flipH="1">
              <a:off x="5615674" y="784092"/>
              <a:ext cx="665393" cy="42609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endCxn id="17" idx="4"/>
            </p:cNvCxnSpPr>
            <p:nvPr/>
          </p:nvCxnSpPr>
          <p:spPr>
            <a:xfrm flipV="1">
              <a:off x="6166175" y="1294912"/>
              <a:ext cx="188331" cy="74671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17" idx="2"/>
            </p:cNvCxnSpPr>
            <p:nvPr/>
          </p:nvCxnSpPr>
          <p:spPr>
            <a:xfrm flipV="1">
              <a:off x="5679076" y="1204619"/>
              <a:ext cx="585138" cy="7965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3" name="Oval 12"/>
            <p:cNvSpPr>
              <a:spLocks noChangeAspect="1"/>
            </p:cNvSpPr>
            <p:nvPr/>
          </p:nvSpPr>
          <p:spPr>
            <a:xfrm>
              <a:off x="6048402" y="1923855"/>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4" name="Oval 13"/>
            <p:cNvSpPr>
              <a:spLocks noChangeAspect="1"/>
            </p:cNvSpPr>
            <p:nvPr/>
          </p:nvSpPr>
          <p:spPr>
            <a:xfrm>
              <a:off x="6853903" y="246781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5" name="Oval 14"/>
            <p:cNvSpPr>
              <a:spLocks noChangeAspect="1"/>
            </p:cNvSpPr>
            <p:nvPr/>
          </p:nvSpPr>
          <p:spPr>
            <a:xfrm>
              <a:off x="8018552" y="1402043"/>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6" name="Oval 15"/>
            <p:cNvSpPr>
              <a:spLocks noChangeAspect="1"/>
            </p:cNvSpPr>
            <p:nvPr/>
          </p:nvSpPr>
          <p:spPr>
            <a:xfrm>
              <a:off x="7900779" y="2057400"/>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7" name="Oval 16"/>
            <p:cNvSpPr>
              <a:spLocks noChangeAspect="1"/>
            </p:cNvSpPr>
            <p:nvPr/>
          </p:nvSpPr>
          <p:spPr>
            <a:xfrm>
              <a:off x="6264214" y="1114326"/>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8" name="Oval 17"/>
            <p:cNvSpPr>
              <a:spLocks noChangeAspect="1"/>
            </p:cNvSpPr>
            <p:nvPr/>
          </p:nvSpPr>
          <p:spPr>
            <a:xfrm>
              <a:off x="5561303" y="1166496"/>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21" name="Straight Connector 20"/>
            <p:cNvCxnSpPr/>
            <p:nvPr/>
          </p:nvCxnSpPr>
          <p:spPr>
            <a:xfrm flipV="1">
              <a:off x="6744854" y="1044546"/>
              <a:ext cx="267807" cy="59287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22" name="Oval 21"/>
            <p:cNvSpPr>
              <a:spLocks noChangeAspect="1"/>
            </p:cNvSpPr>
            <p:nvPr/>
          </p:nvSpPr>
          <p:spPr>
            <a:xfrm>
              <a:off x="6971676" y="919485"/>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23" name="Oval 22"/>
            <p:cNvSpPr>
              <a:spLocks noChangeAspect="1"/>
            </p:cNvSpPr>
            <p:nvPr/>
          </p:nvSpPr>
          <p:spPr>
            <a:xfrm>
              <a:off x="7460498" y="243460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24" name="Straight Connector 23"/>
            <p:cNvCxnSpPr/>
            <p:nvPr/>
          </p:nvCxnSpPr>
          <p:spPr>
            <a:xfrm flipV="1">
              <a:off x="6958735" y="1987849"/>
              <a:ext cx="314200" cy="46543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4" idx="0"/>
            </p:cNvCxnSpPr>
            <p:nvPr/>
          </p:nvCxnSpPr>
          <p:spPr>
            <a:xfrm flipH="1" flipV="1">
              <a:off x="6706445" y="1662318"/>
              <a:ext cx="237750" cy="80550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3" idx="7"/>
              <a:endCxn id="41" idx="3"/>
            </p:cNvCxnSpPr>
            <p:nvPr/>
          </p:nvCxnSpPr>
          <p:spPr>
            <a:xfrm flipV="1">
              <a:off x="6202541" y="1702868"/>
              <a:ext cx="436447" cy="24743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3" idx="7"/>
              <a:endCxn id="16" idx="3"/>
            </p:cNvCxnSpPr>
            <p:nvPr/>
          </p:nvCxnSpPr>
          <p:spPr>
            <a:xfrm flipV="1">
              <a:off x="7614637" y="2211541"/>
              <a:ext cx="312588" cy="24951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15" idx="3"/>
            </p:cNvCxnSpPr>
            <p:nvPr/>
          </p:nvCxnSpPr>
          <p:spPr>
            <a:xfrm flipV="1">
              <a:off x="7342302" y="1556183"/>
              <a:ext cx="702696" cy="36767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6" idx="0"/>
              <a:endCxn id="15" idx="4"/>
            </p:cNvCxnSpPr>
            <p:nvPr/>
          </p:nvCxnSpPr>
          <p:spPr>
            <a:xfrm flipV="1">
              <a:off x="7991071" y="1582629"/>
              <a:ext cx="117773" cy="47477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22" idx="5"/>
              <a:endCxn id="40" idx="0"/>
            </p:cNvCxnSpPr>
            <p:nvPr/>
          </p:nvCxnSpPr>
          <p:spPr>
            <a:xfrm>
              <a:off x="7125814" y="1073626"/>
              <a:ext cx="196427" cy="77462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22" idx="6"/>
              <a:endCxn id="15" idx="2"/>
            </p:cNvCxnSpPr>
            <p:nvPr/>
          </p:nvCxnSpPr>
          <p:spPr>
            <a:xfrm>
              <a:off x="7152260" y="1009778"/>
              <a:ext cx="866292" cy="48255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33" idx="0"/>
              <a:endCxn id="23" idx="4"/>
            </p:cNvCxnSpPr>
            <p:nvPr/>
          </p:nvCxnSpPr>
          <p:spPr>
            <a:xfrm flipV="1">
              <a:off x="7454052" y="2615195"/>
              <a:ext cx="96739" cy="35591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33" name="Oval 32"/>
            <p:cNvSpPr>
              <a:spLocks noChangeAspect="1"/>
            </p:cNvSpPr>
            <p:nvPr/>
          </p:nvSpPr>
          <p:spPr>
            <a:xfrm>
              <a:off x="7363760" y="2971107"/>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34" name="Straight Connector 33"/>
            <p:cNvCxnSpPr>
              <a:stCxn id="14" idx="6"/>
              <a:endCxn id="23" idx="3"/>
            </p:cNvCxnSpPr>
            <p:nvPr/>
          </p:nvCxnSpPr>
          <p:spPr>
            <a:xfrm>
              <a:off x="7034488" y="2558112"/>
              <a:ext cx="452457" cy="3063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3" idx="1"/>
              <a:endCxn id="18" idx="5"/>
            </p:cNvCxnSpPr>
            <p:nvPr/>
          </p:nvCxnSpPr>
          <p:spPr>
            <a:xfrm flipH="1" flipV="1">
              <a:off x="5715441" y="1320636"/>
              <a:ext cx="359406" cy="62966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8" idx="4"/>
              <a:endCxn id="39" idx="7"/>
            </p:cNvCxnSpPr>
            <p:nvPr/>
          </p:nvCxnSpPr>
          <p:spPr>
            <a:xfrm flipH="1">
              <a:off x="5589228" y="1347082"/>
              <a:ext cx="62367" cy="57692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22" idx="2"/>
              <a:endCxn id="17" idx="6"/>
            </p:cNvCxnSpPr>
            <p:nvPr/>
          </p:nvCxnSpPr>
          <p:spPr>
            <a:xfrm flipH="1">
              <a:off x="6444798" y="1009778"/>
              <a:ext cx="526878" cy="19484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40" idx="5"/>
              <a:endCxn id="16" idx="1"/>
            </p:cNvCxnSpPr>
            <p:nvPr/>
          </p:nvCxnSpPr>
          <p:spPr>
            <a:xfrm>
              <a:off x="7386088" y="2002389"/>
              <a:ext cx="541137" cy="8145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39" name="Oval 38"/>
            <p:cNvSpPr>
              <a:spLocks noChangeAspect="1"/>
            </p:cNvSpPr>
            <p:nvPr/>
          </p:nvSpPr>
          <p:spPr>
            <a:xfrm>
              <a:off x="5435089" y="1897556"/>
              <a:ext cx="180585"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40" name="Oval 39"/>
            <p:cNvSpPr>
              <a:spLocks noChangeAspect="1"/>
            </p:cNvSpPr>
            <p:nvPr/>
          </p:nvSpPr>
          <p:spPr>
            <a:xfrm>
              <a:off x="7231950" y="184824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41" name="Oval 40"/>
            <p:cNvSpPr>
              <a:spLocks noChangeAspect="1"/>
            </p:cNvSpPr>
            <p:nvPr/>
          </p:nvSpPr>
          <p:spPr>
            <a:xfrm>
              <a:off x="6612542" y="1548728"/>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42" name="Straight Connector 41"/>
            <p:cNvCxnSpPr>
              <a:stCxn id="44" idx="2"/>
              <a:endCxn id="23" idx="5"/>
            </p:cNvCxnSpPr>
            <p:nvPr/>
          </p:nvCxnSpPr>
          <p:spPr>
            <a:xfrm flipH="1" flipV="1">
              <a:off x="7614637" y="2588749"/>
              <a:ext cx="403915" cy="2644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8020151" y="2237986"/>
              <a:ext cx="53926" cy="31336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44" name="Oval 43"/>
            <p:cNvSpPr>
              <a:spLocks noChangeAspect="1"/>
            </p:cNvSpPr>
            <p:nvPr/>
          </p:nvSpPr>
          <p:spPr>
            <a:xfrm>
              <a:off x="8018552" y="2524902"/>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45" name="Oval 44"/>
            <p:cNvSpPr>
              <a:spLocks noChangeAspect="1"/>
            </p:cNvSpPr>
            <p:nvPr/>
          </p:nvSpPr>
          <p:spPr>
            <a:xfrm>
              <a:off x="5260424" y="1577293"/>
              <a:ext cx="180585"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46" name="Straight Connector 45"/>
            <p:cNvCxnSpPr>
              <a:stCxn id="33" idx="7"/>
              <a:endCxn id="44" idx="3"/>
            </p:cNvCxnSpPr>
            <p:nvPr/>
          </p:nvCxnSpPr>
          <p:spPr>
            <a:xfrm flipV="1">
              <a:off x="7517898" y="2679042"/>
              <a:ext cx="527100" cy="31851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8" idx="3"/>
              <a:endCxn id="45" idx="7"/>
            </p:cNvCxnSpPr>
            <p:nvPr/>
          </p:nvCxnSpPr>
          <p:spPr>
            <a:xfrm flipH="1">
              <a:off x="5414564" y="1320636"/>
              <a:ext cx="173185" cy="28310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39" idx="1"/>
            </p:cNvCxnSpPr>
            <p:nvPr/>
          </p:nvCxnSpPr>
          <p:spPr>
            <a:xfrm flipH="1" flipV="1">
              <a:off x="5365257" y="1728802"/>
              <a:ext cx="96278" cy="19520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49" name="Oval 48"/>
            <p:cNvSpPr>
              <a:spLocks noChangeAspect="1"/>
            </p:cNvSpPr>
            <p:nvPr/>
          </p:nvSpPr>
          <p:spPr>
            <a:xfrm>
              <a:off x="6260340" y="67292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50" name="Straight Connector 49"/>
            <p:cNvCxnSpPr>
              <a:stCxn id="17" idx="0"/>
              <a:endCxn id="49" idx="4"/>
            </p:cNvCxnSpPr>
            <p:nvPr/>
          </p:nvCxnSpPr>
          <p:spPr>
            <a:xfrm flipH="1" flipV="1">
              <a:off x="6350632" y="853515"/>
              <a:ext cx="3873" cy="26081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grpSp>
      <p:pic>
        <p:nvPicPr>
          <p:cNvPr id="51" name="Picture 50" descr="A close up of a map&#10;&#10;Description automatically generated"/>
          <p:cNvPicPr>
            <a:picLocks noChangeAspect="1"/>
          </p:cNvPicPr>
          <p:nvPr/>
        </p:nvPicPr>
        <p:blipFill>
          <a:blip r:embed="rId3"/>
          <a:stretch>
            <a:fillRect/>
          </a:stretch>
        </p:blipFill>
        <p:spPr>
          <a:xfrm>
            <a:off x="5710781" y="2518712"/>
            <a:ext cx="3244869" cy="3053459"/>
          </a:xfrm>
          <a:prstGeom prst="rect">
            <a:avLst/>
          </a:prstGeom>
        </p:spPr>
      </p:pic>
      <p:sp>
        <p:nvSpPr>
          <p:cNvPr id="52" name="TextBox 50"/>
          <p:cNvSpPr txBox="1">
            <a:spLocks noChangeArrowheads="1"/>
          </p:cNvSpPr>
          <p:nvPr/>
        </p:nvSpPr>
        <p:spPr bwMode="auto">
          <a:xfrm>
            <a:off x="6763148" y="4687065"/>
            <a:ext cx="2192503" cy="404085"/>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r>
              <a:rPr lang="en-US" altLang="zh-CN" sz="1015" b="1" dirty="0"/>
              <a:t>q&gt;0: Prioritize </a:t>
            </a:r>
            <a:r>
              <a:rPr lang="en-US" altLang="zh-CN" sz="1015" b="1" dirty="0">
                <a:solidFill>
                  <a:srgbClr val="C00000"/>
                </a:solidFill>
              </a:rPr>
              <a:t>abundant</a:t>
            </a:r>
            <a:r>
              <a:rPr lang="en-US" altLang="zh-CN" sz="1015" b="1" dirty="0"/>
              <a:t> patterns</a:t>
            </a:r>
            <a:endParaRPr lang="en-US" altLang="zh-CN" sz="1015" b="1" dirty="0"/>
          </a:p>
        </p:txBody>
      </p:sp>
      <p:cxnSp>
        <p:nvCxnSpPr>
          <p:cNvPr id="53" name="Straight Arrow Connector 52"/>
          <p:cNvCxnSpPr/>
          <p:nvPr/>
        </p:nvCxnSpPr>
        <p:spPr>
          <a:xfrm flipH="1" flipV="1">
            <a:off x="7672108" y="4363969"/>
            <a:ext cx="87854" cy="323097"/>
          </a:xfrm>
          <a:prstGeom prst="straightConnector1">
            <a:avLst/>
          </a:prstGeom>
          <a:ln w="38100">
            <a:solidFill>
              <a:srgbClr val="7030A0"/>
            </a:solidFill>
            <a:tailEnd type="triangle"/>
          </a:ln>
        </p:spPr>
        <p:style>
          <a:lnRef idx="1">
            <a:schemeClr val="accent2"/>
          </a:lnRef>
          <a:fillRef idx="0">
            <a:schemeClr val="accent2"/>
          </a:fillRef>
          <a:effectRef idx="0">
            <a:schemeClr val="accent2"/>
          </a:effectRef>
          <a:fontRef idx="minor">
            <a:schemeClr val="tx1"/>
          </a:fontRef>
        </p:style>
      </p:cxnSp>
      <p:sp>
        <p:nvSpPr>
          <p:cNvPr id="54" name="TextBox 55"/>
          <p:cNvSpPr txBox="1">
            <a:spLocks noChangeArrowheads="1"/>
          </p:cNvSpPr>
          <p:nvPr/>
        </p:nvSpPr>
        <p:spPr bwMode="auto">
          <a:xfrm>
            <a:off x="6515266" y="2644473"/>
            <a:ext cx="1823513" cy="404085"/>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eaLnBrk="1" hangingPunct="1"/>
            <a:r>
              <a:rPr lang="en-US" altLang="zh-CN" sz="1015" b="1" dirty="0"/>
              <a:t>q&lt;0: Prioritize</a:t>
            </a:r>
            <a:r>
              <a:rPr lang="en-US" altLang="zh-CN" sz="1015" b="1" dirty="0">
                <a:solidFill>
                  <a:srgbClr val="C00000"/>
                </a:solidFill>
              </a:rPr>
              <a:t> rare </a:t>
            </a:r>
            <a:r>
              <a:rPr lang="en-US" altLang="zh-CN" sz="1015" b="1" dirty="0"/>
              <a:t>patterns</a:t>
            </a:r>
            <a:endParaRPr lang="en-US" altLang="zh-CN" sz="1015" b="1" dirty="0"/>
          </a:p>
        </p:txBody>
      </p:sp>
      <p:cxnSp>
        <p:nvCxnSpPr>
          <p:cNvPr id="55" name="Straight Arrow Connector 54"/>
          <p:cNvCxnSpPr/>
          <p:nvPr/>
        </p:nvCxnSpPr>
        <p:spPr>
          <a:xfrm flipH="1">
            <a:off x="7245455" y="2853835"/>
            <a:ext cx="104280" cy="31814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mc:Choice xmlns:a14="http://schemas.microsoft.com/office/drawing/2010/main" Requires="a14">
          <p:sp>
            <p:nvSpPr>
              <p:cNvPr id="56" name="TextBox 55"/>
              <p:cNvSpPr txBox="1"/>
              <p:nvPr/>
            </p:nvSpPr>
            <p:spPr>
              <a:xfrm>
                <a:off x="1985261" y="3239873"/>
                <a:ext cx="1323311" cy="46743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𝑢</m:t>
                          </m:r>
                        </m:e>
                        <m:sub>
                          <m:r>
                            <a:rPr lang="en-US" sz="1600" i="1">
                              <a:latin typeface="Cambria Math" panose="02040503050406030204" pitchFamily="18" charset="0"/>
                            </a:rPr>
                            <m:t>𝑖</m:t>
                          </m:r>
                        </m:sub>
                      </m:sSub>
                      <m:d>
                        <m:dPr>
                          <m:ctrlPr>
                            <a:rPr lang="en-US" sz="1600" i="1">
                              <a:latin typeface="Cambria Math" panose="02040503050406030204" pitchFamily="18" charset="0"/>
                            </a:rPr>
                          </m:ctrlPr>
                        </m:dPr>
                        <m:e>
                          <m:r>
                            <a:rPr lang="en-US" sz="1600" i="1">
                              <a:latin typeface="Cambria Math" panose="02040503050406030204" pitchFamily="18" charset="0"/>
                            </a:rPr>
                            <m:t>𝑟</m:t>
                          </m:r>
                        </m:e>
                      </m:d>
                      <m:r>
                        <a:rPr lang="en-US" sz="1600" i="1">
                          <a:latin typeface="Cambria Math" panose="02040503050406030204" pitchFamily="18" charset="0"/>
                        </a:rPr>
                        <m:t>= </m:t>
                      </m:r>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𝑀</m:t>
                              </m:r>
                            </m:e>
                            <m:sub>
                              <m:r>
                                <a:rPr lang="en-US" sz="1600" i="1">
                                  <a:latin typeface="Cambria Math" panose="02040503050406030204" pitchFamily="18" charset="0"/>
                                </a:rPr>
                                <m:t>𝑖</m:t>
                              </m:r>
                            </m:sub>
                          </m:sSub>
                          <m:r>
                            <a:rPr lang="en-US" sz="1600" i="1">
                              <a:latin typeface="Cambria Math" panose="02040503050406030204" pitchFamily="18" charset="0"/>
                            </a:rPr>
                            <m:t>(</m:t>
                          </m:r>
                          <m:r>
                            <a:rPr lang="en-US" sz="1600" i="1">
                              <a:latin typeface="Cambria Math" panose="02040503050406030204" pitchFamily="18" charset="0"/>
                            </a:rPr>
                            <m:t>𝑟</m:t>
                          </m:r>
                          <m:r>
                            <a:rPr lang="en-US" sz="1600" i="1">
                              <a:latin typeface="Cambria Math" panose="02040503050406030204" pitchFamily="18" charset="0"/>
                            </a:rPr>
                            <m:t>)</m:t>
                          </m:r>
                        </m:num>
                        <m:den>
                          <m:r>
                            <a:rPr lang="en-US" sz="1600" i="1">
                              <a:latin typeface="Cambria Math" panose="02040503050406030204" pitchFamily="18" charset="0"/>
                            </a:rPr>
                            <m:t>𝑀</m:t>
                          </m:r>
                        </m:den>
                      </m:f>
                    </m:oMath>
                  </m:oMathPara>
                </a14:m>
                <a:endParaRPr lang="en-US" sz="1600" dirty="0"/>
              </a:p>
            </p:txBody>
          </p:sp>
        </mc:Choice>
        <mc:Fallback>
          <p:sp>
            <p:nvSpPr>
              <p:cNvPr id="56" name="TextBox 55"/>
              <p:cNvSpPr txBox="1">
                <a:spLocks noRot="1" noChangeAspect="1" noMove="1" noResize="1" noEditPoints="1" noAdjustHandles="1" noChangeArrowheads="1" noChangeShapeType="1" noTextEdit="1"/>
              </p:cNvSpPr>
              <p:nvPr/>
            </p:nvSpPr>
            <p:spPr>
              <a:xfrm>
                <a:off x="1985261" y="3239873"/>
                <a:ext cx="1323311" cy="467436"/>
              </a:xfrm>
              <a:prstGeom prst="rect">
                <a:avLst/>
              </a:prstGeom>
              <a:blipFill rotWithShape="1">
                <a:blip r:embed="rId4"/>
                <a:stretch>
                  <a:fillRect l="-19" t="-22" r="-1759" b="38"/>
                </a:stretch>
              </a:blipFill>
            </p:spPr>
            <p:txBody>
              <a:bodyPr/>
              <a:lstStyle/>
              <a:p>
                <a:r>
                  <a:rPr lang="en-US" altLang="en-US">
                    <a:noFill/>
                  </a:rPr>
                  <a:t> </a:t>
                </a:r>
              </a:p>
            </p:txBody>
          </p:sp>
        </mc:Fallback>
      </mc:AlternateContent>
      <p:sp>
        <p:nvSpPr>
          <p:cNvPr id="57" name="TextBox 58"/>
          <p:cNvSpPr txBox="1">
            <a:spLocks noChangeArrowheads="1"/>
          </p:cNvSpPr>
          <p:nvPr/>
        </p:nvSpPr>
        <p:spPr bwMode="auto">
          <a:xfrm>
            <a:off x="6508719" y="2259027"/>
            <a:ext cx="1988720" cy="230832"/>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eaLnBrk="1" hangingPunct="1"/>
            <a:r>
              <a:rPr lang="en-US" altLang="zh-CN" sz="900" b="1" dirty="0"/>
              <a:t>Multi-fractal scaling behavior</a:t>
            </a:r>
            <a:endParaRPr lang="en-US" altLang="zh-CN" sz="900" b="1" dirty="0"/>
          </a:p>
        </p:txBody>
      </p:sp>
      <mc:AlternateContent xmlns:mc="http://schemas.openxmlformats.org/markup-compatibility/2006">
        <mc:Choice xmlns:a14="http://schemas.microsoft.com/office/drawing/2010/main" Requires="a14">
          <p:sp>
            <p:nvSpPr>
              <p:cNvPr id="58" name="Rectangle 57"/>
              <p:cNvSpPr/>
              <p:nvPr/>
            </p:nvSpPr>
            <p:spPr>
              <a:xfrm>
                <a:off x="765470" y="5755304"/>
                <a:ext cx="1919500" cy="783356"/>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𝑈</m:t>
                          </m:r>
                        </m:e>
                        <m:sub>
                          <m:r>
                            <a:rPr lang="en-US" sz="1600" i="1">
                              <a:latin typeface="Cambria Math" panose="02040503050406030204" pitchFamily="18" charset="0"/>
                            </a:rPr>
                            <m:t>𝑞</m:t>
                          </m:r>
                        </m:sub>
                      </m:sSub>
                      <m:d>
                        <m:dPr>
                          <m:ctrlPr>
                            <a:rPr lang="en-US" sz="1600" i="1">
                              <a:latin typeface="Cambria Math" panose="02040503050406030204" pitchFamily="18" charset="0"/>
                            </a:rPr>
                          </m:ctrlPr>
                        </m:dPr>
                        <m:e>
                          <m:r>
                            <a:rPr lang="en-US" sz="1600" i="1">
                              <a:latin typeface="Cambria Math" panose="02040503050406030204" pitchFamily="18" charset="0"/>
                            </a:rPr>
                            <m:t>𝑟</m:t>
                          </m:r>
                        </m:e>
                      </m:d>
                      <m:r>
                        <a:rPr lang="en-US" sz="1600">
                          <a:latin typeface="Cambria Math" panose="02040503050406030204" pitchFamily="18" charset="0"/>
                        </a:rPr>
                        <m:t>= </m:t>
                      </m:r>
                      <m:nary>
                        <m:naryPr>
                          <m:chr m:val="∑"/>
                          <m:limLoc m:val="undOvr"/>
                          <m:ctrlPr>
                            <a:rPr lang="en-US" sz="1600" i="1">
                              <a:latin typeface="Cambria Math" panose="02040503050406030204" pitchFamily="18" charset="0"/>
                            </a:rPr>
                          </m:ctrlPr>
                        </m:naryPr>
                        <m:sub>
                          <m:r>
                            <m:rPr>
                              <m:sty m:val="p"/>
                              <m:brk/>
                            </m:rPr>
                            <a:rPr lang="en-US" sz="1600">
                              <a:latin typeface="Cambria Math" panose="02040503050406030204" pitchFamily="18" charset="0"/>
                            </a:rPr>
                            <m:t>i</m:t>
                          </m:r>
                          <m:r>
                            <a:rPr lang="en-US" sz="1600">
                              <a:latin typeface="Cambria Math" panose="02040503050406030204" pitchFamily="18" charset="0"/>
                            </a:rPr>
                            <m:t>=</m:t>
                          </m:r>
                          <m:r>
                            <a:rPr lang="en-US" sz="1600">
                              <a:latin typeface="Cambria Math" panose="02040503050406030204" pitchFamily="18" charset="0"/>
                            </a:rPr>
                            <m:t>1</m:t>
                          </m:r>
                        </m:sub>
                        <m:sup>
                          <m:r>
                            <a:rPr lang="en-US" sz="1600" i="1">
                              <a:latin typeface="Cambria Math" panose="02040503050406030204" pitchFamily="18" charset="0"/>
                            </a:rPr>
                            <m:t>𝑀</m:t>
                          </m:r>
                        </m:sup>
                        <m:e>
                          <m:sSup>
                            <m:sSupPr>
                              <m:ctrlPr>
                                <a:rPr lang="en-US" sz="1600" i="1">
                                  <a:latin typeface="Cambria Math" panose="02040503050406030204" pitchFamily="18" charset="0"/>
                                </a:rPr>
                              </m:ctrlPr>
                            </m:sSupPr>
                            <m:e>
                              <m:sSub>
                                <m:sSubPr>
                                  <m:ctrlPr>
                                    <a:rPr lang="en-US" sz="1600" i="1">
                                      <a:latin typeface="Cambria Math" panose="02040503050406030204" pitchFamily="18" charset="0"/>
                                    </a:rPr>
                                  </m:ctrlPr>
                                </m:sSubPr>
                                <m:e>
                                  <m:r>
                                    <a:rPr lang="en-US" sz="1600" i="1">
                                      <a:latin typeface="Cambria Math" panose="02040503050406030204" pitchFamily="18" charset="0"/>
                                    </a:rPr>
                                    <m:t>𝜇</m:t>
                                  </m:r>
                                </m:e>
                                <m:sub>
                                  <m:r>
                                    <a:rPr lang="en-US" sz="1600" i="1">
                                      <a:latin typeface="Cambria Math" panose="02040503050406030204" pitchFamily="18" charset="0"/>
                                    </a:rPr>
                                    <m:t>𝑖</m:t>
                                  </m:r>
                                </m:sub>
                              </m:sSub>
                              <m:d>
                                <m:dPr>
                                  <m:ctrlPr>
                                    <a:rPr lang="en-US" sz="1600" i="1">
                                      <a:latin typeface="Cambria Math" panose="02040503050406030204" pitchFamily="18" charset="0"/>
                                    </a:rPr>
                                  </m:ctrlPr>
                                </m:dPr>
                                <m:e>
                                  <m:r>
                                    <a:rPr lang="en-US" sz="1600" i="1">
                                      <a:latin typeface="Cambria Math" panose="02040503050406030204" pitchFamily="18" charset="0"/>
                                    </a:rPr>
                                    <m:t>𝑟</m:t>
                                  </m:r>
                                </m:e>
                              </m:d>
                            </m:e>
                            <m:sup>
                              <m:r>
                                <a:rPr lang="en-US" sz="1600" i="1">
                                  <a:latin typeface="Cambria Math" panose="02040503050406030204" pitchFamily="18" charset="0"/>
                                </a:rPr>
                                <m:t>𝑞</m:t>
                              </m:r>
                            </m:sup>
                          </m:sSup>
                        </m:e>
                      </m:nary>
                    </m:oMath>
                  </m:oMathPara>
                </a14:m>
                <a:endParaRPr lang="en-US" sz="1600" dirty="0"/>
              </a:p>
            </p:txBody>
          </p:sp>
        </mc:Choice>
        <mc:Fallback>
          <p:sp>
            <p:nvSpPr>
              <p:cNvPr id="58" name="Rectangle 57"/>
              <p:cNvSpPr>
                <a:spLocks noRot="1" noChangeAspect="1" noMove="1" noResize="1" noEditPoints="1" noAdjustHandles="1" noChangeArrowheads="1" noChangeShapeType="1" noTextEdit="1"/>
              </p:cNvSpPr>
              <p:nvPr/>
            </p:nvSpPr>
            <p:spPr>
              <a:xfrm>
                <a:off x="765470" y="5755304"/>
                <a:ext cx="1919500" cy="783356"/>
              </a:xfrm>
              <a:prstGeom prst="rect">
                <a:avLst/>
              </a:prstGeom>
              <a:blipFill rotWithShape="1">
                <a:blip r:embed="rId5"/>
                <a:stretch>
                  <a:fillRect l="-15" t="-38" r="10" b="8"/>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59" name="TextBox 58"/>
              <p:cNvSpPr txBox="1"/>
              <p:nvPr/>
            </p:nvSpPr>
            <p:spPr>
              <a:xfrm>
                <a:off x="2755249" y="5911765"/>
                <a:ext cx="830641" cy="373436"/>
              </a:xfrm>
              <a:prstGeom prst="rect">
                <a:avLst/>
              </a:prstGeom>
              <a:noFill/>
            </p:spPr>
            <p:txBody>
              <a:bodyPr wrap="square" rtlCol="0">
                <a:spAutoFit/>
              </a:bodyPr>
              <a:lstStyle/>
              <a:p>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𝑈</m:t>
                        </m:r>
                      </m:e>
                      <m:sub>
                        <m:r>
                          <a:rPr lang="en-US" sz="1600" i="1">
                            <a:latin typeface="Cambria Math" panose="02040503050406030204" pitchFamily="18" charset="0"/>
                          </a:rPr>
                          <m:t>𝑞</m:t>
                        </m:r>
                      </m:sub>
                    </m:sSub>
                    <m:d>
                      <m:dPr>
                        <m:ctrlPr>
                          <a:rPr lang="en-US" sz="1600" i="1">
                            <a:latin typeface="Cambria Math" panose="02040503050406030204" pitchFamily="18" charset="0"/>
                          </a:rPr>
                        </m:ctrlPr>
                      </m:dPr>
                      <m:e>
                        <m:r>
                          <a:rPr lang="en-US" sz="1600" i="1">
                            <a:latin typeface="Cambria Math" panose="02040503050406030204" pitchFamily="18" charset="0"/>
                          </a:rPr>
                          <m:t>𝑟</m:t>
                        </m:r>
                      </m:e>
                    </m:d>
                    <m:r>
                      <a:rPr lang="en-US" sz="1600" i="1">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𝑟</m:t>
                        </m:r>
                      </m:e>
                      <m:sup>
                        <m:r>
                          <a:rPr lang="en-US" sz="1600" i="1">
                            <a:latin typeface="Cambria Math" panose="02040503050406030204" pitchFamily="18" charset="0"/>
                          </a:rPr>
                          <m:t>𝜏</m:t>
                        </m:r>
                        <m:r>
                          <a:rPr lang="en-US" sz="1600" i="1">
                            <a:latin typeface="Cambria Math" panose="02040503050406030204" pitchFamily="18" charset="0"/>
                          </a:rPr>
                          <m:t>(</m:t>
                        </m:r>
                        <m:r>
                          <a:rPr lang="en-US" sz="1600" i="1">
                            <a:latin typeface="Cambria Math" panose="02040503050406030204" pitchFamily="18" charset="0"/>
                          </a:rPr>
                          <m:t>𝑞</m:t>
                        </m:r>
                        <m:r>
                          <a:rPr lang="en-US" sz="1600" i="1">
                            <a:latin typeface="Cambria Math" panose="02040503050406030204" pitchFamily="18" charset="0"/>
                          </a:rPr>
                          <m:t>)</m:t>
                        </m:r>
                      </m:sup>
                    </m:sSup>
                  </m:oMath>
                </a14:m>
                <a:r>
                  <a:rPr lang="en-US" sz="1600" dirty="0"/>
                  <a:t> </a:t>
                </a:r>
                <a:endParaRPr lang="en-US" sz="1600" dirty="0"/>
              </a:p>
            </p:txBody>
          </p:sp>
        </mc:Choice>
        <mc:Fallback>
          <p:sp>
            <p:nvSpPr>
              <p:cNvPr id="59" name="TextBox 58"/>
              <p:cNvSpPr txBox="1">
                <a:spLocks noRot="1" noChangeAspect="1" noMove="1" noResize="1" noEditPoints="1" noAdjustHandles="1" noChangeArrowheads="1" noChangeShapeType="1" noTextEdit="1"/>
              </p:cNvSpPr>
              <p:nvPr/>
            </p:nvSpPr>
            <p:spPr>
              <a:xfrm>
                <a:off x="2755249" y="5911765"/>
                <a:ext cx="830641" cy="373436"/>
              </a:xfrm>
              <a:prstGeom prst="rect">
                <a:avLst/>
              </a:prstGeom>
              <a:blipFill rotWithShape="1">
                <a:blip r:embed="rId6"/>
                <a:stretch>
                  <a:fillRect l="-75" t="-147" r="-35084" b="162"/>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60" name="TextBox 59"/>
              <p:cNvSpPr txBox="1"/>
              <p:nvPr/>
            </p:nvSpPr>
            <p:spPr>
              <a:xfrm>
                <a:off x="4008733" y="5911765"/>
                <a:ext cx="3717662" cy="338554"/>
              </a:xfrm>
              <a:prstGeom prst="rect">
                <a:avLst/>
              </a:prstGeom>
              <a:noFill/>
            </p:spPr>
            <p:txBody>
              <a:bodyPr wrap="square" rtlCol="0">
                <a:spAutoFit/>
              </a:bodyPr>
              <a:lstStyle/>
              <a:p>
                <a:r>
                  <a:rPr lang="en-US" sz="1600" dirty="0"/>
                  <a:t>, where </a:t>
                </a:r>
                <a14:m>
                  <m:oMath xmlns:m="http://schemas.openxmlformats.org/officeDocument/2006/math">
                    <m:r>
                      <a:rPr lang="en-US" sz="1600" i="1">
                        <a:latin typeface="Cambria Math" panose="02040503050406030204" pitchFamily="18" charset="0"/>
                      </a:rPr>
                      <m:t>𝜏</m:t>
                    </m:r>
                    <m:r>
                      <a:rPr lang="en-US" sz="1600" i="1">
                        <a:latin typeface="Cambria Math" panose="02040503050406030204" pitchFamily="18" charset="0"/>
                      </a:rPr>
                      <m:t>(</m:t>
                    </m:r>
                    <m:r>
                      <a:rPr lang="en-US" sz="1600" i="1">
                        <a:latin typeface="Cambria Math" panose="02040503050406030204" pitchFamily="18" charset="0"/>
                      </a:rPr>
                      <m:t>𝑞</m:t>
                    </m:r>
                    <m:r>
                      <a:rPr lang="en-US" sz="1600" i="1">
                        <a:latin typeface="Cambria Math" panose="02040503050406030204" pitchFamily="18" charset="0"/>
                      </a:rPr>
                      <m:t>)</m:t>
                    </m:r>
                  </m:oMath>
                </a14:m>
                <a:r>
                  <a:rPr lang="en-US" sz="1600" dirty="0"/>
                  <a:t> is the mass exponent </a:t>
                </a:r>
                <a:endParaRPr lang="en-US" sz="1600" dirty="0"/>
              </a:p>
            </p:txBody>
          </p:sp>
        </mc:Choice>
        <mc:Fallback>
          <p:sp>
            <p:nvSpPr>
              <p:cNvPr id="60" name="TextBox 59"/>
              <p:cNvSpPr txBox="1">
                <a:spLocks noRot="1" noChangeAspect="1" noMove="1" noResize="1" noEditPoints="1" noAdjustHandles="1" noChangeArrowheads="1" noChangeShapeType="1" noTextEdit="1"/>
              </p:cNvSpPr>
              <p:nvPr/>
            </p:nvSpPr>
            <p:spPr>
              <a:xfrm>
                <a:off x="4008733" y="5911765"/>
                <a:ext cx="3717662" cy="338554"/>
              </a:xfrm>
              <a:prstGeom prst="rect">
                <a:avLst/>
              </a:prstGeom>
              <a:blipFill rotWithShape="1">
                <a:blip r:embed="rId7"/>
                <a:stretch>
                  <a:fillRect l="-16" t="-162" r="9" b="4"/>
                </a:stretch>
              </a:blipFill>
            </p:spPr>
            <p:txBody>
              <a:bodyPr/>
              <a:lstStyle/>
              <a:p>
                <a:r>
                  <a:rPr lang="en-US" altLang="en-US">
                    <a:noFill/>
                  </a:rPr>
                  <a:t> </a:t>
                </a:r>
              </a:p>
            </p:txBody>
          </p:sp>
        </mc:Fallback>
      </mc:AlternateContent>
      <p:sp>
        <p:nvSpPr>
          <p:cNvPr id="5" name="TextBox 1"/>
          <p:cNvSpPr txBox="1">
            <a:spLocks noChangeArrowheads="1"/>
          </p:cNvSpPr>
          <p:nvPr/>
        </p:nvSpPr>
        <p:spPr bwMode="auto">
          <a:xfrm>
            <a:off x="0" y="6629871"/>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Xiao, </a:t>
            </a:r>
            <a:r>
              <a:rPr lang="en-US" sz="1000" dirty="0" err="1">
                <a:latin typeface="Arial" panose="020B0604020202020204" pitchFamily="34" charset="0"/>
                <a:cs typeface="Arial" panose="020B0604020202020204" pitchFamily="34" charset="0"/>
              </a:rPr>
              <a:t>Xiongye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Hanlong</a:t>
            </a:r>
            <a:r>
              <a:rPr lang="en-US" sz="1000" dirty="0">
                <a:latin typeface="Arial" panose="020B0604020202020204" pitchFamily="34" charset="0"/>
                <a:cs typeface="Arial" panose="020B0604020202020204" pitchFamily="34" charset="0"/>
              </a:rPr>
              <a:t> Chen, and Paul Bogdan. "Deciphering the generating rules and functionalities of complex networks." Scientific reports 11.1 (2021)</a:t>
            </a:r>
            <a:endParaRPr lang="en-US" sz="10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9" name="TextBox 18"/>
              <p:cNvSpPr txBox="1"/>
              <p:nvPr/>
            </p:nvSpPr>
            <p:spPr>
              <a:xfrm>
                <a:off x="784807" y="3833797"/>
                <a:ext cx="4471494" cy="584775"/>
              </a:xfrm>
              <a:prstGeom prst="rect">
                <a:avLst/>
              </a:prstGeom>
              <a:noFill/>
            </p:spPr>
            <p:txBody>
              <a:bodyPr wrap="square">
                <a:spAutoFit/>
              </a:bodyPr>
              <a:lstStyle/>
              <a:p>
                <a:r>
                  <a:rPr lang="en-US" sz="1600" dirty="0"/>
                  <a:t>( M is the total number of nodes in the network, </a:t>
                </a:r>
                <a14:m>
                  <m:oMath xmlns:m="http://schemas.openxmlformats.org/officeDocument/2006/math">
                    <m:r>
                      <a:rPr lang="en-US" sz="1600" i="1" smtClean="0">
                        <a:latin typeface="Cambria Math" panose="02040503050406030204" pitchFamily="18" charset="0"/>
                      </a:rPr>
                      <m:t>𝑟</m:t>
                    </m:r>
                  </m:oMath>
                </a14:m>
                <a:r>
                  <a:rPr lang="en-US" sz="1600" dirty="0"/>
                  <a:t> is the box radius)</a:t>
                </a:r>
                <a:endParaRPr lang="en-US" sz="1600" dirty="0"/>
              </a:p>
            </p:txBody>
          </p:sp>
        </mc:Choice>
        <mc:Fallback>
          <p:sp>
            <p:nvSpPr>
              <p:cNvPr id="19" name="TextBox 18"/>
              <p:cNvSpPr txBox="1">
                <a:spLocks noRot="1" noChangeAspect="1" noMove="1" noResize="1" noEditPoints="1" noAdjustHandles="1" noChangeArrowheads="1" noChangeShapeType="1" noTextEdit="1"/>
              </p:cNvSpPr>
              <p:nvPr/>
            </p:nvSpPr>
            <p:spPr>
              <a:xfrm>
                <a:off x="784807" y="3833797"/>
                <a:ext cx="4471494" cy="584775"/>
              </a:xfrm>
              <a:prstGeom prst="rect">
                <a:avLst/>
              </a:prstGeom>
              <a:blipFill rotWithShape="1">
                <a:blip r:embed="rId8"/>
                <a:stretch>
                  <a:fillRect l="-13" t="-52" r="9" b="41"/>
                </a:stretch>
              </a:blipFill>
            </p:spPr>
            <p:txBody>
              <a:bodyPr/>
              <a:lstStyle/>
              <a:p>
                <a:r>
                  <a:rPr lang="en-US"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 y="76200"/>
            <a:ext cx="9124519" cy="685800"/>
          </a:xfrm>
        </p:spPr>
        <p:txBody>
          <a:bodyPr/>
          <a:lstStyle/>
          <a:p>
            <a:r>
              <a:rPr lang="en-US" dirty="0"/>
              <a:t>Node-based Multifractal Analysis (II)</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p:sp>
        <p:nvSpPr>
          <p:cNvPr id="3" name="Content Placeholder 2"/>
          <p:cNvSpPr>
            <a:spLocks noGrp="1"/>
          </p:cNvSpPr>
          <p:nvPr>
            <p:ph idx="1"/>
          </p:nvPr>
        </p:nvSpPr>
        <p:spPr>
          <a:xfrm>
            <a:off x="19481" y="921266"/>
            <a:ext cx="9124519" cy="3067307"/>
          </a:xfrm>
        </p:spPr>
        <p:txBody>
          <a:bodyPr/>
          <a:lstStyle/>
          <a:p>
            <a:r>
              <a:rPr lang="en-US" dirty="0">
                <a:latin typeface="Arial Narrow" panose="020B0606020202030204"/>
                <a:cs typeface="Arial Narrow" panose="020B0606020202030204"/>
              </a:rPr>
              <a:t>Multifractal Spectrum</a:t>
            </a:r>
            <a:endParaRPr lang="en-US" dirty="0">
              <a:latin typeface="Arial Narrow" panose="020B0606020202030204"/>
              <a:cs typeface="Arial Narrow" panose="020B0606020202030204"/>
            </a:endParaRPr>
          </a:p>
          <a:p>
            <a:pPr marL="0" indent="0">
              <a:buNone/>
            </a:pPr>
            <a:endParaRPr lang="en-US" dirty="0">
              <a:latin typeface="Arial Narrow" panose="020B0606020202030204"/>
              <a:cs typeface="Arial Narrow" panose="020B0606020202030204"/>
            </a:endParaRPr>
          </a:p>
          <a:p>
            <a:endParaRPr lang="en-US" dirty="0">
              <a:latin typeface="Arial Narrow" panose="020B0606020202030204"/>
              <a:cs typeface="Arial Narrow" panose="020B0606020202030204"/>
            </a:endParaRPr>
          </a:p>
        </p:txBody>
      </p:sp>
      <mc:AlternateContent xmlns:mc="http://schemas.openxmlformats.org/markup-compatibility/2006">
        <mc:Choice xmlns:a14="http://schemas.microsoft.com/office/drawing/2010/main" Requires="a14">
          <p:sp>
            <p:nvSpPr>
              <p:cNvPr id="16" name="TextBox 15"/>
              <p:cNvSpPr txBox="1"/>
              <p:nvPr/>
            </p:nvSpPr>
            <p:spPr>
              <a:xfrm>
                <a:off x="1714567" y="1757617"/>
                <a:ext cx="5216813" cy="770339"/>
              </a:xfrm>
              <a:prstGeom prst="rect">
                <a:avLst/>
              </a:prstGeom>
              <a:noFill/>
            </p:spPr>
            <p:txBody>
              <a:bodyPr wrap="none" lIns="0" tIns="0" rIns="0" bIns="0" rtlCol="0">
                <a:spAutoFit/>
              </a:bodyPr>
              <a:lstStyle/>
              <a:p>
                <a:r>
                  <a:rPr lang="en-US" dirty="0">
                    <a:latin typeface="Cambria Math" panose="02040503050406030204" pitchFamily="18" charset="0"/>
                    <a:ea typeface="Cambria Math" panose="02040503050406030204" pitchFamily="18" charset="0"/>
                  </a:rPr>
                  <a:t>Mass Exponent: </a:t>
                </a:r>
                <a14:m>
                  <m:oMath xmlns:m="http://schemas.openxmlformats.org/officeDocument/2006/math">
                    <m:r>
                      <a:rPr lang="en-US" i="1">
                        <a:latin typeface="Cambria Math" panose="02040503050406030204" pitchFamily="18" charset="0"/>
                        <a:ea typeface="Cambria Math" panose="02040503050406030204" pitchFamily="18" charset="0"/>
                      </a:rPr>
                      <m:t>𝜏</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𝑞</m:t>
                        </m:r>
                      </m:e>
                    </m:d>
                    <m:r>
                      <a:rPr lang="en-US" i="1">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en-US" i="1">
                                <a:latin typeface="Cambria Math" panose="02040503050406030204" pitchFamily="18" charset="0"/>
                                <a:ea typeface="Cambria Math" panose="02040503050406030204" pitchFamily="18" charset="0"/>
                              </a:rPr>
                              <m:t>𝑙</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𝐿</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0</m:t>
                            </m:r>
                          </m:lim>
                        </m:limLow>
                      </m:fName>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𝑙𝑜𝑔</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𝑀</m:t>
                                            </m:r>
                                          </m:e>
                                          <m:sub>
                                            <m:r>
                                              <a:rPr lang="en-US" i="1">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𝑟</m:t>
                                        </m:r>
                                        <m:r>
                                          <a:rPr lang="en-US" i="1">
                                            <a:latin typeface="Cambria Math" panose="02040503050406030204" pitchFamily="18" charset="0"/>
                                            <a:ea typeface="Cambria Math" panose="02040503050406030204" pitchFamily="18" charset="0"/>
                                          </a:rPr>
                                          <m:t>)</m:t>
                                        </m:r>
                                      </m:num>
                                      <m:den>
                                        <m:r>
                                          <a:rPr lang="en-US" i="1">
                                            <a:latin typeface="Cambria Math" panose="02040503050406030204" pitchFamily="18" charset="0"/>
                                            <a:ea typeface="Cambria Math" panose="02040503050406030204" pitchFamily="18" charset="0"/>
                                          </a:rPr>
                                          <m:t>𝑀</m:t>
                                        </m:r>
                                      </m:den>
                                    </m:f>
                                    <m:r>
                                      <a:rPr lang="en-US" i="1">
                                        <a:latin typeface="Cambria Math" panose="02040503050406030204" pitchFamily="18" charset="0"/>
                                        <a:ea typeface="Cambria Math" panose="02040503050406030204" pitchFamily="18" charset="0"/>
                                      </a:rPr>
                                      <m:t>)</m:t>
                                    </m:r>
                                  </m:e>
                                  <m:sup>
                                    <m:r>
                                      <a:rPr lang="en-US" i="1">
                                        <a:latin typeface="Cambria Math" panose="02040503050406030204" pitchFamily="18" charset="0"/>
                                        <a:ea typeface="Cambria Math" panose="02040503050406030204" pitchFamily="18" charset="0"/>
                                      </a:rPr>
                                      <m:t>𝑞</m:t>
                                    </m:r>
                                  </m:sup>
                                </m:sSup>
                              </m:e>
                            </m:nary>
                          </m:num>
                          <m:den>
                            <m:r>
                              <m:rPr>
                                <m:sty m:val="p"/>
                              </m:rPr>
                              <a:rPr lang="en-US">
                                <a:latin typeface="Cambria Math" panose="02040503050406030204" pitchFamily="18" charset="0"/>
                                <a:ea typeface="Cambria Math" panose="02040503050406030204" pitchFamily="18" charset="0"/>
                              </a:rPr>
                              <m:t>log</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𝑟</m:t>
                                </m:r>
                              </m:num>
                              <m:den>
                                <m:r>
                                  <a:rPr lang="en-US" i="1">
                                    <a:latin typeface="Cambria Math" panose="02040503050406030204" pitchFamily="18" charset="0"/>
                                    <a:ea typeface="Cambria Math" panose="02040503050406030204" pitchFamily="18" charset="0"/>
                                  </a:rPr>
                                  <m:t>𝑑</m:t>
                                </m:r>
                              </m:den>
                            </m:f>
                            <m:r>
                              <a:rPr lang="en-US" i="1">
                                <a:latin typeface="Cambria Math" panose="02040503050406030204" pitchFamily="18" charset="0"/>
                                <a:ea typeface="Cambria Math" panose="02040503050406030204" pitchFamily="18" charset="0"/>
                              </a:rPr>
                              <m:t>)</m:t>
                            </m:r>
                          </m:den>
                        </m:f>
                      </m:e>
                    </m:func>
                  </m:oMath>
                </a14:m>
                <a:endParaRPr lang="en-US" dirty="0"/>
              </a:p>
            </p:txBody>
          </p:sp>
        </mc:Choice>
        <mc:Fallback>
          <p:sp>
            <p:nvSpPr>
              <p:cNvPr id="16" name="TextBox 15"/>
              <p:cNvSpPr txBox="1">
                <a:spLocks noRot="1" noChangeAspect="1" noMove="1" noResize="1" noEditPoints="1" noAdjustHandles="1" noChangeArrowheads="1" noChangeShapeType="1" noTextEdit="1"/>
              </p:cNvSpPr>
              <p:nvPr/>
            </p:nvSpPr>
            <p:spPr>
              <a:xfrm>
                <a:off x="1714567" y="1757617"/>
                <a:ext cx="5216813" cy="770339"/>
              </a:xfrm>
              <a:prstGeom prst="rect">
                <a:avLst/>
              </a:prstGeom>
              <a:blipFill rotWithShape="1">
                <a:blip r:embed="rId1"/>
                <a:stretch>
                  <a:fillRect l="-1" t="-74" r="7" b="3"/>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7" name="TextBox 16"/>
              <p:cNvSpPr txBox="1"/>
              <p:nvPr/>
            </p:nvSpPr>
            <p:spPr>
              <a:xfrm>
                <a:off x="429110" y="3008821"/>
                <a:ext cx="8471699" cy="827727"/>
              </a:xfrm>
              <a:prstGeom prst="rect">
                <a:avLst/>
              </a:prstGeom>
              <a:noFill/>
            </p:spPr>
            <p:txBody>
              <a:bodyPr wrap="square" lIns="0" tIns="0" rIns="0" bIns="0" rtlCol="0">
                <a:spAutoFit/>
              </a:bodyPr>
              <a:lstStyle/>
              <a:p>
                <a:r>
                  <a:rPr lang="en-US" altLang="zh-CN" dirty="0">
                    <a:latin typeface="Cambria Math" panose="02040503050406030204" pitchFamily="18" charset="0"/>
                    <a:ea typeface="Cambria Math" panose="02040503050406030204" pitchFamily="18" charset="0"/>
                  </a:rPr>
                  <a:t>Lipschitz</a:t>
                </a:r>
                <a14:m>
                  <m:oMath xmlns:m="http://schemas.openxmlformats.org/officeDocument/2006/math">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Holder</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Exponent</m:t>
                    </m:r>
                    <m:r>
                      <a:rPr lang="en-US">
                        <a:latin typeface="Cambria Math" panose="02040503050406030204" pitchFamily="18" charset="0"/>
                        <a:ea typeface="Cambria Math" panose="02040503050406030204" pitchFamily="18" charset="0"/>
                      </a:rPr>
                      <m:t>:</m:t>
                    </m:r>
                    <m:r>
                      <a:rPr lang="en-US">
                        <a:latin typeface="Cambria Math" panose="02040503050406030204" pitchFamily="18" charset="0"/>
                        <a:ea typeface="Cambria Math" panose="02040503050406030204" pitchFamily="18" charset="0"/>
                      </a:rPr>
                      <m:t>𝛼</m:t>
                    </m:r>
                    <m:d>
                      <m:dPr>
                        <m:ctrlPr>
                          <a:rPr lang="en-US" i="1">
                            <a:latin typeface="Cambria Math" panose="02040503050406030204" pitchFamily="18" charset="0"/>
                            <a:ea typeface="Cambria Math" panose="02040503050406030204" pitchFamily="18" charset="0"/>
                          </a:rPr>
                        </m:ctrlPr>
                      </m:dPr>
                      <m:e>
                        <m:r>
                          <a:rPr lang="en-US">
                            <a:latin typeface="Cambria Math" panose="02040503050406030204" pitchFamily="18" charset="0"/>
                            <a:ea typeface="Cambria Math" panose="02040503050406030204" pitchFamily="18" charset="0"/>
                          </a:rPr>
                          <m:t>𝑞</m:t>
                        </m:r>
                      </m:e>
                    </m:d>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a:latin typeface="Cambria Math" panose="02040503050406030204" pitchFamily="18" charset="0"/>
                            <a:ea typeface="Cambria Math" panose="02040503050406030204" pitchFamily="18" charset="0"/>
                          </a:rPr>
                          <m:t>𝑑</m:t>
                        </m:r>
                        <m:r>
                          <a:rPr lang="en-US">
                            <a:latin typeface="Cambria Math" panose="02040503050406030204" pitchFamily="18" charset="0"/>
                            <a:ea typeface="Cambria Math" panose="02040503050406030204" pitchFamily="18" charset="0"/>
                          </a:rPr>
                          <m:t>𝜏</m:t>
                        </m:r>
                        <m:d>
                          <m:dPr>
                            <m:ctrlPr>
                              <a:rPr lang="en-US" i="1">
                                <a:latin typeface="Cambria Math" panose="02040503050406030204" pitchFamily="18" charset="0"/>
                                <a:ea typeface="Cambria Math" panose="02040503050406030204" pitchFamily="18" charset="0"/>
                              </a:rPr>
                            </m:ctrlPr>
                          </m:dPr>
                          <m:e>
                            <m:r>
                              <a:rPr lang="en-US">
                                <a:latin typeface="Cambria Math" panose="02040503050406030204" pitchFamily="18" charset="0"/>
                                <a:ea typeface="Cambria Math" panose="02040503050406030204" pitchFamily="18" charset="0"/>
                              </a:rPr>
                              <m:t>𝑞</m:t>
                            </m:r>
                          </m:e>
                        </m:d>
                      </m:num>
                      <m:den>
                        <m:r>
                          <a:rPr lang="en-US">
                            <a:latin typeface="Cambria Math" panose="02040503050406030204" pitchFamily="18" charset="0"/>
                            <a:ea typeface="Cambria Math" panose="02040503050406030204" pitchFamily="18" charset="0"/>
                          </a:rPr>
                          <m:t>𝑑𝑞</m:t>
                        </m:r>
                      </m:den>
                    </m:f>
                    <m:r>
                      <a:rPr lang="en-US">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en-US">
                                <a:latin typeface="Cambria Math" panose="02040503050406030204" pitchFamily="18" charset="0"/>
                                <a:ea typeface="Cambria Math" panose="02040503050406030204" pitchFamily="18" charset="0"/>
                              </a:rPr>
                              <m:t>𝑙</m:t>
                            </m:r>
                            <m:r>
                              <a:rPr lang="en-US">
                                <a:latin typeface="Cambria Math" panose="02040503050406030204" pitchFamily="18" charset="0"/>
                                <a:ea typeface="Cambria Math" panose="02040503050406030204" pitchFamily="18" charset="0"/>
                              </a:rPr>
                              <m:t>/</m:t>
                            </m:r>
                            <m:r>
                              <a:rPr lang="en-US">
                                <a:latin typeface="Cambria Math" panose="02040503050406030204" pitchFamily="18" charset="0"/>
                                <a:ea typeface="Cambria Math" panose="02040503050406030204" pitchFamily="18" charset="0"/>
                              </a:rPr>
                              <m:t>𝐿</m:t>
                            </m:r>
                            <m:r>
                              <a:rPr lang="en-US">
                                <a:latin typeface="Cambria Math" panose="02040503050406030204" pitchFamily="18" charset="0"/>
                                <a:ea typeface="Cambria Math" panose="02040503050406030204" pitchFamily="18" charset="0"/>
                              </a:rPr>
                              <m:t>→</m:t>
                            </m:r>
                            <m:r>
                              <a:rPr lang="en-US">
                                <a:latin typeface="Cambria Math" panose="02040503050406030204" pitchFamily="18" charset="0"/>
                                <a:ea typeface="Cambria Math" panose="02040503050406030204" pitchFamily="18" charset="0"/>
                              </a:rPr>
                              <m:t>0</m:t>
                            </m:r>
                          </m:lim>
                        </m:limLow>
                      </m:fName>
                      <m:e>
                        <m:f>
                          <m:fPr>
                            <m:ctrlPr>
                              <a:rPr lang="en-US" i="1">
                                <a:latin typeface="Cambria Math" panose="02040503050406030204" pitchFamily="18" charset="0"/>
                                <a:ea typeface="Cambria Math" panose="02040503050406030204" pitchFamily="18" charset="0"/>
                              </a:rPr>
                            </m:ctrlPr>
                          </m:fPr>
                          <m:num>
                            <m:nary>
                              <m:naryPr>
                                <m:chr m:val="∑"/>
                                <m:ctrlPr>
                                  <a:rPr lang="en-US" i="1">
                                    <a:latin typeface="Cambria Math" panose="02040503050406030204" pitchFamily="18" charset="0"/>
                                    <a:ea typeface="Cambria Math" panose="02040503050406030204" pitchFamily="18" charset="0"/>
                                  </a:rPr>
                                </m:ctrlPr>
                              </m:naryPr>
                              <m:sub>
                                <m:r>
                                  <m:rPr>
                                    <m:brk m:alnAt="23"/>
                                  </m:rPr>
                                  <a:rPr lang="en-US">
                                    <a:latin typeface="Cambria Math" panose="02040503050406030204" pitchFamily="18" charset="0"/>
                                    <a:ea typeface="Cambria Math" panose="02040503050406030204" pitchFamily="18" charset="0"/>
                                  </a:rPr>
                                  <m:t>𝑖</m:t>
                                </m:r>
                                <m:r>
                                  <a:rPr lang="en-US">
                                    <a:latin typeface="Cambria Math" panose="02040503050406030204" pitchFamily="18" charset="0"/>
                                    <a:ea typeface="Cambria Math" panose="02040503050406030204" pitchFamily="18" charset="0"/>
                                  </a:rPr>
                                  <m:t>=</m:t>
                                </m:r>
                                <m:r>
                                  <a:rPr lang="en-US">
                                    <a:latin typeface="Cambria Math" panose="02040503050406030204" pitchFamily="18" charset="0"/>
                                    <a:ea typeface="Cambria Math" panose="02040503050406030204" pitchFamily="18" charset="0"/>
                                  </a:rPr>
                                  <m:t>1</m:t>
                                </m:r>
                              </m:sub>
                              <m:sup>
                                <m:r>
                                  <a:rPr lang="en-US">
                                    <a:latin typeface="Cambria Math" panose="02040503050406030204" pitchFamily="18" charset="0"/>
                                    <a:ea typeface="Cambria Math" panose="02040503050406030204" pitchFamily="18" charset="0"/>
                                  </a:rPr>
                                  <m:t>𝑛</m:t>
                                </m:r>
                              </m:sup>
                              <m:e>
                                <m:sSup>
                                  <m:sSupPr>
                                    <m:ctrlPr>
                                      <a:rPr lang="en-US" i="1">
                                        <a:latin typeface="Cambria Math" panose="02040503050406030204" pitchFamily="18" charset="0"/>
                                        <a:ea typeface="Cambria Math" panose="02040503050406030204" pitchFamily="18" charset="0"/>
                                      </a:rPr>
                                    </m:ctrlPr>
                                  </m:sSupPr>
                                  <m:e>
                                    <m:r>
                                      <a:rPr lang="en-US" b="0" i="0" smtClean="0">
                                        <a:latin typeface="Cambria Math" panose="02040503050406030204" pitchFamily="18" charset="0"/>
                                        <a:ea typeface="Cambria Math" panose="02040503050406030204" pitchFamily="18" charset="0"/>
                                      </a:rPr>
                                      <m:t>[</m:t>
                                    </m:r>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a:latin typeface="Cambria Math" panose="02040503050406030204" pitchFamily="18" charset="0"/>
                                                <a:ea typeface="Cambria Math" panose="02040503050406030204" pitchFamily="18" charset="0"/>
                                              </a:rPr>
                                              <m:t>𝑀</m:t>
                                            </m:r>
                                          </m:e>
                                          <m:sub>
                                            <m:r>
                                              <a:rPr lang="en-US">
                                                <a:latin typeface="Cambria Math" panose="02040503050406030204" pitchFamily="18" charset="0"/>
                                                <a:ea typeface="Cambria Math" panose="02040503050406030204" pitchFamily="18" charset="0"/>
                                              </a:rPr>
                                              <m:t>𝑖</m:t>
                                            </m:r>
                                          </m:sub>
                                        </m:sSub>
                                        <m:r>
                                          <a:rPr lang="en-US">
                                            <a:latin typeface="Cambria Math" panose="02040503050406030204" pitchFamily="18" charset="0"/>
                                            <a:ea typeface="Cambria Math" panose="02040503050406030204" pitchFamily="18" charset="0"/>
                                          </a:rPr>
                                          <m:t>(</m:t>
                                        </m:r>
                                        <m:r>
                                          <a:rPr lang="en-US">
                                            <a:latin typeface="Cambria Math" panose="02040503050406030204" pitchFamily="18" charset="0"/>
                                            <a:ea typeface="Cambria Math" panose="02040503050406030204" pitchFamily="18" charset="0"/>
                                          </a:rPr>
                                          <m:t>𝑟</m:t>
                                        </m:r>
                                        <m:r>
                                          <a:rPr lang="en-US">
                                            <a:latin typeface="Cambria Math" panose="02040503050406030204" pitchFamily="18" charset="0"/>
                                            <a:ea typeface="Cambria Math" panose="02040503050406030204" pitchFamily="18" charset="0"/>
                                          </a:rPr>
                                          <m:t>)</m:t>
                                        </m:r>
                                      </m:num>
                                      <m:den>
                                        <m:r>
                                          <a:rPr lang="en-US">
                                            <a:latin typeface="Cambria Math" panose="02040503050406030204" pitchFamily="18" charset="0"/>
                                            <a:ea typeface="Cambria Math" panose="02040503050406030204" pitchFamily="18" charset="0"/>
                                          </a:rPr>
                                          <m:t>𝑀</m:t>
                                        </m:r>
                                      </m:den>
                                    </m:f>
                                    <m:r>
                                      <a:rPr lang="en-US">
                                        <a:latin typeface="Cambria Math" panose="02040503050406030204" pitchFamily="18" charset="0"/>
                                        <a:ea typeface="Cambria Math" panose="02040503050406030204" pitchFamily="18" charset="0"/>
                                      </a:rPr>
                                      <m:t>)</m:t>
                                    </m:r>
                                  </m:e>
                                  <m:sup>
                                    <m:r>
                                      <a:rPr lang="en-US">
                                        <a:latin typeface="Cambria Math" panose="02040503050406030204" pitchFamily="18" charset="0"/>
                                        <a:ea typeface="Cambria Math" panose="02040503050406030204" pitchFamily="18" charset="0"/>
                                      </a:rPr>
                                      <m:t>𝑞</m:t>
                                    </m:r>
                                  </m:sup>
                                </m:sSup>
                                <m:r>
                                  <m:rPr>
                                    <m:sty m:val="p"/>
                                  </m:rPr>
                                  <a:rPr lang="en-US">
                                    <a:latin typeface="Cambria Math" panose="02040503050406030204" pitchFamily="18" charset="0"/>
                                    <a:ea typeface="Cambria Math" panose="02040503050406030204" pitchFamily="18" charset="0"/>
                                  </a:rPr>
                                  <m:t>log</m:t>
                                </m:r>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a:latin typeface="Cambria Math" panose="02040503050406030204" pitchFamily="18" charset="0"/>
                                            <a:ea typeface="Cambria Math" panose="02040503050406030204" pitchFamily="18" charset="0"/>
                                          </a:rPr>
                                          <m:t>𝑀</m:t>
                                        </m:r>
                                      </m:e>
                                      <m:sub>
                                        <m:r>
                                          <a:rPr lang="en-US">
                                            <a:latin typeface="Cambria Math" panose="02040503050406030204" pitchFamily="18" charset="0"/>
                                            <a:ea typeface="Cambria Math" panose="02040503050406030204" pitchFamily="18" charset="0"/>
                                          </a:rPr>
                                          <m:t>𝑖</m:t>
                                        </m:r>
                                      </m:sub>
                                    </m:sSub>
                                    <m:d>
                                      <m:dPr>
                                        <m:ctrlPr>
                                          <a:rPr lang="en-US" i="1">
                                            <a:latin typeface="Cambria Math" panose="02040503050406030204" pitchFamily="18" charset="0"/>
                                            <a:ea typeface="Cambria Math" panose="02040503050406030204" pitchFamily="18" charset="0"/>
                                          </a:rPr>
                                        </m:ctrlPr>
                                      </m:dPr>
                                      <m:e>
                                        <m:r>
                                          <a:rPr lang="en-US">
                                            <a:latin typeface="Cambria Math" panose="02040503050406030204" pitchFamily="18" charset="0"/>
                                            <a:ea typeface="Cambria Math" panose="02040503050406030204" pitchFamily="18" charset="0"/>
                                          </a:rPr>
                                          <m:t>𝑟</m:t>
                                        </m:r>
                                      </m:e>
                                    </m:d>
                                  </m:num>
                                  <m:den>
                                    <m:r>
                                      <a:rPr lang="en-US">
                                        <a:latin typeface="Cambria Math" panose="02040503050406030204" pitchFamily="18" charset="0"/>
                                        <a:ea typeface="Cambria Math" panose="02040503050406030204" pitchFamily="18" charset="0"/>
                                      </a:rPr>
                                      <m:t>𝑀</m:t>
                                    </m:r>
                                  </m:den>
                                </m:f>
                                <m:r>
                                  <a:rPr lang="en-US">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m:t>
                                </m:r>
                              </m:e>
                            </m:nary>
                          </m:num>
                          <m:den>
                            <m:r>
                              <m:rPr>
                                <m:sty m:val="p"/>
                              </m:rPr>
                              <a:rPr lang="en-US">
                                <a:latin typeface="Cambria Math" panose="02040503050406030204" pitchFamily="18" charset="0"/>
                                <a:ea typeface="Cambria Math" panose="02040503050406030204" pitchFamily="18" charset="0"/>
                              </a:rPr>
                              <m:t>log</m:t>
                            </m:r>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a:latin typeface="Cambria Math" panose="02040503050406030204" pitchFamily="18" charset="0"/>
                                    <a:ea typeface="Cambria Math" panose="02040503050406030204" pitchFamily="18" charset="0"/>
                                  </a:rPr>
                                  <m:t>𝑟</m:t>
                                </m:r>
                              </m:num>
                              <m:den>
                                <m:r>
                                  <a:rPr lang="en-US">
                                    <a:latin typeface="Cambria Math" panose="02040503050406030204" pitchFamily="18" charset="0"/>
                                    <a:ea typeface="Cambria Math" panose="02040503050406030204" pitchFamily="18" charset="0"/>
                                  </a:rPr>
                                  <m:t>𝑑</m:t>
                                </m:r>
                              </m:den>
                            </m:f>
                            <m:r>
                              <a:rPr lang="en-US" b="0" i="0" smtClean="0">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a:latin typeface="Cambria Math" panose="02040503050406030204" pitchFamily="18" charset="0"/>
                                    <a:ea typeface="Cambria Math" panose="02040503050406030204" pitchFamily="18" charset="0"/>
                                  </a:rPr>
                                  <m:t>𝑖</m:t>
                                </m:r>
                                <m:r>
                                  <a:rPr lang="en-US">
                                    <a:latin typeface="Cambria Math" panose="02040503050406030204" pitchFamily="18" charset="0"/>
                                    <a:ea typeface="Cambria Math" panose="02040503050406030204" pitchFamily="18" charset="0"/>
                                  </a:rPr>
                                  <m:t>=</m:t>
                                </m:r>
                                <m:r>
                                  <a:rPr lang="en-US">
                                    <a:latin typeface="Cambria Math" panose="02040503050406030204" pitchFamily="18" charset="0"/>
                                    <a:ea typeface="Cambria Math" panose="02040503050406030204" pitchFamily="18" charset="0"/>
                                  </a:rPr>
                                  <m:t>1</m:t>
                                </m:r>
                              </m:sub>
                              <m:sup>
                                <m:r>
                                  <a:rPr lang="en-US">
                                    <a:latin typeface="Cambria Math" panose="02040503050406030204" pitchFamily="18" charset="0"/>
                                    <a:ea typeface="Cambria Math" panose="02040503050406030204" pitchFamily="18" charset="0"/>
                                  </a:rPr>
                                  <m:t>𝑛</m:t>
                                </m:r>
                              </m:sup>
                              <m:e>
                                <m:sSup>
                                  <m:sSupPr>
                                    <m:ctrlPr>
                                      <a:rPr lang="en-US" i="1">
                                        <a:latin typeface="Cambria Math" panose="02040503050406030204" pitchFamily="18" charset="0"/>
                                        <a:ea typeface="Cambria Math" panose="02040503050406030204" pitchFamily="18" charset="0"/>
                                      </a:rPr>
                                    </m:ctrlPr>
                                  </m:sSupPr>
                                  <m:e>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a:latin typeface="Cambria Math" panose="02040503050406030204" pitchFamily="18" charset="0"/>
                                                <a:ea typeface="Cambria Math" panose="02040503050406030204" pitchFamily="18" charset="0"/>
                                              </a:rPr>
                                              <m:t>𝑀</m:t>
                                            </m:r>
                                          </m:e>
                                          <m:sub>
                                            <m:r>
                                              <a:rPr lang="en-US">
                                                <a:latin typeface="Cambria Math" panose="02040503050406030204" pitchFamily="18" charset="0"/>
                                                <a:ea typeface="Cambria Math" panose="02040503050406030204" pitchFamily="18" charset="0"/>
                                              </a:rPr>
                                              <m:t>𝑖</m:t>
                                            </m:r>
                                          </m:sub>
                                        </m:sSub>
                                        <m:r>
                                          <a:rPr lang="en-US">
                                            <a:latin typeface="Cambria Math" panose="02040503050406030204" pitchFamily="18" charset="0"/>
                                            <a:ea typeface="Cambria Math" panose="02040503050406030204" pitchFamily="18" charset="0"/>
                                          </a:rPr>
                                          <m:t>(</m:t>
                                        </m:r>
                                        <m:r>
                                          <a:rPr lang="en-US">
                                            <a:latin typeface="Cambria Math" panose="02040503050406030204" pitchFamily="18" charset="0"/>
                                            <a:ea typeface="Cambria Math" panose="02040503050406030204" pitchFamily="18" charset="0"/>
                                          </a:rPr>
                                          <m:t>𝑟</m:t>
                                        </m:r>
                                        <m:r>
                                          <a:rPr lang="en-US">
                                            <a:latin typeface="Cambria Math" panose="02040503050406030204" pitchFamily="18" charset="0"/>
                                            <a:ea typeface="Cambria Math" panose="02040503050406030204" pitchFamily="18" charset="0"/>
                                          </a:rPr>
                                          <m:t>)</m:t>
                                        </m:r>
                                      </m:num>
                                      <m:den>
                                        <m:r>
                                          <a:rPr lang="en-US">
                                            <a:latin typeface="Cambria Math" panose="02040503050406030204" pitchFamily="18" charset="0"/>
                                            <a:ea typeface="Cambria Math" panose="02040503050406030204" pitchFamily="18" charset="0"/>
                                          </a:rPr>
                                          <m:t>𝑀</m:t>
                                        </m:r>
                                      </m:den>
                                    </m:f>
                                    <m:r>
                                      <a:rPr lang="en-US">
                                        <a:latin typeface="Cambria Math" panose="02040503050406030204" pitchFamily="18" charset="0"/>
                                        <a:ea typeface="Cambria Math" panose="02040503050406030204" pitchFamily="18" charset="0"/>
                                      </a:rPr>
                                      <m:t>)</m:t>
                                    </m:r>
                                  </m:e>
                                  <m:sup>
                                    <m:r>
                                      <a:rPr lang="en-US">
                                        <a:latin typeface="Cambria Math" panose="02040503050406030204" pitchFamily="18" charset="0"/>
                                        <a:ea typeface="Cambria Math" panose="02040503050406030204" pitchFamily="18" charset="0"/>
                                      </a:rPr>
                                      <m:t>𝑞</m:t>
                                    </m:r>
                                  </m:sup>
                                </m:sSup>
                              </m:e>
                            </m:nary>
                          </m:den>
                        </m:f>
                      </m:e>
                    </m:func>
                  </m:oMath>
                </a14:m>
                <a:endParaRPr lang="en-US" dirty="0">
                  <a:latin typeface="Cambria Math" panose="02040503050406030204" pitchFamily="18" charset="0"/>
                  <a:ea typeface="Cambria Math" panose="02040503050406030204" pitchFamily="18" charset="0"/>
                </a:endParaRPr>
              </a:p>
            </p:txBody>
          </p:sp>
        </mc:Choice>
        <mc:Fallback>
          <p:sp>
            <p:nvSpPr>
              <p:cNvPr id="17" name="TextBox 16"/>
              <p:cNvSpPr txBox="1">
                <a:spLocks noRot="1" noChangeAspect="1" noMove="1" noResize="1" noEditPoints="1" noAdjustHandles="1" noChangeArrowheads="1" noChangeShapeType="1" noTextEdit="1"/>
              </p:cNvSpPr>
              <p:nvPr/>
            </p:nvSpPr>
            <p:spPr>
              <a:xfrm>
                <a:off x="429110" y="3008821"/>
                <a:ext cx="8471699" cy="827727"/>
              </a:xfrm>
              <a:prstGeom prst="rect">
                <a:avLst/>
              </a:prstGeom>
              <a:blipFill rotWithShape="1">
                <a:blip r:embed="rId2"/>
                <a:stretch>
                  <a:fillRect l="-6" t="-23" b="62"/>
                </a:stretch>
              </a:blipFill>
            </p:spPr>
            <p:txBody>
              <a:bodyPr/>
              <a:lstStyle/>
              <a:p>
                <a:r>
                  <a:rPr lang="en-US" altLang="en-US">
                    <a:noFill/>
                  </a:rPr>
                  <a:t> </a:t>
                </a:r>
              </a:p>
            </p:txBody>
          </p:sp>
        </mc:Fallback>
      </mc:AlternateContent>
      <p:pic>
        <p:nvPicPr>
          <p:cNvPr id="18" name="Picture 17" descr="A screenshot of a cell phone&#10;&#10;Description automatically generated"/>
          <p:cNvPicPr>
            <a:picLocks noChangeAspect="1"/>
          </p:cNvPicPr>
          <p:nvPr/>
        </p:nvPicPr>
        <p:blipFill>
          <a:blip r:embed="rId3"/>
          <a:stretch>
            <a:fillRect/>
          </a:stretch>
        </p:blipFill>
        <p:spPr>
          <a:xfrm>
            <a:off x="3349513" y="4409141"/>
            <a:ext cx="1854424" cy="1697355"/>
          </a:xfrm>
          <a:prstGeom prst="rect">
            <a:avLst/>
          </a:prstGeom>
        </p:spPr>
      </p:pic>
      <p:sp>
        <p:nvSpPr>
          <p:cNvPr id="19" name="TextBox 58"/>
          <p:cNvSpPr txBox="1">
            <a:spLocks noChangeArrowheads="1"/>
          </p:cNvSpPr>
          <p:nvPr/>
        </p:nvSpPr>
        <p:spPr bwMode="auto">
          <a:xfrm>
            <a:off x="3940013" y="4159716"/>
            <a:ext cx="968941" cy="230832"/>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900" b="1" dirty="0">
                <a:latin typeface="Times New Roman" panose="02020603050405020304"/>
                <a:cs typeface="Times New Roman" panose="02020603050405020304"/>
              </a:rPr>
              <a:t>𝜏</a:t>
            </a:r>
            <a:r>
              <a:rPr lang="en-US" sz="900" b="1" dirty="0">
                <a:latin typeface="Arial Narrow" panose="020B0606020202030204"/>
                <a:cs typeface="Arial Narrow" panose="020B0606020202030204"/>
              </a:rPr>
              <a:t>(</a:t>
            </a:r>
            <a:r>
              <a:rPr lang="en-US" sz="900" b="1" dirty="0">
                <a:latin typeface="Times New Roman" panose="02020603050405020304"/>
                <a:cs typeface="Times New Roman" panose="02020603050405020304"/>
              </a:rPr>
              <a:t>𝑞</a:t>
            </a:r>
            <a:r>
              <a:rPr lang="en-US" sz="900" b="1" dirty="0">
                <a:latin typeface="Arial Narrow" panose="020B0606020202030204"/>
                <a:cs typeface="Arial Narrow" panose="020B0606020202030204"/>
              </a:rPr>
              <a:t>) vs </a:t>
            </a:r>
            <a:r>
              <a:rPr lang="en-US" sz="900" b="1" dirty="0">
                <a:latin typeface="Times New Roman" panose="02020603050405020304"/>
                <a:cs typeface="Times New Roman" panose="02020603050405020304"/>
              </a:rPr>
              <a:t>𝑞</a:t>
            </a:r>
            <a:r>
              <a:rPr lang="en-US" sz="900" b="1" dirty="0">
                <a:latin typeface="Arial Narrow" panose="020B0606020202030204"/>
                <a:cs typeface="Arial Narrow" panose="020B0606020202030204"/>
              </a:rPr>
              <a:t> </a:t>
            </a:r>
            <a:endParaRPr lang="en-US" altLang="zh-CN" sz="900" b="1" dirty="0"/>
          </a:p>
        </p:txBody>
      </p:sp>
      <p:sp>
        <p:nvSpPr>
          <p:cNvPr id="20" name="箭头: 右 12"/>
          <p:cNvSpPr/>
          <p:nvPr/>
        </p:nvSpPr>
        <p:spPr>
          <a:xfrm>
            <a:off x="5681509" y="5104988"/>
            <a:ext cx="651778" cy="1052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40"/>
          </a:p>
        </p:txBody>
      </p:sp>
      <p:sp>
        <p:nvSpPr>
          <p:cNvPr id="21" name="TextBox 20"/>
          <p:cNvSpPr txBox="1"/>
          <p:nvPr/>
        </p:nvSpPr>
        <p:spPr>
          <a:xfrm>
            <a:off x="5180619" y="4789195"/>
            <a:ext cx="1681871" cy="282834"/>
          </a:xfrm>
          <a:prstGeom prst="rect">
            <a:avLst/>
          </a:prstGeom>
          <a:noFill/>
        </p:spPr>
        <p:txBody>
          <a:bodyPr wrap="none" rtlCol="0">
            <a:spAutoFit/>
          </a:bodyPr>
          <a:lstStyle/>
          <a:p>
            <a:r>
              <a:rPr lang="en-US" sz="1240" b="1" dirty="0"/>
              <a:t>Legendre transform</a:t>
            </a:r>
            <a:endParaRPr lang="en-US" sz="1240" b="1" dirty="0"/>
          </a:p>
        </p:txBody>
      </p:sp>
      <mc:AlternateContent xmlns:mc="http://schemas.openxmlformats.org/markup-compatibility/2006">
        <mc:Choice xmlns:a14="http://schemas.microsoft.com/office/drawing/2010/main" Requires="a14">
          <p:sp>
            <p:nvSpPr>
              <p:cNvPr id="22" name="Rectangle 21"/>
              <p:cNvSpPr/>
              <p:nvPr/>
            </p:nvSpPr>
            <p:spPr>
              <a:xfrm>
                <a:off x="5229365" y="5230668"/>
                <a:ext cx="1651158" cy="282834"/>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d>
                        <m:dPr>
                          <m:begChr m:val=""/>
                          <m:ctrlPr>
                            <a:rPr lang="en-US" sz="1240" i="1">
                              <a:latin typeface="Cambria Math" panose="02040503050406030204" pitchFamily="18" charset="0"/>
                            </a:rPr>
                          </m:ctrlPr>
                        </m:dPr>
                        <m:e>
                          <m:r>
                            <a:rPr lang="en-US" sz="1240" i="1">
                              <a:latin typeface="Cambria Math" panose="02040503050406030204" pitchFamily="18" charset="0"/>
                            </a:rPr>
                            <m:t>𝑓</m:t>
                          </m:r>
                          <m:d>
                            <m:dPr>
                              <m:ctrlPr>
                                <a:rPr lang="en-US" sz="1240" i="1">
                                  <a:latin typeface="Cambria Math" panose="02040503050406030204" pitchFamily="18" charset="0"/>
                                </a:rPr>
                              </m:ctrlPr>
                            </m:dPr>
                            <m:e>
                              <m:r>
                                <a:rPr lang="en-US" sz="1240" i="1">
                                  <a:latin typeface="Cambria Math" panose="02040503050406030204" pitchFamily="18" charset="0"/>
                                </a:rPr>
                                <m:t>𝛼</m:t>
                              </m:r>
                            </m:e>
                          </m:d>
                          <m:r>
                            <a:rPr lang="en-US" sz="1240">
                              <a:latin typeface="Cambria Math" panose="02040503050406030204" pitchFamily="18" charset="0"/>
                            </a:rPr>
                            <m:t>=</m:t>
                          </m:r>
                          <m:r>
                            <a:rPr lang="en-US" sz="1240" i="1">
                              <a:latin typeface="Cambria Math" panose="02040503050406030204" pitchFamily="18" charset="0"/>
                            </a:rPr>
                            <m:t>𝑞</m:t>
                          </m:r>
                          <m:r>
                            <a:rPr lang="en-US" sz="1240" i="1">
                              <a:latin typeface="Cambria Math" panose="02040503050406030204" pitchFamily="18" charset="0"/>
                            </a:rPr>
                            <m:t>𝛼</m:t>
                          </m:r>
                          <m:d>
                            <m:dPr>
                              <m:ctrlPr>
                                <a:rPr lang="en-US" sz="1240" i="1">
                                  <a:latin typeface="Cambria Math" panose="02040503050406030204" pitchFamily="18" charset="0"/>
                                </a:rPr>
                              </m:ctrlPr>
                            </m:dPr>
                            <m:e>
                              <m:r>
                                <a:rPr lang="en-US" sz="1240" i="1">
                                  <a:latin typeface="Cambria Math" panose="02040503050406030204" pitchFamily="18" charset="0"/>
                                </a:rPr>
                                <m:t>𝑞</m:t>
                              </m:r>
                            </m:e>
                          </m:d>
                          <m:r>
                            <a:rPr lang="en-US" sz="1240">
                              <a:latin typeface="Cambria Math" panose="02040503050406030204" pitchFamily="18" charset="0"/>
                            </a:rPr>
                            <m:t>−</m:t>
                          </m:r>
                          <m:r>
                            <a:rPr lang="en-US" sz="1240" i="1">
                              <a:latin typeface="Cambria Math" panose="02040503050406030204" pitchFamily="18" charset="0"/>
                            </a:rPr>
                            <m:t>𝜏</m:t>
                          </m:r>
                          <m:r>
                            <a:rPr lang="en-US" sz="1240">
                              <a:latin typeface="Cambria Math" panose="02040503050406030204" pitchFamily="18" charset="0"/>
                            </a:rPr>
                            <m:t>(</m:t>
                          </m:r>
                          <m:r>
                            <a:rPr lang="en-US" sz="1240" i="1">
                              <a:latin typeface="Cambria Math" panose="02040503050406030204" pitchFamily="18" charset="0"/>
                            </a:rPr>
                            <m:t>𝑞</m:t>
                          </m:r>
                        </m:e>
                      </m:d>
                    </m:oMath>
                  </m:oMathPara>
                </a14:m>
                <a:endParaRPr lang="en-US" sz="1240" dirty="0"/>
              </a:p>
            </p:txBody>
          </p:sp>
        </mc:Choice>
        <mc:Fallback>
          <p:sp>
            <p:nvSpPr>
              <p:cNvPr id="22" name="Rectangle 21"/>
              <p:cNvSpPr>
                <a:spLocks noRot="1" noChangeAspect="1" noMove="1" noResize="1" noEditPoints="1" noAdjustHandles="1" noChangeArrowheads="1" noChangeShapeType="1" noTextEdit="1"/>
              </p:cNvSpPr>
              <p:nvPr/>
            </p:nvSpPr>
            <p:spPr>
              <a:xfrm>
                <a:off x="5229365" y="5230668"/>
                <a:ext cx="1651158" cy="282834"/>
              </a:xfrm>
              <a:prstGeom prst="rect">
                <a:avLst/>
              </a:prstGeom>
              <a:blipFill rotWithShape="1">
                <a:blip r:embed="rId4"/>
                <a:stretch>
                  <a:fillRect l="-8" t="-61" r="18" b="153"/>
                </a:stretch>
              </a:blipFill>
            </p:spPr>
            <p:txBody>
              <a:bodyPr/>
              <a:lstStyle/>
              <a:p>
                <a:r>
                  <a:rPr lang="en-US" altLang="en-US">
                    <a:noFill/>
                  </a:rPr>
                  <a:t> </a:t>
                </a:r>
              </a:p>
            </p:txBody>
          </p:sp>
        </mc:Fallback>
      </mc:AlternateContent>
      <p:pic>
        <p:nvPicPr>
          <p:cNvPr id="23" name="Picture 22" descr="A screenshot of a cell phone&#10;&#10;Description automatically generated"/>
          <p:cNvPicPr>
            <a:picLocks noChangeAspect="1"/>
          </p:cNvPicPr>
          <p:nvPr/>
        </p:nvPicPr>
        <p:blipFill>
          <a:blip r:embed="rId5"/>
          <a:stretch>
            <a:fillRect/>
          </a:stretch>
        </p:blipFill>
        <p:spPr>
          <a:xfrm>
            <a:off x="6931380" y="4378773"/>
            <a:ext cx="1908509" cy="1697355"/>
          </a:xfrm>
          <a:prstGeom prst="rect">
            <a:avLst/>
          </a:prstGeom>
        </p:spPr>
      </p:pic>
      <p:sp>
        <p:nvSpPr>
          <p:cNvPr id="24" name="TextBox 58"/>
          <p:cNvSpPr txBox="1">
            <a:spLocks noChangeArrowheads="1"/>
          </p:cNvSpPr>
          <p:nvPr/>
        </p:nvSpPr>
        <p:spPr bwMode="auto">
          <a:xfrm>
            <a:off x="7374990" y="4005056"/>
            <a:ext cx="1408827" cy="404085"/>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1015" b="1" dirty="0">
                <a:latin typeface="Times New Roman" panose="02020603050405020304"/>
                <a:cs typeface="Times New Roman" panose="02020603050405020304"/>
              </a:rPr>
              <a:t>Multi-fractal Spectrum</a:t>
            </a:r>
            <a:endParaRPr lang="en-US" altLang="zh-CN" sz="1015" b="1" dirty="0"/>
          </a:p>
        </p:txBody>
      </p:sp>
      <p:pic>
        <p:nvPicPr>
          <p:cNvPr id="25" name="Picture 24" descr="A close up of a map&#10;&#10;Description automatically generated"/>
          <p:cNvPicPr>
            <a:picLocks noChangeAspect="1"/>
          </p:cNvPicPr>
          <p:nvPr/>
        </p:nvPicPr>
        <p:blipFill>
          <a:blip r:embed="rId6"/>
          <a:stretch>
            <a:fillRect/>
          </a:stretch>
        </p:blipFill>
        <p:spPr>
          <a:xfrm>
            <a:off x="214493" y="4390548"/>
            <a:ext cx="1854424" cy="1745034"/>
          </a:xfrm>
          <a:prstGeom prst="rect">
            <a:avLst/>
          </a:prstGeom>
        </p:spPr>
      </p:pic>
      <p:sp>
        <p:nvSpPr>
          <p:cNvPr id="26" name="箭头: 右 12"/>
          <p:cNvSpPr/>
          <p:nvPr/>
        </p:nvSpPr>
        <p:spPr>
          <a:xfrm>
            <a:off x="2398689" y="5098718"/>
            <a:ext cx="651778" cy="1052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40"/>
          </a:p>
        </p:txBody>
      </p:sp>
      <mc:AlternateContent xmlns:mc="http://schemas.openxmlformats.org/markup-compatibility/2006">
        <mc:Choice xmlns:a14="http://schemas.microsoft.com/office/drawing/2010/main" Requires="a14">
          <p:sp>
            <p:nvSpPr>
              <p:cNvPr id="27" name="TextBox 58"/>
              <p:cNvSpPr txBox="1">
                <a:spLocks noChangeArrowheads="1"/>
              </p:cNvSpPr>
              <p:nvPr/>
            </p:nvSpPr>
            <p:spPr bwMode="auto">
              <a:xfrm>
                <a:off x="817414" y="4207098"/>
                <a:ext cx="968941" cy="241476"/>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14:m>
                  <m:oMath xmlns:m="http://schemas.openxmlformats.org/officeDocument/2006/math">
                    <m:sSub>
                      <m:sSubPr>
                        <m:ctrlPr>
                          <a:rPr lang="en-US" sz="900" b="1" i="1" smtClean="0">
                            <a:latin typeface="Cambria Math" panose="02040503050406030204" pitchFamily="18" charset="0"/>
                            <a:cs typeface="Arial" panose="020B0604020202020204" pitchFamily="34" charset="0"/>
                          </a:rPr>
                        </m:ctrlPr>
                      </m:sSubPr>
                      <m:e>
                        <m:r>
                          <a:rPr lang="en-US" sz="900" b="1" i="1" smtClean="0">
                            <a:latin typeface="Cambria Math" panose="02040503050406030204" pitchFamily="18" charset="0"/>
                            <a:cs typeface="Arial" panose="020B0604020202020204" pitchFamily="34" charset="0"/>
                          </a:rPr>
                          <m:t>𝑼</m:t>
                        </m:r>
                      </m:e>
                      <m:sub>
                        <m:r>
                          <a:rPr lang="en-US" sz="900" b="1" i="1" smtClean="0">
                            <a:latin typeface="Cambria Math" panose="02040503050406030204" pitchFamily="18" charset="0"/>
                            <a:cs typeface="Arial" panose="020B0604020202020204" pitchFamily="34" charset="0"/>
                          </a:rPr>
                          <m:t>𝒒</m:t>
                        </m:r>
                      </m:sub>
                    </m:sSub>
                    <m:d>
                      <m:dPr>
                        <m:ctrlPr>
                          <a:rPr lang="en-US" sz="900" b="1" i="1" smtClean="0">
                            <a:latin typeface="Cambria Math" panose="02040503050406030204" pitchFamily="18" charset="0"/>
                            <a:cs typeface="Arial" panose="020B0604020202020204" pitchFamily="34" charset="0"/>
                          </a:rPr>
                        </m:ctrlPr>
                      </m:dPr>
                      <m:e>
                        <m:r>
                          <a:rPr lang="en-US" sz="900" b="1" i="1" smtClean="0">
                            <a:latin typeface="Cambria Math" panose="02040503050406030204" pitchFamily="18" charset="0"/>
                            <a:cs typeface="Arial" panose="020B0604020202020204" pitchFamily="34" charset="0"/>
                          </a:rPr>
                          <m:t>𝒓</m:t>
                        </m:r>
                        <m:r>
                          <a:rPr lang="en-US" sz="900" b="1" i="1" smtClean="0">
                            <a:latin typeface="Cambria Math" panose="02040503050406030204" pitchFamily="18" charset="0"/>
                            <a:cs typeface="Arial" panose="020B0604020202020204" pitchFamily="34" charset="0"/>
                          </a:rPr>
                          <m:t>/</m:t>
                        </m:r>
                        <m:r>
                          <a:rPr lang="en-US" sz="900" b="1" i="1" smtClean="0">
                            <a:latin typeface="Cambria Math" panose="02040503050406030204" pitchFamily="18" charset="0"/>
                            <a:cs typeface="Arial" panose="020B0604020202020204" pitchFamily="34" charset="0"/>
                          </a:rPr>
                          <m:t>𝒅</m:t>
                        </m:r>
                      </m:e>
                    </m:d>
                    <m:r>
                      <a:rPr lang="en-US" sz="900" b="1" i="1" smtClean="0">
                        <a:latin typeface="Cambria Math" panose="02040503050406030204" pitchFamily="18" charset="0"/>
                        <a:cs typeface="Arial" panose="020B0604020202020204" pitchFamily="34" charset="0"/>
                      </a:rPr>
                      <m:t> </m:t>
                    </m:r>
                  </m:oMath>
                </a14:m>
                <a:r>
                  <a:rPr lang="en-US" sz="900" b="1" dirty="0">
                    <a:latin typeface="Arial Narrow" panose="020B0606020202030204"/>
                    <a:cs typeface="Arial Narrow" panose="020B0606020202030204"/>
                  </a:rPr>
                  <a:t>vs </a:t>
                </a:r>
                <a:r>
                  <a:rPr lang="en-US" sz="900" b="1" dirty="0">
                    <a:latin typeface="Times New Roman" panose="02020603050405020304"/>
                    <a:cs typeface="Times New Roman" panose="02020603050405020304"/>
                  </a:rPr>
                  <a:t>r/d</a:t>
                </a:r>
                <a:r>
                  <a:rPr lang="en-US" sz="900" b="1" dirty="0">
                    <a:latin typeface="Arial Narrow" panose="020B0606020202030204"/>
                    <a:cs typeface="Arial Narrow" panose="020B0606020202030204"/>
                  </a:rPr>
                  <a:t> </a:t>
                </a:r>
                <a:endParaRPr lang="en-US" altLang="zh-CN" sz="900" b="1" dirty="0"/>
              </a:p>
            </p:txBody>
          </p:sp>
        </mc:Choice>
        <mc:Fallback>
          <p:sp>
            <p:nvSpPr>
              <p:cNvPr id="27" name="TextBox 58"/>
              <p:cNvSpPr txBox="1">
                <a:spLocks noRot="1" noChangeAspect="1" noMove="1" noResize="1" noEditPoints="1" noAdjustHandles="1" noChangeArrowheads="1" noChangeShapeType="1" noTextEdit="1"/>
              </p:cNvSpPr>
              <p:nvPr/>
            </p:nvSpPr>
            <p:spPr bwMode="auto">
              <a:xfrm>
                <a:off x="817414" y="4207098"/>
                <a:ext cx="968941" cy="241476"/>
              </a:xfrm>
              <a:prstGeom prst="rect">
                <a:avLst/>
              </a:prstGeom>
              <a:blipFill rotWithShape="1">
                <a:blip r:embed="rId7"/>
                <a:stretch>
                  <a:fillRect l="-17" t="-92" r="10" b="165"/>
                </a:stretch>
              </a:blipFill>
              <a:ln>
                <a:noFill/>
              </a:ln>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8" name="TextBox 27"/>
              <p:cNvSpPr txBox="1"/>
              <p:nvPr/>
            </p:nvSpPr>
            <p:spPr>
              <a:xfrm>
                <a:off x="268646" y="5210277"/>
                <a:ext cx="4970834" cy="303225"/>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rPr>
                          </m:ctrlPr>
                        </m:sSubPr>
                        <m:e>
                          <m:r>
                            <a:rPr lang="en-US" sz="1200" i="1">
                              <a:latin typeface="Cambria Math" panose="02040503050406030204" pitchFamily="18" charset="0"/>
                            </a:rPr>
                            <m:t>𝑈</m:t>
                          </m:r>
                        </m:e>
                        <m:sub>
                          <m:r>
                            <a:rPr lang="en-US" sz="1200" i="1">
                              <a:latin typeface="Cambria Math" panose="02040503050406030204" pitchFamily="18" charset="0"/>
                            </a:rPr>
                            <m:t>𝑞</m:t>
                          </m:r>
                        </m:sub>
                      </m:sSub>
                      <m:d>
                        <m:dPr>
                          <m:ctrlPr>
                            <a:rPr lang="en-US" sz="1200" i="1">
                              <a:latin typeface="Cambria Math" panose="02040503050406030204" pitchFamily="18" charset="0"/>
                            </a:rPr>
                          </m:ctrlPr>
                        </m:dPr>
                        <m:e>
                          <m:r>
                            <a:rPr lang="en-US" sz="1200" i="1">
                              <a:latin typeface="Cambria Math" panose="02040503050406030204" pitchFamily="18" charset="0"/>
                            </a:rPr>
                            <m:t>𝑟</m:t>
                          </m:r>
                        </m:e>
                      </m:d>
                      <m:r>
                        <a:rPr lang="en-US" sz="1200" i="1">
                          <a:latin typeface="Cambria Math" panose="02040503050406030204" pitchFamily="18" charset="0"/>
                        </a:rPr>
                        <m:t>~</m:t>
                      </m:r>
                      <m:sSup>
                        <m:sSupPr>
                          <m:ctrlPr>
                            <a:rPr lang="en-US" sz="1200" i="1">
                              <a:latin typeface="Cambria Math" panose="02040503050406030204" pitchFamily="18" charset="0"/>
                            </a:rPr>
                          </m:ctrlPr>
                        </m:sSupPr>
                        <m:e>
                          <m:r>
                            <a:rPr lang="en-US" sz="1200" i="1">
                              <a:latin typeface="Cambria Math" panose="02040503050406030204" pitchFamily="18" charset="0"/>
                            </a:rPr>
                            <m:t>𝑟</m:t>
                          </m:r>
                        </m:e>
                        <m:sup>
                          <m:r>
                            <a:rPr lang="en-US" sz="1200" i="1">
                              <a:latin typeface="Cambria Math" panose="02040503050406030204" pitchFamily="18" charset="0"/>
                            </a:rPr>
                            <m:t>𝜏</m:t>
                          </m:r>
                          <m:r>
                            <a:rPr lang="en-US" sz="1200" i="1">
                              <a:latin typeface="Cambria Math" panose="02040503050406030204" pitchFamily="18" charset="0"/>
                            </a:rPr>
                            <m:t>(</m:t>
                          </m:r>
                          <m:r>
                            <a:rPr lang="en-US" sz="1200" i="1">
                              <a:latin typeface="Cambria Math" panose="02040503050406030204" pitchFamily="18" charset="0"/>
                            </a:rPr>
                            <m:t>𝑞</m:t>
                          </m:r>
                          <m:r>
                            <a:rPr lang="en-US" sz="1200" i="1">
                              <a:latin typeface="Cambria Math" panose="02040503050406030204" pitchFamily="18" charset="0"/>
                            </a:rPr>
                            <m:t>)</m:t>
                          </m:r>
                        </m:sup>
                      </m:sSup>
                    </m:oMath>
                  </m:oMathPara>
                </a14:m>
                <a:endParaRPr lang="en-US" dirty="0"/>
              </a:p>
            </p:txBody>
          </p:sp>
        </mc:Choice>
        <mc:Fallback>
          <p:sp>
            <p:nvSpPr>
              <p:cNvPr id="28" name="TextBox 27"/>
              <p:cNvSpPr txBox="1">
                <a:spLocks noRot="1" noChangeAspect="1" noMove="1" noResize="1" noEditPoints="1" noAdjustHandles="1" noChangeArrowheads="1" noChangeShapeType="1" noTextEdit="1"/>
              </p:cNvSpPr>
              <p:nvPr/>
            </p:nvSpPr>
            <p:spPr>
              <a:xfrm>
                <a:off x="268646" y="5210277"/>
                <a:ext cx="4970834" cy="303225"/>
              </a:xfrm>
              <a:prstGeom prst="rect">
                <a:avLst/>
              </a:prstGeom>
              <a:blipFill rotWithShape="1">
                <a:blip r:embed="rId8"/>
                <a:stretch>
                  <a:fillRect l="-1" t="-34" r="2" b="142"/>
                </a:stretch>
              </a:blipFill>
            </p:spPr>
            <p:txBody>
              <a:bodyPr/>
              <a:lstStyle/>
              <a:p>
                <a:r>
                  <a:rPr lang="en-US" altLang="en-US">
                    <a:noFill/>
                  </a:rPr>
                  <a:t> </a:t>
                </a:r>
              </a:p>
            </p:txBody>
          </p:sp>
        </mc:Fallback>
      </mc:AlternateContent>
      <p:sp>
        <p:nvSpPr>
          <p:cNvPr id="33" name="TextBox 1"/>
          <p:cNvSpPr txBox="1">
            <a:spLocks noChangeArrowheads="1"/>
          </p:cNvSpPr>
          <p:nvPr/>
        </p:nvSpPr>
        <p:spPr bwMode="auto">
          <a:xfrm>
            <a:off x="0" y="6565907"/>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Xiao, </a:t>
            </a:r>
            <a:r>
              <a:rPr lang="en-US" sz="1000" dirty="0" err="1">
                <a:latin typeface="Arial" panose="020B0604020202020204" pitchFamily="34" charset="0"/>
                <a:cs typeface="Arial" panose="020B0604020202020204" pitchFamily="34" charset="0"/>
              </a:rPr>
              <a:t>Xiongye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Hanlong</a:t>
            </a:r>
            <a:r>
              <a:rPr lang="en-US" sz="1000" dirty="0">
                <a:latin typeface="Arial" panose="020B0604020202020204" pitchFamily="34" charset="0"/>
                <a:cs typeface="Arial" panose="020B0604020202020204" pitchFamily="34" charset="0"/>
              </a:rPr>
              <a:t> Chen, and Paul Bogdan. "Deciphering the generating rules and functionalities of complex networks." Scientific reports 11.1 (2021)</a:t>
            </a:r>
            <a:endParaRPr lang="en-US" sz="1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 y="76200"/>
            <a:ext cx="9124519" cy="685800"/>
          </a:xfrm>
        </p:spPr>
        <p:txBody>
          <a:bodyPr/>
          <a:lstStyle/>
          <a:p>
            <a:r>
              <a:rPr lang="en-US" dirty="0"/>
              <a:t>Node-based Multifractal Analysis (III)</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p:sp>
        <p:nvSpPr>
          <p:cNvPr id="3" name="Content Placeholder 2"/>
          <p:cNvSpPr>
            <a:spLocks noGrp="1"/>
          </p:cNvSpPr>
          <p:nvPr>
            <p:ph idx="1"/>
          </p:nvPr>
        </p:nvSpPr>
        <p:spPr>
          <a:xfrm>
            <a:off x="19481" y="921266"/>
            <a:ext cx="9124519" cy="3067307"/>
          </a:xfrm>
        </p:spPr>
        <p:txBody>
          <a:bodyPr/>
          <a:lstStyle/>
          <a:p>
            <a:r>
              <a:rPr lang="en-US" dirty="0">
                <a:latin typeface="Arial Narrow" panose="020B0606020202030204"/>
                <a:cs typeface="Arial Narrow" panose="020B0606020202030204"/>
              </a:rPr>
              <a:t>Multifractal Spectrum</a:t>
            </a:r>
            <a:endParaRPr lang="en-US" dirty="0">
              <a:latin typeface="Arial Narrow" panose="020B0606020202030204"/>
              <a:cs typeface="Arial Narrow" panose="020B0606020202030204"/>
            </a:endParaRPr>
          </a:p>
          <a:p>
            <a:pPr marL="0" indent="0">
              <a:buNone/>
            </a:pPr>
            <a:endParaRPr lang="en-US" dirty="0">
              <a:latin typeface="Arial Narrow" panose="020B0606020202030204"/>
              <a:cs typeface="Arial Narrow" panose="020B0606020202030204"/>
            </a:endParaRPr>
          </a:p>
          <a:p>
            <a:endParaRPr lang="en-US" dirty="0">
              <a:latin typeface="Arial Narrow" panose="020B0606020202030204"/>
              <a:cs typeface="Arial Narrow" panose="020B0606020202030204"/>
            </a:endParaRPr>
          </a:p>
        </p:txBody>
      </p:sp>
      <p:pic>
        <p:nvPicPr>
          <p:cNvPr id="18" name="Picture 17" descr="A screenshot of a cell phone&#10;&#10;Description automatically generated"/>
          <p:cNvPicPr>
            <a:picLocks noChangeAspect="1"/>
          </p:cNvPicPr>
          <p:nvPr/>
        </p:nvPicPr>
        <p:blipFill>
          <a:blip r:embed="rId1"/>
          <a:stretch>
            <a:fillRect/>
          </a:stretch>
        </p:blipFill>
        <p:spPr>
          <a:xfrm>
            <a:off x="3315909" y="4730605"/>
            <a:ext cx="1854424" cy="1697355"/>
          </a:xfrm>
          <a:prstGeom prst="rect">
            <a:avLst/>
          </a:prstGeom>
        </p:spPr>
      </p:pic>
      <p:sp>
        <p:nvSpPr>
          <p:cNvPr id="19" name="TextBox 58"/>
          <p:cNvSpPr txBox="1">
            <a:spLocks noChangeArrowheads="1"/>
          </p:cNvSpPr>
          <p:nvPr/>
        </p:nvSpPr>
        <p:spPr bwMode="auto">
          <a:xfrm>
            <a:off x="3906409" y="4481180"/>
            <a:ext cx="968941" cy="230832"/>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900" b="1" dirty="0">
                <a:latin typeface="Times New Roman" panose="02020603050405020304"/>
                <a:cs typeface="Times New Roman" panose="02020603050405020304"/>
              </a:rPr>
              <a:t>𝜏</a:t>
            </a:r>
            <a:r>
              <a:rPr lang="en-US" sz="900" b="1" dirty="0">
                <a:latin typeface="Arial Narrow" panose="020B0606020202030204"/>
                <a:cs typeface="Arial Narrow" panose="020B0606020202030204"/>
              </a:rPr>
              <a:t>(</a:t>
            </a:r>
            <a:r>
              <a:rPr lang="en-US" sz="900" b="1" dirty="0">
                <a:latin typeface="Times New Roman" panose="02020603050405020304"/>
                <a:cs typeface="Times New Roman" panose="02020603050405020304"/>
              </a:rPr>
              <a:t>𝑞</a:t>
            </a:r>
            <a:r>
              <a:rPr lang="en-US" sz="900" b="1" dirty="0">
                <a:latin typeface="Arial Narrow" panose="020B0606020202030204"/>
                <a:cs typeface="Arial Narrow" panose="020B0606020202030204"/>
              </a:rPr>
              <a:t>) vs </a:t>
            </a:r>
            <a:r>
              <a:rPr lang="en-US" sz="900" b="1" dirty="0">
                <a:latin typeface="Times New Roman" panose="02020603050405020304"/>
                <a:cs typeface="Times New Roman" panose="02020603050405020304"/>
              </a:rPr>
              <a:t>𝑞</a:t>
            </a:r>
            <a:r>
              <a:rPr lang="en-US" sz="900" b="1" dirty="0">
                <a:latin typeface="Arial Narrow" panose="020B0606020202030204"/>
                <a:cs typeface="Arial Narrow" panose="020B0606020202030204"/>
              </a:rPr>
              <a:t> </a:t>
            </a:r>
            <a:endParaRPr lang="en-US" altLang="zh-CN" sz="900" b="1" dirty="0"/>
          </a:p>
        </p:txBody>
      </p:sp>
      <p:sp>
        <p:nvSpPr>
          <p:cNvPr id="20" name="箭头: 右 12"/>
          <p:cNvSpPr/>
          <p:nvPr/>
        </p:nvSpPr>
        <p:spPr>
          <a:xfrm>
            <a:off x="5647905" y="5426452"/>
            <a:ext cx="651778" cy="1052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40"/>
          </a:p>
        </p:txBody>
      </p:sp>
      <p:sp>
        <p:nvSpPr>
          <p:cNvPr id="21" name="TextBox 20"/>
          <p:cNvSpPr txBox="1"/>
          <p:nvPr/>
        </p:nvSpPr>
        <p:spPr>
          <a:xfrm>
            <a:off x="5147015" y="5110659"/>
            <a:ext cx="1681871" cy="282834"/>
          </a:xfrm>
          <a:prstGeom prst="rect">
            <a:avLst/>
          </a:prstGeom>
          <a:noFill/>
        </p:spPr>
        <p:txBody>
          <a:bodyPr wrap="none" rtlCol="0">
            <a:spAutoFit/>
          </a:bodyPr>
          <a:lstStyle/>
          <a:p>
            <a:r>
              <a:rPr lang="en-US" sz="1240" b="1" dirty="0"/>
              <a:t>Legendre transform</a:t>
            </a:r>
            <a:endParaRPr lang="en-US" sz="1240" b="1" dirty="0"/>
          </a:p>
        </p:txBody>
      </p:sp>
      <mc:AlternateContent xmlns:mc="http://schemas.openxmlformats.org/markup-compatibility/2006">
        <mc:Choice xmlns:a14="http://schemas.microsoft.com/office/drawing/2010/main" Requires="a14">
          <p:sp>
            <p:nvSpPr>
              <p:cNvPr id="22" name="Rectangle 21"/>
              <p:cNvSpPr/>
              <p:nvPr/>
            </p:nvSpPr>
            <p:spPr>
              <a:xfrm>
                <a:off x="5195761" y="5552132"/>
                <a:ext cx="1651158" cy="282834"/>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d>
                        <m:dPr>
                          <m:begChr m:val=""/>
                          <m:ctrlPr>
                            <a:rPr lang="en-US" sz="1240" i="1">
                              <a:latin typeface="Cambria Math" panose="02040503050406030204" pitchFamily="18" charset="0"/>
                            </a:rPr>
                          </m:ctrlPr>
                        </m:dPr>
                        <m:e>
                          <m:r>
                            <a:rPr lang="en-US" sz="1240" i="1">
                              <a:latin typeface="Cambria Math" panose="02040503050406030204" pitchFamily="18" charset="0"/>
                            </a:rPr>
                            <m:t>𝑓</m:t>
                          </m:r>
                          <m:d>
                            <m:dPr>
                              <m:ctrlPr>
                                <a:rPr lang="en-US" sz="1240" i="1">
                                  <a:latin typeface="Cambria Math" panose="02040503050406030204" pitchFamily="18" charset="0"/>
                                </a:rPr>
                              </m:ctrlPr>
                            </m:dPr>
                            <m:e>
                              <m:r>
                                <a:rPr lang="en-US" sz="1240" i="1">
                                  <a:latin typeface="Cambria Math" panose="02040503050406030204" pitchFamily="18" charset="0"/>
                                </a:rPr>
                                <m:t>𝛼</m:t>
                              </m:r>
                            </m:e>
                          </m:d>
                          <m:r>
                            <a:rPr lang="en-US" sz="1240">
                              <a:latin typeface="Cambria Math" panose="02040503050406030204" pitchFamily="18" charset="0"/>
                            </a:rPr>
                            <m:t>=</m:t>
                          </m:r>
                          <m:r>
                            <a:rPr lang="en-US" sz="1240" i="1">
                              <a:latin typeface="Cambria Math" panose="02040503050406030204" pitchFamily="18" charset="0"/>
                            </a:rPr>
                            <m:t>𝑞</m:t>
                          </m:r>
                          <m:r>
                            <a:rPr lang="en-US" sz="1240" i="1">
                              <a:latin typeface="Cambria Math" panose="02040503050406030204" pitchFamily="18" charset="0"/>
                            </a:rPr>
                            <m:t>𝛼</m:t>
                          </m:r>
                          <m:d>
                            <m:dPr>
                              <m:ctrlPr>
                                <a:rPr lang="en-US" sz="1240" i="1">
                                  <a:latin typeface="Cambria Math" panose="02040503050406030204" pitchFamily="18" charset="0"/>
                                </a:rPr>
                              </m:ctrlPr>
                            </m:dPr>
                            <m:e>
                              <m:r>
                                <a:rPr lang="en-US" sz="1240" i="1">
                                  <a:latin typeface="Cambria Math" panose="02040503050406030204" pitchFamily="18" charset="0"/>
                                </a:rPr>
                                <m:t>𝑞</m:t>
                              </m:r>
                            </m:e>
                          </m:d>
                          <m:r>
                            <a:rPr lang="en-US" sz="1240">
                              <a:latin typeface="Cambria Math" panose="02040503050406030204" pitchFamily="18" charset="0"/>
                            </a:rPr>
                            <m:t>−</m:t>
                          </m:r>
                          <m:r>
                            <a:rPr lang="en-US" sz="1240" i="1">
                              <a:latin typeface="Cambria Math" panose="02040503050406030204" pitchFamily="18" charset="0"/>
                            </a:rPr>
                            <m:t>𝜏</m:t>
                          </m:r>
                          <m:r>
                            <a:rPr lang="en-US" sz="1240">
                              <a:latin typeface="Cambria Math" panose="02040503050406030204" pitchFamily="18" charset="0"/>
                            </a:rPr>
                            <m:t>(</m:t>
                          </m:r>
                          <m:r>
                            <a:rPr lang="en-US" sz="1240" i="1">
                              <a:latin typeface="Cambria Math" panose="02040503050406030204" pitchFamily="18" charset="0"/>
                            </a:rPr>
                            <m:t>𝑞</m:t>
                          </m:r>
                        </m:e>
                      </m:d>
                    </m:oMath>
                  </m:oMathPara>
                </a14:m>
                <a:endParaRPr lang="en-US" sz="1240" dirty="0"/>
              </a:p>
            </p:txBody>
          </p:sp>
        </mc:Choice>
        <mc:Fallback>
          <p:sp>
            <p:nvSpPr>
              <p:cNvPr id="22" name="Rectangle 21"/>
              <p:cNvSpPr>
                <a:spLocks noRot="1" noChangeAspect="1" noMove="1" noResize="1" noEditPoints="1" noAdjustHandles="1" noChangeArrowheads="1" noChangeShapeType="1" noTextEdit="1"/>
              </p:cNvSpPr>
              <p:nvPr/>
            </p:nvSpPr>
            <p:spPr>
              <a:xfrm>
                <a:off x="5195761" y="5552132"/>
                <a:ext cx="1651158" cy="282834"/>
              </a:xfrm>
              <a:prstGeom prst="rect">
                <a:avLst/>
              </a:prstGeom>
              <a:blipFill rotWithShape="1">
                <a:blip r:embed="rId2"/>
                <a:stretch>
                  <a:fillRect l="-12" t="-116" r="21" b="207"/>
                </a:stretch>
              </a:blipFill>
            </p:spPr>
            <p:txBody>
              <a:bodyPr/>
              <a:lstStyle/>
              <a:p>
                <a:r>
                  <a:rPr lang="en-US" altLang="en-US">
                    <a:noFill/>
                  </a:rPr>
                  <a:t> </a:t>
                </a:r>
              </a:p>
            </p:txBody>
          </p:sp>
        </mc:Fallback>
      </mc:AlternateContent>
      <p:pic>
        <p:nvPicPr>
          <p:cNvPr id="23" name="Picture 22" descr="A screenshot of a cell phone&#10;&#10;Description automatically generated"/>
          <p:cNvPicPr>
            <a:picLocks noChangeAspect="1"/>
          </p:cNvPicPr>
          <p:nvPr/>
        </p:nvPicPr>
        <p:blipFill>
          <a:blip r:embed="rId3"/>
          <a:stretch>
            <a:fillRect/>
          </a:stretch>
        </p:blipFill>
        <p:spPr>
          <a:xfrm>
            <a:off x="6897776" y="4700237"/>
            <a:ext cx="1908509" cy="1697355"/>
          </a:xfrm>
          <a:prstGeom prst="rect">
            <a:avLst/>
          </a:prstGeom>
        </p:spPr>
      </p:pic>
      <p:sp>
        <p:nvSpPr>
          <p:cNvPr id="24" name="TextBox 58"/>
          <p:cNvSpPr txBox="1">
            <a:spLocks noChangeArrowheads="1"/>
          </p:cNvSpPr>
          <p:nvPr/>
        </p:nvSpPr>
        <p:spPr bwMode="auto">
          <a:xfrm>
            <a:off x="7341386" y="4326520"/>
            <a:ext cx="1408827" cy="404085"/>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1015" b="1" dirty="0">
                <a:latin typeface="Times New Roman" panose="02020603050405020304"/>
                <a:cs typeface="Times New Roman" panose="02020603050405020304"/>
              </a:rPr>
              <a:t>Multi-fractal Spectrum</a:t>
            </a:r>
            <a:endParaRPr lang="en-US" altLang="zh-CN" sz="1015" b="1" dirty="0"/>
          </a:p>
        </p:txBody>
      </p:sp>
      <p:pic>
        <p:nvPicPr>
          <p:cNvPr id="25" name="Picture 24" descr="A close up of a map&#10;&#10;Description automatically generated"/>
          <p:cNvPicPr>
            <a:picLocks noChangeAspect="1"/>
          </p:cNvPicPr>
          <p:nvPr/>
        </p:nvPicPr>
        <p:blipFill>
          <a:blip r:embed="rId4"/>
          <a:stretch>
            <a:fillRect/>
          </a:stretch>
        </p:blipFill>
        <p:spPr>
          <a:xfrm>
            <a:off x="180889" y="4712012"/>
            <a:ext cx="1854424" cy="1745034"/>
          </a:xfrm>
          <a:prstGeom prst="rect">
            <a:avLst/>
          </a:prstGeom>
        </p:spPr>
      </p:pic>
      <p:sp>
        <p:nvSpPr>
          <p:cNvPr id="26" name="箭头: 右 12"/>
          <p:cNvSpPr/>
          <p:nvPr/>
        </p:nvSpPr>
        <p:spPr>
          <a:xfrm>
            <a:off x="2365085" y="5420182"/>
            <a:ext cx="651778" cy="1052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40"/>
          </a:p>
        </p:txBody>
      </p:sp>
      <mc:AlternateContent xmlns:mc="http://schemas.openxmlformats.org/markup-compatibility/2006">
        <mc:Choice xmlns:a14="http://schemas.microsoft.com/office/drawing/2010/main" Requires="a14">
          <p:sp>
            <p:nvSpPr>
              <p:cNvPr id="27" name="TextBox 58"/>
              <p:cNvSpPr txBox="1">
                <a:spLocks noChangeArrowheads="1"/>
              </p:cNvSpPr>
              <p:nvPr/>
            </p:nvSpPr>
            <p:spPr bwMode="auto">
              <a:xfrm>
                <a:off x="783810" y="4528562"/>
                <a:ext cx="968941" cy="241476"/>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14:m>
                  <m:oMath xmlns:m="http://schemas.openxmlformats.org/officeDocument/2006/math">
                    <m:sSub>
                      <m:sSubPr>
                        <m:ctrlPr>
                          <a:rPr lang="en-US" sz="900" b="1" i="1" smtClean="0">
                            <a:latin typeface="Cambria Math" panose="02040503050406030204" pitchFamily="18" charset="0"/>
                            <a:cs typeface="Arial" panose="020B0604020202020204" pitchFamily="34" charset="0"/>
                          </a:rPr>
                        </m:ctrlPr>
                      </m:sSubPr>
                      <m:e>
                        <m:r>
                          <a:rPr lang="en-US" sz="900" b="1" i="1" smtClean="0">
                            <a:latin typeface="Cambria Math" panose="02040503050406030204" pitchFamily="18" charset="0"/>
                            <a:cs typeface="Arial" panose="020B0604020202020204" pitchFamily="34" charset="0"/>
                          </a:rPr>
                          <m:t>𝑼</m:t>
                        </m:r>
                      </m:e>
                      <m:sub>
                        <m:r>
                          <a:rPr lang="en-US" sz="900" b="1" i="1" smtClean="0">
                            <a:latin typeface="Cambria Math" panose="02040503050406030204" pitchFamily="18" charset="0"/>
                            <a:cs typeface="Arial" panose="020B0604020202020204" pitchFamily="34" charset="0"/>
                          </a:rPr>
                          <m:t>𝒒</m:t>
                        </m:r>
                      </m:sub>
                    </m:sSub>
                    <m:d>
                      <m:dPr>
                        <m:ctrlPr>
                          <a:rPr lang="en-US" sz="900" b="1" i="1" smtClean="0">
                            <a:latin typeface="Cambria Math" panose="02040503050406030204" pitchFamily="18" charset="0"/>
                            <a:cs typeface="Arial" panose="020B0604020202020204" pitchFamily="34" charset="0"/>
                          </a:rPr>
                        </m:ctrlPr>
                      </m:dPr>
                      <m:e>
                        <m:r>
                          <a:rPr lang="en-US" sz="900" b="1" i="1" smtClean="0">
                            <a:latin typeface="Cambria Math" panose="02040503050406030204" pitchFamily="18" charset="0"/>
                            <a:cs typeface="Arial" panose="020B0604020202020204" pitchFamily="34" charset="0"/>
                          </a:rPr>
                          <m:t>𝒓</m:t>
                        </m:r>
                        <m:r>
                          <a:rPr lang="en-US" sz="900" b="1" i="1" smtClean="0">
                            <a:latin typeface="Cambria Math" panose="02040503050406030204" pitchFamily="18" charset="0"/>
                            <a:cs typeface="Arial" panose="020B0604020202020204" pitchFamily="34" charset="0"/>
                          </a:rPr>
                          <m:t>/</m:t>
                        </m:r>
                        <m:r>
                          <a:rPr lang="en-US" sz="900" b="1" i="1" smtClean="0">
                            <a:latin typeface="Cambria Math" panose="02040503050406030204" pitchFamily="18" charset="0"/>
                            <a:cs typeface="Arial" panose="020B0604020202020204" pitchFamily="34" charset="0"/>
                          </a:rPr>
                          <m:t>𝒅</m:t>
                        </m:r>
                      </m:e>
                    </m:d>
                    <m:r>
                      <a:rPr lang="en-US" sz="900" b="1" i="1" smtClean="0">
                        <a:latin typeface="Cambria Math" panose="02040503050406030204" pitchFamily="18" charset="0"/>
                        <a:cs typeface="Arial" panose="020B0604020202020204" pitchFamily="34" charset="0"/>
                      </a:rPr>
                      <m:t> </m:t>
                    </m:r>
                  </m:oMath>
                </a14:m>
                <a:r>
                  <a:rPr lang="en-US" sz="900" b="1" dirty="0">
                    <a:latin typeface="Arial Narrow" panose="020B0606020202030204"/>
                    <a:cs typeface="Arial Narrow" panose="020B0606020202030204"/>
                  </a:rPr>
                  <a:t>vs </a:t>
                </a:r>
                <a:r>
                  <a:rPr lang="en-US" sz="900" b="1" dirty="0">
                    <a:latin typeface="Times New Roman" panose="02020603050405020304"/>
                    <a:cs typeface="Times New Roman" panose="02020603050405020304"/>
                  </a:rPr>
                  <a:t>r/d</a:t>
                </a:r>
                <a:r>
                  <a:rPr lang="en-US" sz="900" b="1" dirty="0">
                    <a:latin typeface="Arial Narrow" panose="020B0606020202030204"/>
                    <a:cs typeface="Arial Narrow" panose="020B0606020202030204"/>
                  </a:rPr>
                  <a:t> </a:t>
                </a:r>
                <a:endParaRPr lang="en-US" altLang="zh-CN" sz="900" b="1" dirty="0"/>
              </a:p>
            </p:txBody>
          </p:sp>
        </mc:Choice>
        <mc:Fallback>
          <p:sp>
            <p:nvSpPr>
              <p:cNvPr id="27" name="TextBox 58"/>
              <p:cNvSpPr txBox="1">
                <a:spLocks noRot="1" noChangeAspect="1" noMove="1" noResize="1" noEditPoints="1" noAdjustHandles="1" noChangeArrowheads="1" noChangeShapeType="1" noTextEdit="1"/>
              </p:cNvSpPr>
              <p:nvPr/>
            </p:nvSpPr>
            <p:spPr bwMode="auto">
              <a:xfrm>
                <a:off x="783810" y="4528562"/>
                <a:ext cx="968941" cy="241476"/>
              </a:xfrm>
              <a:prstGeom prst="rect">
                <a:avLst/>
              </a:prstGeom>
              <a:blipFill rotWithShape="1">
                <a:blip r:embed="rId5"/>
                <a:stretch>
                  <a:fillRect l="-23" t="-156" r="16" b="229"/>
                </a:stretch>
              </a:blipFill>
              <a:ln>
                <a:noFill/>
              </a:ln>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8" name="TextBox 27"/>
              <p:cNvSpPr txBox="1"/>
              <p:nvPr/>
            </p:nvSpPr>
            <p:spPr>
              <a:xfrm>
                <a:off x="235042" y="5531741"/>
                <a:ext cx="4970834" cy="303225"/>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rPr>
                          </m:ctrlPr>
                        </m:sSubPr>
                        <m:e>
                          <m:r>
                            <a:rPr lang="en-US" sz="1200" i="1">
                              <a:latin typeface="Cambria Math" panose="02040503050406030204" pitchFamily="18" charset="0"/>
                            </a:rPr>
                            <m:t>𝑈</m:t>
                          </m:r>
                        </m:e>
                        <m:sub>
                          <m:r>
                            <a:rPr lang="en-US" sz="1200" i="1">
                              <a:latin typeface="Cambria Math" panose="02040503050406030204" pitchFamily="18" charset="0"/>
                            </a:rPr>
                            <m:t>𝑞</m:t>
                          </m:r>
                        </m:sub>
                      </m:sSub>
                      <m:d>
                        <m:dPr>
                          <m:ctrlPr>
                            <a:rPr lang="en-US" sz="1200" i="1">
                              <a:latin typeface="Cambria Math" panose="02040503050406030204" pitchFamily="18" charset="0"/>
                            </a:rPr>
                          </m:ctrlPr>
                        </m:dPr>
                        <m:e>
                          <m:r>
                            <a:rPr lang="en-US" sz="1200" i="1">
                              <a:latin typeface="Cambria Math" panose="02040503050406030204" pitchFamily="18" charset="0"/>
                            </a:rPr>
                            <m:t>𝑟</m:t>
                          </m:r>
                        </m:e>
                      </m:d>
                      <m:r>
                        <a:rPr lang="en-US" sz="1200" i="1">
                          <a:latin typeface="Cambria Math" panose="02040503050406030204" pitchFamily="18" charset="0"/>
                        </a:rPr>
                        <m:t>~</m:t>
                      </m:r>
                      <m:sSup>
                        <m:sSupPr>
                          <m:ctrlPr>
                            <a:rPr lang="en-US" sz="1200" i="1">
                              <a:latin typeface="Cambria Math" panose="02040503050406030204" pitchFamily="18" charset="0"/>
                            </a:rPr>
                          </m:ctrlPr>
                        </m:sSupPr>
                        <m:e>
                          <m:r>
                            <a:rPr lang="en-US" sz="1200" i="1">
                              <a:latin typeface="Cambria Math" panose="02040503050406030204" pitchFamily="18" charset="0"/>
                            </a:rPr>
                            <m:t>𝑟</m:t>
                          </m:r>
                        </m:e>
                        <m:sup>
                          <m:r>
                            <a:rPr lang="en-US" sz="1200" i="1">
                              <a:latin typeface="Cambria Math" panose="02040503050406030204" pitchFamily="18" charset="0"/>
                            </a:rPr>
                            <m:t>𝜏</m:t>
                          </m:r>
                          <m:r>
                            <a:rPr lang="en-US" sz="1200" i="1">
                              <a:latin typeface="Cambria Math" panose="02040503050406030204" pitchFamily="18" charset="0"/>
                            </a:rPr>
                            <m:t>(</m:t>
                          </m:r>
                          <m:r>
                            <a:rPr lang="en-US" sz="1200" i="1">
                              <a:latin typeface="Cambria Math" panose="02040503050406030204" pitchFamily="18" charset="0"/>
                            </a:rPr>
                            <m:t>𝑞</m:t>
                          </m:r>
                          <m:r>
                            <a:rPr lang="en-US" sz="1200" i="1">
                              <a:latin typeface="Cambria Math" panose="02040503050406030204" pitchFamily="18" charset="0"/>
                            </a:rPr>
                            <m:t>)</m:t>
                          </m:r>
                        </m:sup>
                      </m:sSup>
                    </m:oMath>
                  </m:oMathPara>
                </a14:m>
                <a:endParaRPr lang="en-US" dirty="0"/>
              </a:p>
            </p:txBody>
          </p:sp>
        </mc:Choice>
        <mc:Fallback>
          <p:sp>
            <p:nvSpPr>
              <p:cNvPr id="28" name="TextBox 27"/>
              <p:cNvSpPr txBox="1">
                <a:spLocks noRot="1" noChangeAspect="1" noMove="1" noResize="1" noEditPoints="1" noAdjustHandles="1" noChangeArrowheads="1" noChangeShapeType="1" noTextEdit="1"/>
              </p:cNvSpPr>
              <p:nvPr/>
            </p:nvSpPr>
            <p:spPr>
              <a:xfrm>
                <a:off x="235042" y="5531741"/>
                <a:ext cx="4970834" cy="303225"/>
              </a:xfrm>
              <a:prstGeom prst="rect">
                <a:avLst/>
              </a:prstGeom>
              <a:blipFill rotWithShape="1">
                <a:blip r:embed="rId6"/>
                <a:stretch>
                  <a:fillRect l="-2" t="-84" r="3" b="193"/>
                </a:stretch>
              </a:blipFill>
            </p:spPr>
            <p:txBody>
              <a:bodyPr/>
              <a:lstStyle/>
              <a:p>
                <a:r>
                  <a:rPr lang="en-US" altLang="en-US">
                    <a:noFill/>
                  </a:rPr>
                  <a:t> </a:t>
                </a:r>
              </a:p>
            </p:txBody>
          </p:sp>
        </mc:Fallback>
      </mc:AlternateContent>
      <p:sp>
        <p:nvSpPr>
          <p:cNvPr id="33" name="TextBox 1"/>
          <p:cNvSpPr txBox="1">
            <a:spLocks noChangeArrowheads="1"/>
          </p:cNvSpPr>
          <p:nvPr/>
        </p:nvSpPr>
        <p:spPr bwMode="auto">
          <a:xfrm>
            <a:off x="0" y="6565907"/>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Xiao, </a:t>
            </a:r>
            <a:r>
              <a:rPr lang="en-US" sz="1000" dirty="0" err="1">
                <a:latin typeface="Arial" panose="020B0604020202020204" pitchFamily="34" charset="0"/>
                <a:cs typeface="Arial" panose="020B0604020202020204" pitchFamily="34" charset="0"/>
              </a:rPr>
              <a:t>Xiongye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Hanlong</a:t>
            </a:r>
            <a:r>
              <a:rPr lang="en-US" sz="1000" dirty="0">
                <a:latin typeface="Arial" panose="020B0604020202020204" pitchFamily="34" charset="0"/>
                <a:cs typeface="Arial" panose="020B0604020202020204" pitchFamily="34" charset="0"/>
              </a:rPr>
              <a:t> Chen, and Paul Bogdan. "Deciphering the generating rules and functionalities of complex networks." Scientific reports 11.1 (2021)</a:t>
            </a:r>
            <a:endParaRPr lang="en-US" sz="10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5" name="TextBox 9"/>
              <p:cNvSpPr txBox="1"/>
              <p:nvPr/>
            </p:nvSpPr>
            <p:spPr>
              <a:xfrm>
                <a:off x="1979465" y="2877599"/>
                <a:ext cx="911967" cy="2616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Para xmlns:m="http://schemas.openxmlformats.org/officeDocument/2006/math">
                    <m:oMathParaPr>
                      <m:jc m:val="centerGroup"/>
                    </m:oMathParaPr>
                    <m:oMath xmlns:m="http://schemas.openxmlformats.org/officeDocument/2006/math">
                      <m:r>
                        <a:rPr lang="en-US" sz="1100" b="1" i="1" smtClean="0">
                          <a:latin typeface="Cambria Math" panose="02040503050406030204" pitchFamily="18" charset="0"/>
                          <a:cs typeface="Arial" panose="020B0604020202020204" pitchFamily="34" charset="0"/>
                        </a:rPr>
                        <m:t>𝒒</m:t>
                      </m:r>
                    </m:oMath>
                  </m:oMathPara>
                </a14:m>
                <a:endParaRPr lang="en-US" sz="1100" dirty="0"/>
              </a:p>
            </p:txBody>
          </p:sp>
        </mc:Choice>
        <mc:Fallback>
          <p:sp>
            <p:nvSpPr>
              <p:cNvPr id="5" name="TextBox 9"/>
              <p:cNvSpPr txBox="1">
                <a:spLocks noRot="1" noChangeAspect="1" noMove="1" noResize="1" noEditPoints="1" noAdjustHandles="1" noChangeArrowheads="1" noChangeShapeType="1" noTextEdit="1"/>
              </p:cNvSpPr>
              <p:nvPr/>
            </p:nvSpPr>
            <p:spPr>
              <a:xfrm>
                <a:off x="1979465" y="2877599"/>
                <a:ext cx="911967" cy="261610"/>
              </a:xfrm>
              <a:prstGeom prst="rect">
                <a:avLst/>
              </a:prstGeom>
              <a:blipFill rotWithShape="1">
                <a:blip r:embed="rId7"/>
                <a:stretch>
                  <a:fillRect l="-19" t="-158" r="30" b="154"/>
                </a:stretch>
              </a:blipFill>
            </p:spPr>
            <p:txBody>
              <a:bodyPr/>
              <a:lstStyle/>
              <a:p>
                <a:r>
                  <a:rPr lang="en-US" altLang="en-US">
                    <a:noFill/>
                  </a:rPr>
                  <a:t> </a:t>
                </a:r>
              </a:p>
            </p:txBody>
          </p:sp>
        </mc:Fallback>
      </mc:AlternateContent>
      <p:grpSp>
        <p:nvGrpSpPr>
          <p:cNvPr id="6" name="Group 5"/>
          <p:cNvGrpSpPr/>
          <p:nvPr/>
        </p:nvGrpSpPr>
        <p:grpSpPr>
          <a:xfrm>
            <a:off x="1126947" y="2107863"/>
            <a:ext cx="3455674" cy="1638121"/>
            <a:chOff x="901938" y="4450042"/>
            <a:chExt cx="3455674" cy="2135584"/>
          </a:xfrm>
        </p:grpSpPr>
        <p:cxnSp>
          <p:nvCxnSpPr>
            <p:cNvPr id="7" name="Straight Arrow Connector 6"/>
            <p:cNvCxnSpPr/>
            <p:nvPr/>
          </p:nvCxnSpPr>
          <p:spPr>
            <a:xfrm>
              <a:off x="1799617" y="4788442"/>
              <a:ext cx="0" cy="1797184"/>
            </a:xfrm>
            <a:prstGeom prst="straightConnector1">
              <a:avLst/>
            </a:prstGeom>
            <a:ln>
              <a:solidFill>
                <a:schemeClr val="tx2">
                  <a:lumMod val="50000"/>
                  <a:lumOff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1144621" y="5624058"/>
              <a:ext cx="1535012" cy="28605"/>
            </a:xfrm>
            <a:prstGeom prst="straightConnector1">
              <a:avLst/>
            </a:prstGeom>
            <a:ln>
              <a:solidFill>
                <a:schemeClr val="tx2">
                  <a:lumMod val="50000"/>
                  <a:lumOff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9" name="TextBox 14"/>
                <p:cNvSpPr txBox="1"/>
                <p:nvPr/>
              </p:nvSpPr>
              <p:spPr>
                <a:xfrm>
                  <a:off x="1350812" y="4450042"/>
                  <a:ext cx="905396" cy="34105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Para xmlns:m="http://schemas.openxmlformats.org/officeDocument/2006/math">
                      <m:oMathParaPr>
                        <m:jc m:val="centerGroup"/>
                      </m:oMathParaPr>
                      <m:oMath xmlns:m="http://schemas.openxmlformats.org/officeDocument/2006/math">
                        <m:r>
                          <a:rPr lang="en-US" sz="1100" b="1" i="1" smtClean="0">
                            <a:solidFill>
                              <a:srgbClr val="7030A0"/>
                            </a:solidFill>
                            <a:latin typeface="Cambria Math" panose="02040503050406030204" pitchFamily="18" charset="0"/>
                            <a:ea typeface="Cambria Math" panose="02040503050406030204" pitchFamily="18" charset="0"/>
                            <a:cs typeface="Arial" panose="020B0604020202020204" pitchFamily="34" charset="0"/>
                          </a:rPr>
                          <m:t>𝝉</m:t>
                        </m:r>
                        <m:d>
                          <m:dPr>
                            <m:ctrlPr>
                              <a:rPr lang="en-US" sz="1100" b="1" i="1" smtClean="0">
                                <a:solidFill>
                                  <a:srgbClr val="7030A0"/>
                                </a:solidFill>
                                <a:latin typeface="Cambria Math" panose="02040503050406030204" pitchFamily="18" charset="0"/>
                                <a:ea typeface="Cambria Math" panose="02040503050406030204" pitchFamily="18" charset="0"/>
                                <a:cs typeface="Arial" panose="020B0604020202020204" pitchFamily="34" charset="0"/>
                              </a:rPr>
                            </m:ctrlPr>
                          </m:dPr>
                          <m:e>
                            <m:r>
                              <a:rPr lang="en-US" sz="1100" b="1" i="1" smtClean="0">
                                <a:solidFill>
                                  <a:srgbClr val="7030A0"/>
                                </a:solidFill>
                                <a:latin typeface="Cambria Math" panose="02040503050406030204" pitchFamily="18" charset="0"/>
                                <a:ea typeface="Cambria Math" panose="02040503050406030204" pitchFamily="18" charset="0"/>
                                <a:cs typeface="Arial" panose="020B0604020202020204" pitchFamily="34" charset="0"/>
                              </a:rPr>
                              <m:t>𝒒</m:t>
                            </m:r>
                          </m:e>
                        </m:d>
                      </m:oMath>
                    </m:oMathPara>
                  </a14:m>
                  <a:endParaRPr lang="en-US" sz="1100" dirty="0">
                    <a:solidFill>
                      <a:srgbClr val="7030A0"/>
                    </a:solidFill>
                  </a:endParaRPr>
                </a:p>
              </p:txBody>
            </p:sp>
          </mc:Choice>
          <mc:Fallback>
            <p:sp>
              <p:nvSpPr>
                <p:cNvPr id="9" name="TextBox 14"/>
                <p:cNvSpPr txBox="1">
                  <a:spLocks noRot="1" noChangeAspect="1" noMove="1" noResize="1" noEditPoints="1" noAdjustHandles="1" noChangeArrowheads="1" noChangeShapeType="1" noTextEdit="1"/>
                </p:cNvSpPr>
                <p:nvPr/>
              </p:nvSpPr>
              <p:spPr>
                <a:xfrm>
                  <a:off x="1350812" y="4450042"/>
                  <a:ext cx="905396" cy="341055"/>
                </a:xfrm>
                <a:prstGeom prst="rect">
                  <a:avLst/>
                </a:prstGeom>
                <a:blipFill rotWithShape="1">
                  <a:blip r:embed="rId8"/>
                </a:blipFill>
              </p:spPr>
              <p:txBody>
                <a:bodyPr/>
                <a:lstStyle/>
                <a:p>
                  <a:r>
                    <a:rPr lang="en-US" altLang="en-US">
                      <a:noFill/>
                    </a:rPr>
                    <a:t> </a:t>
                  </a:r>
                </a:p>
              </p:txBody>
            </p:sp>
          </mc:Fallback>
        </mc:AlternateContent>
        <p:cxnSp>
          <p:nvCxnSpPr>
            <p:cNvPr id="10" name="Straight Connector 9"/>
            <p:cNvCxnSpPr/>
            <p:nvPr/>
          </p:nvCxnSpPr>
          <p:spPr>
            <a:xfrm flipV="1">
              <a:off x="1248298" y="5081900"/>
              <a:ext cx="1610182" cy="65377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11" name="TextBox 19"/>
                <p:cNvSpPr txBox="1"/>
                <p:nvPr/>
              </p:nvSpPr>
              <p:spPr>
                <a:xfrm>
                  <a:off x="2918393" y="4787593"/>
                  <a:ext cx="1439219"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rgbClr val="FF0000"/>
                      </a:solidFill>
                      <a:ea typeface="Cambria Math" panose="02040503050406030204" pitchFamily="18" charset="0"/>
                      <a:cs typeface="Arial" panose="020B0604020202020204" pitchFamily="34" charset="0"/>
                    </a:rPr>
                    <a:t>Slope: </a:t>
                  </a:r>
                  <a14:m>
                    <m:oMath xmlns:m="http://schemas.openxmlformats.org/officeDocument/2006/math">
                      <m:r>
                        <a:rPr lang="en-US" sz="12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𝜶</m:t>
                      </m:r>
                    </m:oMath>
                  </a14:m>
                  <a:endParaRPr lang="en-US" sz="1200" dirty="0">
                    <a:solidFill>
                      <a:srgbClr val="FF0000"/>
                    </a:solidFill>
                  </a:endParaRPr>
                </a:p>
              </p:txBody>
            </p:sp>
          </mc:Choice>
          <mc:Fallback>
            <p:sp>
              <p:nvSpPr>
                <p:cNvPr id="11" name="TextBox 19"/>
                <p:cNvSpPr txBox="1">
                  <a:spLocks noRot="1" noChangeAspect="1" noMove="1" noResize="1" noEditPoints="1" noAdjustHandles="1" noChangeArrowheads="1" noChangeShapeType="1" noTextEdit="1"/>
                </p:cNvSpPr>
                <p:nvPr/>
              </p:nvSpPr>
              <p:spPr>
                <a:xfrm>
                  <a:off x="2918393" y="4787593"/>
                  <a:ext cx="1439219" cy="276999"/>
                </a:xfrm>
                <a:prstGeom prst="rect">
                  <a:avLst/>
                </a:prstGeom>
                <a:blipFill rotWithShape="1">
                  <a:blip r:embed="rId9"/>
                </a:blipFill>
              </p:spPr>
              <p:txBody>
                <a:bodyPr/>
                <a:lstStyle/>
                <a:p>
                  <a:r>
                    <a:rPr lang="en-US" altLang="en-US">
                      <a:noFill/>
                    </a:rPr>
                    <a:t> </a:t>
                  </a:r>
                </a:p>
              </p:txBody>
            </p:sp>
          </mc:Fallback>
        </mc:AlternateContent>
        <p:sp>
          <p:nvSpPr>
            <p:cNvPr id="12" name="Freeform 24"/>
            <p:cNvSpPr/>
            <p:nvPr/>
          </p:nvSpPr>
          <p:spPr>
            <a:xfrm>
              <a:off x="1605127" y="5207785"/>
              <a:ext cx="1241176" cy="1322962"/>
            </a:xfrm>
            <a:custGeom>
              <a:avLst/>
              <a:gdLst>
                <a:gd name="connsiteX0" fmla="*/ 0 w 1896893"/>
                <a:gd name="connsiteY0" fmla="*/ 1322962 h 1322962"/>
                <a:gd name="connsiteX1" fmla="*/ 204280 w 1896893"/>
                <a:gd name="connsiteY1" fmla="*/ 583660 h 1322962"/>
                <a:gd name="connsiteX2" fmla="*/ 583659 w 1896893"/>
                <a:gd name="connsiteY2" fmla="*/ 272375 h 1322962"/>
                <a:gd name="connsiteX3" fmla="*/ 1322961 w 1896893"/>
                <a:gd name="connsiteY3" fmla="*/ 48639 h 1322962"/>
                <a:gd name="connsiteX4" fmla="*/ 1896893 w 1896893"/>
                <a:gd name="connsiteY4" fmla="*/ 0 h 1322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6893" h="1322962">
                  <a:moveTo>
                    <a:pt x="0" y="1322962"/>
                  </a:moveTo>
                  <a:cubicBezTo>
                    <a:pt x="53502" y="1040860"/>
                    <a:pt x="107004" y="758758"/>
                    <a:pt x="204280" y="583660"/>
                  </a:cubicBezTo>
                  <a:cubicBezTo>
                    <a:pt x="301556" y="408562"/>
                    <a:pt x="397212" y="361545"/>
                    <a:pt x="583659" y="272375"/>
                  </a:cubicBezTo>
                  <a:cubicBezTo>
                    <a:pt x="770106" y="183205"/>
                    <a:pt x="1104089" y="94035"/>
                    <a:pt x="1322961" y="48639"/>
                  </a:cubicBezTo>
                  <a:cubicBezTo>
                    <a:pt x="1541833" y="3243"/>
                    <a:pt x="1719363" y="1621"/>
                    <a:pt x="1896893" y="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Oval 12"/>
            <p:cNvSpPr/>
            <p:nvPr/>
          </p:nvSpPr>
          <p:spPr>
            <a:xfrm>
              <a:off x="1776391" y="5485304"/>
              <a:ext cx="45719" cy="45719"/>
            </a:xfrm>
            <a:prstGeom prst="ellipse">
              <a:avLst/>
            </a:prstGeom>
            <a:solidFill>
              <a:srgbClr val="92D05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mc:AlternateContent xmlns:mc="http://schemas.openxmlformats.org/markup-compatibility/2006">
          <mc:Choice xmlns:a14="http://schemas.microsoft.com/office/drawing/2010/main" Requires="a14">
            <p:sp>
              <p:nvSpPr>
                <p:cNvPr id="14" name="TextBox 26"/>
                <p:cNvSpPr txBox="1"/>
                <p:nvPr/>
              </p:nvSpPr>
              <p:spPr>
                <a:xfrm>
                  <a:off x="901938" y="4770774"/>
                  <a:ext cx="736335"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Para xmlns:m="http://schemas.openxmlformats.org/officeDocument/2006/math">
                      <m:oMathParaPr>
                        <m:jc m:val="centerGroup"/>
                      </m:oMathParaPr>
                      <m:oMath xmlns:m="http://schemas.openxmlformats.org/officeDocument/2006/math">
                        <m:r>
                          <a:rPr lang="en-US" sz="1200" b="1" i="1" smtClean="0">
                            <a:solidFill>
                              <a:srgbClr val="92D050"/>
                            </a:solidFill>
                            <a:latin typeface="Cambria Math" panose="02040503050406030204" pitchFamily="18" charset="0"/>
                            <a:ea typeface="Cambria Math" panose="02040503050406030204" pitchFamily="18" charset="0"/>
                            <a:cs typeface="Arial" panose="020B0604020202020204" pitchFamily="34" charset="0"/>
                          </a:rPr>
                          <m:t>−</m:t>
                        </m:r>
                        <m:r>
                          <a:rPr lang="en-US" sz="1200" b="1" i="1">
                            <a:solidFill>
                              <a:srgbClr val="92D050"/>
                            </a:solidFill>
                            <a:latin typeface="Cambria Math" panose="02040503050406030204" pitchFamily="18" charset="0"/>
                            <a:ea typeface="Cambria Math" panose="02040503050406030204" pitchFamily="18" charset="0"/>
                            <a:cs typeface="Arial" panose="020B0604020202020204" pitchFamily="34" charset="0"/>
                          </a:rPr>
                          <m:t>𝒇</m:t>
                        </m:r>
                        <m:r>
                          <a:rPr lang="en-US" sz="1200" b="1" i="1" smtClean="0">
                            <a:solidFill>
                              <a:srgbClr val="92D050"/>
                            </a:solidFill>
                            <a:latin typeface="Cambria Math" panose="02040503050406030204" pitchFamily="18" charset="0"/>
                            <a:ea typeface="Cambria Math" panose="02040503050406030204" pitchFamily="18" charset="0"/>
                            <a:cs typeface="Arial" panose="020B0604020202020204" pitchFamily="34" charset="0"/>
                          </a:rPr>
                          <m:t>(</m:t>
                        </m:r>
                        <m:r>
                          <a:rPr lang="en-US" sz="1200" b="1" i="1">
                            <a:solidFill>
                              <a:srgbClr val="92D050"/>
                            </a:solidFill>
                            <a:latin typeface="Cambria Math" panose="02040503050406030204" pitchFamily="18" charset="0"/>
                            <a:ea typeface="Cambria Math" panose="02040503050406030204" pitchFamily="18" charset="0"/>
                            <a:cs typeface="Arial" panose="020B0604020202020204" pitchFamily="34" charset="0"/>
                          </a:rPr>
                          <m:t>𝜶</m:t>
                        </m:r>
                        <m:r>
                          <a:rPr lang="en-US" sz="1200" b="1" i="1" smtClean="0">
                            <a:solidFill>
                              <a:srgbClr val="92D050"/>
                            </a:solidFill>
                            <a:latin typeface="Cambria Math" panose="02040503050406030204" pitchFamily="18" charset="0"/>
                            <a:ea typeface="Cambria Math" panose="02040503050406030204" pitchFamily="18" charset="0"/>
                            <a:cs typeface="Arial" panose="020B0604020202020204" pitchFamily="34" charset="0"/>
                          </a:rPr>
                          <m:t>)</m:t>
                        </m:r>
                      </m:oMath>
                    </m:oMathPara>
                  </a14:m>
                  <a:endParaRPr lang="en-US" sz="1200" dirty="0">
                    <a:solidFill>
                      <a:srgbClr val="92D050"/>
                    </a:solidFill>
                  </a:endParaRPr>
                </a:p>
              </p:txBody>
            </p:sp>
          </mc:Choice>
          <mc:Fallback>
            <p:sp>
              <p:nvSpPr>
                <p:cNvPr id="14" name="TextBox 26"/>
                <p:cNvSpPr txBox="1">
                  <a:spLocks noRot="1" noChangeAspect="1" noMove="1" noResize="1" noEditPoints="1" noAdjustHandles="1" noChangeArrowheads="1" noChangeShapeType="1" noTextEdit="1"/>
                </p:cNvSpPr>
                <p:nvPr/>
              </p:nvSpPr>
              <p:spPr>
                <a:xfrm>
                  <a:off x="901938" y="4770774"/>
                  <a:ext cx="736335" cy="276999"/>
                </a:xfrm>
                <a:prstGeom prst="rect">
                  <a:avLst/>
                </a:prstGeom>
                <a:blipFill rotWithShape="1">
                  <a:blip r:embed="rId10"/>
                </a:blipFill>
              </p:spPr>
              <p:txBody>
                <a:bodyPr/>
                <a:lstStyle/>
                <a:p>
                  <a:r>
                    <a:rPr lang="en-US" altLang="en-US">
                      <a:noFill/>
                    </a:rPr>
                    <a:t> </a:t>
                  </a:r>
                </a:p>
              </p:txBody>
            </p:sp>
          </mc:Fallback>
        </mc:AlternateContent>
        <p:cxnSp>
          <p:nvCxnSpPr>
            <p:cNvPr id="15" name="Straight Arrow Connector 14"/>
            <p:cNvCxnSpPr/>
            <p:nvPr/>
          </p:nvCxnSpPr>
          <p:spPr>
            <a:xfrm>
              <a:off x="1494354" y="5130780"/>
              <a:ext cx="253425" cy="3367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mc:Choice xmlns:a14="http://schemas.microsoft.com/office/drawing/2010/main" Requires="a14">
          <p:sp>
            <p:nvSpPr>
              <p:cNvPr id="29" name="TextBox 67"/>
              <p:cNvSpPr txBox="1"/>
              <p:nvPr/>
            </p:nvSpPr>
            <p:spPr>
              <a:xfrm>
                <a:off x="4325834" y="1929703"/>
                <a:ext cx="4798682" cy="1754326"/>
              </a:xfrm>
              <a:prstGeom prst="rect">
                <a:avLst/>
              </a:prstGeom>
              <a:pattFill prst="pct30">
                <a:fgClr>
                  <a:srgbClr val="FFE5DB"/>
                </a:fgClr>
                <a:bgClr>
                  <a:schemeClr val="bg1"/>
                </a:bgClr>
              </a:pattFill>
              <a:ln>
                <a:solidFill>
                  <a:srgbClr val="FF0000"/>
                </a:solid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dirty="0">
                    <a:latin typeface="Arial" panose="020B0604020202020204" pitchFamily="34" charset="0"/>
                    <a:cs typeface="Arial" panose="020B0604020202020204" pitchFamily="34" charset="0"/>
                  </a:rPr>
                  <a:t>Intersection </a:t>
                </a:r>
                <a14:m>
                  <m:oMath xmlns:m="http://schemas.openxmlformats.org/officeDocument/2006/math">
                    <m:r>
                      <a:rPr lang="en-US" b="1" i="1">
                        <a:solidFill>
                          <a:srgbClr val="92D050"/>
                        </a:solidFill>
                        <a:latin typeface="Cambria Math" panose="02040503050406030204" pitchFamily="18" charset="0"/>
                        <a:ea typeface="Cambria Math" panose="02040503050406030204" pitchFamily="18" charset="0"/>
                        <a:cs typeface="Arial" panose="020B0604020202020204" pitchFamily="34" charset="0"/>
                      </a:rPr>
                      <m:t>𝒇</m:t>
                    </m:r>
                    <m:r>
                      <a:rPr lang="en-US" b="1" i="1" smtClean="0">
                        <a:solidFill>
                          <a:srgbClr val="92D050"/>
                        </a:solidFill>
                        <a:latin typeface="Cambria Math" panose="02040503050406030204" pitchFamily="18" charset="0"/>
                        <a:ea typeface="Cambria Math" panose="02040503050406030204" pitchFamily="18" charset="0"/>
                        <a:cs typeface="Arial" panose="020B0604020202020204" pitchFamily="34" charset="0"/>
                      </a:rPr>
                      <m:t>(</m:t>
                    </m:r>
                    <m:r>
                      <a:rPr lang="en-US" b="1" i="1">
                        <a:solidFill>
                          <a:srgbClr val="92D050"/>
                        </a:solidFill>
                        <a:latin typeface="Cambria Math" panose="02040503050406030204" pitchFamily="18" charset="0"/>
                        <a:ea typeface="Cambria Math" panose="02040503050406030204" pitchFamily="18" charset="0"/>
                        <a:cs typeface="Arial" panose="020B0604020202020204" pitchFamily="34" charset="0"/>
                      </a:rPr>
                      <m:t>𝜶</m:t>
                    </m:r>
                    <m:r>
                      <a:rPr lang="en-US" b="1" i="1" smtClean="0">
                        <a:solidFill>
                          <a:srgbClr val="92D050"/>
                        </a:solidFill>
                        <a:latin typeface="Cambria Math" panose="02040503050406030204" pitchFamily="18" charset="0"/>
                        <a:ea typeface="Cambria Math" panose="02040503050406030204" pitchFamily="18" charset="0"/>
                        <a:cs typeface="Arial" panose="020B0604020202020204" pitchFamily="34" charset="0"/>
                      </a:rPr>
                      <m:t>)</m:t>
                    </m:r>
                  </m:oMath>
                </a14:m>
                <a:r>
                  <a:rPr lang="en-US" dirty="0">
                    <a:solidFill>
                      <a:srgbClr val="92D050"/>
                    </a:solidFill>
                  </a:rPr>
                  <a:t> </a:t>
                </a:r>
                <a:r>
                  <a:rPr lang="en-US" altLang="ko-KR" dirty="0">
                    <a:latin typeface="Arial" panose="020B0604020202020204" pitchFamily="34" charset="0"/>
                    <a:cs typeface="Arial" panose="020B0604020202020204" pitchFamily="34" charset="0"/>
                  </a:rPr>
                  <a:t>can have 0 to negative values at a range [-</a:t>
                </a:r>
                <a:r>
                  <a:rPr lang="en-US" altLang="ko-KR" dirty="0" err="1">
                    <a:latin typeface="Arial" panose="020B0604020202020204" pitchFamily="34" charset="0"/>
                    <a:cs typeface="Arial" panose="020B0604020202020204" pitchFamily="34" charset="0"/>
                  </a:rPr>
                  <a:t>q,q</a:t>
                </a:r>
                <a:r>
                  <a:rPr lang="en-US" altLang="ko-KR"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Therefore, the NMFA provides important information of </a:t>
                </a:r>
                <a:r>
                  <a:rPr lang="en-US" u="sng" dirty="0">
                    <a:latin typeface="Arial" panose="020B0604020202020204" pitchFamily="34" charset="0"/>
                    <a:cs typeface="Arial" panose="020B0604020202020204" pitchFamily="34" charset="0"/>
                  </a:rPr>
                  <a:t>different fractal dimension emphasized by </a:t>
                </a:r>
                <a:r>
                  <a:rPr lang="en-US" b="1" i="1" u="sng" dirty="0">
                    <a:latin typeface="Arial" panose="020B0604020202020204" pitchFamily="34" charset="0"/>
                    <a:cs typeface="Arial" panose="020B0604020202020204" pitchFamily="34" charset="0"/>
                  </a:rPr>
                  <a:t>q</a:t>
                </a:r>
                <a:r>
                  <a:rPr lang="en-US" dirty="0">
                    <a:latin typeface="Arial" panose="020B0604020202020204" pitchFamily="34" charset="0"/>
                    <a:cs typeface="Arial" panose="020B0604020202020204" pitchFamily="34" charset="0"/>
                  </a:rPr>
                  <a:t>, distortion factor, and gives </a:t>
                </a:r>
                <a:r>
                  <a:rPr lang="en-US" u="sng" dirty="0">
                    <a:latin typeface="Arial" panose="020B0604020202020204" pitchFamily="34" charset="0"/>
                    <a:cs typeface="Arial" panose="020B0604020202020204" pitchFamily="34" charset="0"/>
                  </a:rPr>
                  <a:t>frequency</a:t>
                </a:r>
                <a:r>
                  <a:rPr lang="en-US" dirty="0">
                    <a:latin typeface="Arial" panose="020B0604020202020204" pitchFamily="34" charset="0"/>
                    <a:cs typeface="Arial" panose="020B0604020202020204" pitchFamily="34" charset="0"/>
                  </a:rPr>
                  <a:t> of those fractal degree within the network </a:t>
                </a:r>
                <a:endParaRPr lang="en-US" dirty="0">
                  <a:latin typeface="Arial" panose="020B0604020202020204" pitchFamily="34" charset="0"/>
                  <a:cs typeface="Arial" panose="020B0604020202020204" pitchFamily="34" charset="0"/>
                </a:endParaRPr>
              </a:p>
            </p:txBody>
          </p:sp>
        </mc:Choice>
        <mc:Fallback>
          <p:sp>
            <p:nvSpPr>
              <p:cNvPr id="29" name="TextBox 67"/>
              <p:cNvSpPr txBox="1">
                <a:spLocks noRot="1" noChangeAspect="1" noMove="1" noResize="1" noEditPoints="1" noAdjustHandles="1" noChangeArrowheads="1" noChangeShapeType="1" noTextEdit="1"/>
              </p:cNvSpPr>
              <p:nvPr/>
            </p:nvSpPr>
            <p:spPr>
              <a:xfrm>
                <a:off x="4325834" y="1929703"/>
                <a:ext cx="4798682" cy="1754326"/>
              </a:xfrm>
              <a:prstGeom prst="rect">
                <a:avLst/>
              </a:prstGeom>
              <a:blipFill rotWithShape="1">
                <a:blip r:embed="rId11"/>
                <a:stretch>
                  <a:fillRect l="-110" t="-286" r="-88" b="-267"/>
                </a:stretch>
              </a:blipFill>
              <a:ln>
                <a:solidFill>
                  <a:srgbClr val="FF0000"/>
                </a:solidFill>
              </a:ln>
            </p:spPr>
            <p:txBody>
              <a:bodyPr/>
              <a:lstStyle/>
              <a:p>
                <a:r>
                  <a:rPr lang="en-US" altLang="en-US">
                    <a:noFill/>
                  </a:rPr>
                  <a:t> </a:t>
                </a:r>
              </a:p>
            </p:txBody>
          </p:sp>
        </mc:Fallback>
      </mc:AlternateContent>
      <p:sp>
        <p:nvSpPr>
          <p:cNvPr id="30" name="Right Arrow 76"/>
          <p:cNvSpPr/>
          <p:nvPr/>
        </p:nvSpPr>
        <p:spPr>
          <a:xfrm>
            <a:off x="3904246" y="2283668"/>
            <a:ext cx="285841" cy="10219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 y="76200"/>
            <a:ext cx="9124519" cy="685800"/>
          </a:xfrm>
        </p:spPr>
        <p:txBody>
          <a:bodyPr/>
          <a:lstStyle/>
          <a:p>
            <a:r>
              <a:rPr lang="en-US" dirty="0"/>
              <a:t>Node-based Multifractal Analysis (IV)</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p:sp>
        <p:nvSpPr>
          <p:cNvPr id="3" name="Content Placeholder 2"/>
          <p:cNvSpPr>
            <a:spLocks noGrp="1"/>
          </p:cNvSpPr>
          <p:nvPr>
            <p:ph idx="1"/>
          </p:nvPr>
        </p:nvSpPr>
        <p:spPr>
          <a:xfrm>
            <a:off x="103619" y="1040562"/>
            <a:ext cx="9244662" cy="5265826"/>
          </a:xfrm>
        </p:spPr>
        <p:txBody>
          <a:bodyPr/>
          <a:lstStyle/>
          <a:p>
            <a:r>
              <a:rPr lang="en-US" dirty="0">
                <a:latin typeface="Arial Narrow" panose="020B0606020202030204"/>
                <a:cs typeface="Arial Narrow" panose="020B0606020202030204"/>
              </a:rPr>
              <a:t>Multifractal spectrum</a:t>
            </a:r>
            <a:endParaRPr lang="en-US" dirty="0">
              <a:latin typeface="Arial Narrow" panose="020B0606020202030204"/>
              <a:cs typeface="Arial Narrow" panose="020B0606020202030204"/>
            </a:endParaRPr>
          </a:p>
          <a:p>
            <a:pPr lvl="1"/>
            <a:r>
              <a:rPr lang="en-US" dirty="0">
                <a:latin typeface="Arial Narrow" panose="020B0606020202030204"/>
                <a:cs typeface="Arial Narrow" panose="020B0606020202030204"/>
              </a:rPr>
              <a:t>Width of multifractal  spectrum represents the heterogeneity of a network</a:t>
            </a:r>
            <a:endParaRPr lang="en-US" dirty="0">
              <a:latin typeface="Arial Narrow" panose="020B0606020202030204"/>
              <a:cs typeface="Arial Narrow" panose="020B0606020202030204"/>
            </a:endParaRPr>
          </a:p>
          <a:p>
            <a:pPr lvl="2"/>
            <a:r>
              <a:rPr lang="en-US" dirty="0">
                <a:latin typeface="Arial Narrow" panose="020B0606020202030204"/>
                <a:cs typeface="Arial Narrow" panose="020B0606020202030204"/>
              </a:rPr>
              <a:t>The wider the spectrum, the more  heterogeneous the network is</a:t>
            </a:r>
            <a:endParaRPr lang="en-US" dirty="0">
              <a:latin typeface="Arial Narrow" panose="020B0606020202030204"/>
              <a:cs typeface="Arial Narrow" panose="020B0606020202030204"/>
            </a:endParaRPr>
          </a:p>
          <a:p>
            <a:pPr lvl="2"/>
            <a:endParaRPr lang="en-US" dirty="0">
              <a:latin typeface="Arial Narrow" panose="020B0606020202030204"/>
              <a:cs typeface="Arial Narrow" panose="020B0606020202030204"/>
            </a:endParaRPr>
          </a:p>
          <a:p>
            <a:pPr lvl="1"/>
            <a:r>
              <a:rPr lang="en-US" dirty="0">
                <a:latin typeface="Arial Narrow" panose="020B0606020202030204"/>
                <a:cs typeface="Arial Narrow" panose="020B0606020202030204"/>
              </a:rPr>
              <a:t>Lipschitz-Holder exponent 𝛼  characterizes the density and complexity of the network</a:t>
            </a:r>
            <a:endParaRPr lang="en-US" dirty="0">
              <a:latin typeface="Arial Narrow" panose="020B0606020202030204"/>
              <a:cs typeface="Arial Narrow" panose="020B0606020202030204"/>
            </a:endParaRPr>
          </a:p>
          <a:p>
            <a:pPr lvl="2"/>
            <a:r>
              <a:rPr lang="en-US" dirty="0">
                <a:latin typeface="Arial Narrow" panose="020B0606020202030204"/>
                <a:cs typeface="Arial Narrow" panose="020B0606020202030204"/>
              </a:rPr>
              <a:t>The larger 𝛼, the higher the network </a:t>
            </a:r>
            <a:r>
              <a:rPr lang="en-US" altLang="zh-CN" dirty="0">
                <a:latin typeface="Arial Narrow" panose="020B0606020202030204"/>
                <a:cs typeface="Arial Narrow" panose="020B0606020202030204"/>
              </a:rPr>
              <a:t>spatial complexity</a:t>
            </a:r>
            <a:endParaRPr lang="en-US" dirty="0">
              <a:latin typeface="Arial Narrow" panose="020B0606020202030204"/>
              <a:cs typeface="Arial Narrow" panose="020B0606020202030204"/>
            </a:endParaRPr>
          </a:p>
          <a:p>
            <a:endParaRPr lang="en-US" dirty="0">
              <a:latin typeface="Arial Narrow" panose="020B0606020202030204"/>
              <a:cs typeface="Arial Narrow" panose="020B0606020202030204"/>
            </a:endParaRPr>
          </a:p>
        </p:txBody>
      </p:sp>
      <p:pic>
        <p:nvPicPr>
          <p:cNvPr id="6" name="Picture 5" descr="A collage of graphs and diagrams&#10;&#10;Description automatically generated"/>
          <p:cNvPicPr>
            <a:picLocks noChangeAspect="1"/>
          </p:cNvPicPr>
          <p:nvPr/>
        </p:nvPicPr>
        <p:blipFill rotWithShape="1">
          <a:blip r:embed="rId1">
            <a:extLst>
              <a:ext uri="{28A0092B-C50C-407E-A947-70E740481C1C}">
                <a14:useLocalDpi xmlns:a14="http://schemas.microsoft.com/office/drawing/2010/main" val="0"/>
              </a:ext>
            </a:extLst>
          </a:blip>
          <a:srcRect l="38826" t="26932" r="31883" b="50232"/>
          <a:stretch>
            <a:fillRect/>
          </a:stretch>
        </p:blipFill>
        <p:spPr>
          <a:xfrm>
            <a:off x="6091730" y="4039116"/>
            <a:ext cx="2559401" cy="2381868"/>
          </a:xfrm>
          <a:prstGeom prst="rect">
            <a:avLst/>
          </a:prstGeom>
        </p:spPr>
      </p:pic>
      <p:sp>
        <p:nvSpPr>
          <p:cNvPr id="7" name="TextBox 1"/>
          <p:cNvSpPr txBox="1">
            <a:spLocks noChangeArrowheads="1"/>
          </p:cNvSpPr>
          <p:nvPr/>
        </p:nvSpPr>
        <p:spPr bwMode="auto">
          <a:xfrm>
            <a:off x="0" y="6535579"/>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Xiao, </a:t>
            </a:r>
            <a:r>
              <a:rPr lang="en-US" sz="1000" dirty="0" err="1">
                <a:latin typeface="Arial" panose="020B0604020202020204" pitchFamily="34" charset="0"/>
                <a:cs typeface="Arial" panose="020B0604020202020204" pitchFamily="34" charset="0"/>
              </a:rPr>
              <a:t>Xiongye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Hanlong</a:t>
            </a:r>
            <a:r>
              <a:rPr lang="en-US" sz="1000" dirty="0">
                <a:latin typeface="Arial" panose="020B0604020202020204" pitchFamily="34" charset="0"/>
                <a:cs typeface="Arial" panose="020B0604020202020204" pitchFamily="34" charset="0"/>
              </a:rPr>
              <a:t> Chen, and Paul Bogdan. "Deciphering the generating rules and functionalities of complex networks." Scientific reports 11.1 (2021)</a:t>
            </a:r>
            <a:endParaRPr lang="en-US" sz="10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8" name="TextBox 35"/>
              <p:cNvSpPr txBox="1"/>
              <p:nvPr/>
            </p:nvSpPr>
            <p:spPr>
              <a:xfrm>
                <a:off x="530914" y="4561285"/>
                <a:ext cx="3392494" cy="35464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𝑈</m:t>
                        </m:r>
                      </m:e>
                      <m:sub>
                        <m:r>
                          <a:rPr lang="en-US" sz="1200" b="0" i="1" smtClean="0">
                            <a:latin typeface="Cambria Math" panose="02040503050406030204" pitchFamily="18" charset="0"/>
                          </a:rPr>
                          <m:t>𝑞</m:t>
                        </m:r>
                      </m:sub>
                    </m:sSub>
                  </m:oMath>
                </a14:m>
                <a:r>
                  <a:rPr lang="en-US" sz="1200" dirty="0"/>
                  <a:t> = (</a:t>
                </a:r>
                <a14:m>
                  <m:oMath xmlns:m="http://schemas.openxmlformats.org/officeDocument/2006/math">
                    <m:f>
                      <m:fPr>
                        <m:ctrlPr>
                          <a:rPr lang="en-US" sz="1200" i="1" smtClean="0">
                            <a:latin typeface="Cambria Math" panose="02040503050406030204" pitchFamily="18" charset="0"/>
                          </a:rPr>
                        </m:ctrlPr>
                      </m:fPr>
                      <m:num>
                        <m:r>
                          <a:rPr lang="en-US" sz="1200" b="0" i="1" smtClean="0">
                            <a:latin typeface="Cambria Math" panose="02040503050406030204" pitchFamily="18" charset="0"/>
                          </a:rPr>
                          <m:t>1</m:t>
                        </m:r>
                      </m:num>
                      <m:den>
                        <m:r>
                          <a:rPr lang="en-US" sz="1200" b="0" i="1" smtClean="0">
                            <a:latin typeface="Cambria Math" panose="02040503050406030204" pitchFamily="18" charset="0"/>
                          </a:rPr>
                          <m:t>20</m:t>
                        </m:r>
                      </m:den>
                    </m:f>
                  </m:oMath>
                </a14:m>
                <a:r>
                  <a:rPr lang="en-US" sz="1200" dirty="0"/>
                  <a:t>)</a:t>
                </a:r>
                <a:r>
                  <a:rPr lang="en-US" sz="1200" baseline="30000" dirty="0">
                    <a:solidFill>
                      <a:srgbClr val="FF0000"/>
                    </a:solidFill>
                  </a:rPr>
                  <a:t>20</a:t>
                </a:r>
                <a:r>
                  <a:rPr lang="en-US" sz="1200" dirty="0"/>
                  <a:t> + (</a:t>
                </a:r>
                <a14:m>
                  <m:oMath xmlns:m="http://schemas.openxmlformats.org/officeDocument/2006/math">
                    <m:f>
                      <m:fPr>
                        <m:ctrlPr>
                          <a:rPr lang="en-US" sz="1200" i="1">
                            <a:latin typeface="Cambria Math" panose="02040503050406030204" pitchFamily="18" charset="0"/>
                          </a:rPr>
                        </m:ctrlPr>
                      </m:fPr>
                      <m:num>
                        <m:r>
                          <a:rPr lang="en-US" sz="1200" b="0" i="1" smtClean="0">
                            <a:latin typeface="Cambria Math" panose="02040503050406030204" pitchFamily="18" charset="0"/>
                          </a:rPr>
                          <m:t>18</m:t>
                        </m:r>
                      </m:num>
                      <m:den>
                        <m:r>
                          <a:rPr lang="en-US" sz="1200" i="1">
                            <a:latin typeface="Cambria Math" panose="02040503050406030204" pitchFamily="18" charset="0"/>
                          </a:rPr>
                          <m:t>20</m:t>
                        </m:r>
                      </m:den>
                    </m:f>
                  </m:oMath>
                </a14:m>
                <a:r>
                  <a:rPr lang="en-US" sz="1200" dirty="0"/>
                  <a:t>)</a:t>
                </a:r>
                <a:r>
                  <a:rPr lang="en-US" sz="1200" baseline="30000" dirty="0">
                    <a:solidFill>
                      <a:srgbClr val="FF0000"/>
                    </a:solidFill>
                  </a:rPr>
                  <a:t>20</a:t>
                </a:r>
                <a:r>
                  <a:rPr lang="en-US" sz="1200" dirty="0"/>
                  <a:t> + (</a:t>
                </a:r>
                <a14:m>
                  <m:oMath xmlns:m="http://schemas.openxmlformats.org/officeDocument/2006/math">
                    <m:f>
                      <m:fPr>
                        <m:ctrlPr>
                          <a:rPr lang="en-US" sz="1200" i="1">
                            <a:latin typeface="Cambria Math" panose="02040503050406030204" pitchFamily="18" charset="0"/>
                          </a:rPr>
                        </m:ctrlPr>
                      </m:fPr>
                      <m:num>
                        <m:r>
                          <a:rPr lang="en-US" sz="1200" b="0" i="1" smtClean="0">
                            <a:latin typeface="Cambria Math" panose="02040503050406030204" pitchFamily="18" charset="0"/>
                          </a:rPr>
                          <m:t>2</m:t>
                        </m:r>
                      </m:num>
                      <m:den>
                        <m:r>
                          <a:rPr lang="en-US" sz="1200" i="1">
                            <a:latin typeface="Cambria Math" panose="02040503050406030204" pitchFamily="18" charset="0"/>
                          </a:rPr>
                          <m:t>20</m:t>
                        </m:r>
                      </m:den>
                    </m:f>
                  </m:oMath>
                </a14:m>
                <a:r>
                  <a:rPr lang="en-US" sz="1200" dirty="0"/>
                  <a:t>)</a:t>
                </a:r>
                <a:r>
                  <a:rPr lang="en-US" sz="1200" baseline="30000" dirty="0">
                    <a:solidFill>
                      <a:srgbClr val="FF0000"/>
                    </a:solidFill>
                  </a:rPr>
                  <a:t>20</a:t>
                </a:r>
                <a:r>
                  <a:rPr lang="en-US" sz="1200" dirty="0"/>
                  <a:t> + </a:t>
                </a:r>
                <a14:m>
                  <m:oMath xmlns:m="http://schemas.openxmlformats.org/officeDocument/2006/math">
                    <m:r>
                      <a:rPr lang="en-US" sz="1200" i="1" smtClean="0">
                        <a:latin typeface="Cambria Math" panose="02040503050406030204" pitchFamily="18" charset="0"/>
                        <a:ea typeface="Cambria Math" panose="02040503050406030204" pitchFamily="18" charset="0"/>
                      </a:rPr>
                      <m:t>⋯</m:t>
                    </m:r>
                  </m:oMath>
                </a14:m>
                <a:r>
                  <a:rPr lang="en-US" sz="1200" dirty="0"/>
                  <a:t> </a:t>
                </a:r>
                <a:endParaRPr lang="en-US" sz="1200" dirty="0"/>
              </a:p>
            </p:txBody>
          </p:sp>
        </mc:Choice>
        <mc:Fallback>
          <p:sp>
            <p:nvSpPr>
              <p:cNvPr id="8" name="TextBox 35"/>
              <p:cNvSpPr txBox="1">
                <a:spLocks noRot="1" noChangeAspect="1" noMove="1" noResize="1" noEditPoints="1" noAdjustHandles="1" noChangeArrowheads="1" noChangeShapeType="1" noTextEdit="1"/>
              </p:cNvSpPr>
              <p:nvPr/>
            </p:nvSpPr>
            <p:spPr>
              <a:xfrm>
                <a:off x="530914" y="4561285"/>
                <a:ext cx="3392494" cy="354649"/>
              </a:xfrm>
              <a:prstGeom prst="rect">
                <a:avLst/>
              </a:prstGeom>
              <a:blipFill rotWithShape="1">
                <a:blip r:embed="rId2"/>
                <a:stretch>
                  <a:fillRect l="-2" t="-23" r="11" b="113"/>
                </a:stretch>
              </a:blipFill>
            </p:spPr>
            <p:txBody>
              <a:bodyPr/>
              <a:lstStyle/>
              <a:p>
                <a:r>
                  <a:rPr lang="en-US" altLang="en-US">
                    <a:noFill/>
                  </a:rPr>
                  <a:t> </a:t>
                </a:r>
              </a:p>
            </p:txBody>
          </p:sp>
        </mc:Fallback>
      </mc:AlternateContent>
      <p:sp>
        <p:nvSpPr>
          <p:cNvPr id="9" name="TextBox 47"/>
          <p:cNvSpPr txBox="1"/>
          <p:nvPr/>
        </p:nvSpPr>
        <p:spPr>
          <a:xfrm>
            <a:off x="617025" y="4964378"/>
            <a:ext cx="2587110" cy="21544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1" i="1" dirty="0" err="1">
                <a:latin typeface="Arial" panose="020B0604020202020204" pitchFamily="34" charset="0"/>
                <a:cs typeface="Arial" panose="020B0604020202020204" pitchFamily="34" charset="0"/>
              </a:rPr>
              <a:t>i</a:t>
            </a:r>
            <a:r>
              <a:rPr lang="en-US" sz="800" b="1" i="1" dirty="0">
                <a:latin typeface="Arial" panose="020B0604020202020204" pitchFamily="34" charset="0"/>
                <a:cs typeface="Arial" panose="020B0604020202020204" pitchFamily="34" charset="0"/>
              </a:rPr>
              <a:t>    =      1            2              3</a:t>
            </a:r>
            <a:endParaRPr lang="en-US" sz="800" b="1" i="1" dirty="0"/>
          </a:p>
        </p:txBody>
      </p:sp>
      <p:cxnSp>
        <p:nvCxnSpPr>
          <p:cNvPr id="10" name="Straight Arrow Connector 9"/>
          <p:cNvCxnSpPr/>
          <p:nvPr/>
        </p:nvCxnSpPr>
        <p:spPr>
          <a:xfrm flipV="1">
            <a:off x="968010" y="4532014"/>
            <a:ext cx="183570" cy="470297"/>
          </a:xfrm>
          <a:prstGeom prst="straightConnector1">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12" name="TextBox 31"/>
              <p:cNvSpPr txBox="1"/>
              <p:nvPr/>
            </p:nvSpPr>
            <p:spPr>
              <a:xfrm>
                <a:off x="492869" y="5385432"/>
                <a:ext cx="3392494" cy="35464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𝑈</m:t>
                        </m:r>
                      </m:e>
                      <m:sub>
                        <m:r>
                          <a:rPr lang="en-US" sz="1200" b="0" i="1" smtClean="0">
                            <a:latin typeface="Cambria Math" panose="02040503050406030204" pitchFamily="18" charset="0"/>
                          </a:rPr>
                          <m:t>𝑞</m:t>
                        </m:r>
                      </m:sub>
                    </m:sSub>
                  </m:oMath>
                </a14:m>
                <a:r>
                  <a:rPr lang="en-US" sz="1200" dirty="0"/>
                  <a:t> = (</a:t>
                </a:r>
                <a14:m>
                  <m:oMath xmlns:m="http://schemas.openxmlformats.org/officeDocument/2006/math">
                    <m:f>
                      <m:fPr>
                        <m:ctrlPr>
                          <a:rPr lang="en-US" sz="1200" i="1" smtClean="0">
                            <a:latin typeface="Cambria Math" panose="02040503050406030204" pitchFamily="18" charset="0"/>
                          </a:rPr>
                        </m:ctrlPr>
                      </m:fPr>
                      <m:num>
                        <m:r>
                          <a:rPr lang="en-US" sz="1200" b="0" i="1" smtClean="0">
                            <a:latin typeface="Cambria Math" panose="02040503050406030204" pitchFamily="18" charset="0"/>
                          </a:rPr>
                          <m:t>1</m:t>
                        </m:r>
                      </m:num>
                      <m:den>
                        <m:r>
                          <a:rPr lang="en-US" sz="1200" b="0" i="1" smtClean="0">
                            <a:latin typeface="Cambria Math" panose="02040503050406030204" pitchFamily="18" charset="0"/>
                          </a:rPr>
                          <m:t>20</m:t>
                        </m:r>
                      </m:den>
                    </m:f>
                  </m:oMath>
                </a14:m>
                <a:r>
                  <a:rPr lang="en-US" sz="1200" dirty="0"/>
                  <a:t>)</a:t>
                </a:r>
                <a:r>
                  <a:rPr lang="en-US" sz="1200" baseline="30000" dirty="0">
                    <a:solidFill>
                      <a:srgbClr val="FF0000"/>
                    </a:solidFill>
                  </a:rPr>
                  <a:t>-20</a:t>
                </a:r>
                <a:r>
                  <a:rPr lang="en-US" sz="1200" dirty="0"/>
                  <a:t> + (</a:t>
                </a:r>
                <a14:m>
                  <m:oMath xmlns:m="http://schemas.openxmlformats.org/officeDocument/2006/math">
                    <m:f>
                      <m:fPr>
                        <m:ctrlPr>
                          <a:rPr lang="en-US" sz="1200" i="1">
                            <a:latin typeface="Cambria Math" panose="02040503050406030204" pitchFamily="18" charset="0"/>
                          </a:rPr>
                        </m:ctrlPr>
                      </m:fPr>
                      <m:num>
                        <m:r>
                          <a:rPr lang="en-US" sz="1200" b="0" i="1" smtClean="0">
                            <a:latin typeface="Cambria Math" panose="02040503050406030204" pitchFamily="18" charset="0"/>
                          </a:rPr>
                          <m:t>18</m:t>
                        </m:r>
                      </m:num>
                      <m:den>
                        <m:r>
                          <a:rPr lang="en-US" sz="1200" i="1">
                            <a:latin typeface="Cambria Math" panose="02040503050406030204" pitchFamily="18" charset="0"/>
                          </a:rPr>
                          <m:t>20</m:t>
                        </m:r>
                      </m:den>
                    </m:f>
                  </m:oMath>
                </a14:m>
                <a:r>
                  <a:rPr lang="en-US" sz="1200" dirty="0"/>
                  <a:t>)</a:t>
                </a:r>
                <a:r>
                  <a:rPr lang="en-US" sz="1200" baseline="30000" dirty="0">
                    <a:solidFill>
                      <a:srgbClr val="FF0000"/>
                    </a:solidFill>
                  </a:rPr>
                  <a:t>-20</a:t>
                </a:r>
                <a:r>
                  <a:rPr lang="en-US" sz="1200" dirty="0"/>
                  <a:t> + (</a:t>
                </a:r>
                <a14:m>
                  <m:oMath xmlns:m="http://schemas.openxmlformats.org/officeDocument/2006/math">
                    <m:f>
                      <m:fPr>
                        <m:ctrlPr>
                          <a:rPr lang="en-US" sz="1200" i="1">
                            <a:latin typeface="Cambria Math" panose="02040503050406030204" pitchFamily="18" charset="0"/>
                          </a:rPr>
                        </m:ctrlPr>
                      </m:fPr>
                      <m:num>
                        <m:r>
                          <a:rPr lang="en-US" sz="1200" b="0" i="1" smtClean="0">
                            <a:latin typeface="Cambria Math" panose="02040503050406030204" pitchFamily="18" charset="0"/>
                          </a:rPr>
                          <m:t>2</m:t>
                        </m:r>
                      </m:num>
                      <m:den>
                        <m:r>
                          <a:rPr lang="en-US" sz="1200" i="1">
                            <a:latin typeface="Cambria Math" panose="02040503050406030204" pitchFamily="18" charset="0"/>
                          </a:rPr>
                          <m:t>20</m:t>
                        </m:r>
                      </m:den>
                    </m:f>
                  </m:oMath>
                </a14:m>
                <a:r>
                  <a:rPr lang="en-US" sz="1200" dirty="0"/>
                  <a:t>)</a:t>
                </a:r>
                <a:r>
                  <a:rPr lang="en-US" sz="1200" baseline="30000" dirty="0">
                    <a:solidFill>
                      <a:srgbClr val="FF0000"/>
                    </a:solidFill>
                  </a:rPr>
                  <a:t>-20</a:t>
                </a:r>
                <a:r>
                  <a:rPr lang="en-US" sz="1200" dirty="0"/>
                  <a:t> + </a:t>
                </a:r>
                <a14:m>
                  <m:oMath xmlns:m="http://schemas.openxmlformats.org/officeDocument/2006/math">
                    <m:r>
                      <a:rPr lang="en-US" sz="1200" i="1" smtClean="0">
                        <a:latin typeface="Cambria Math" panose="02040503050406030204" pitchFamily="18" charset="0"/>
                        <a:ea typeface="Cambria Math" panose="02040503050406030204" pitchFamily="18" charset="0"/>
                      </a:rPr>
                      <m:t>⋯</m:t>
                    </m:r>
                  </m:oMath>
                </a14:m>
                <a:r>
                  <a:rPr lang="en-US" sz="1200" dirty="0"/>
                  <a:t> </a:t>
                </a:r>
                <a:endParaRPr lang="en-US" sz="1200" dirty="0"/>
              </a:p>
            </p:txBody>
          </p:sp>
        </mc:Choice>
        <mc:Fallback>
          <p:sp>
            <p:nvSpPr>
              <p:cNvPr id="12" name="TextBox 31"/>
              <p:cNvSpPr txBox="1">
                <a:spLocks noRot="1" noChangeAspect="1" noMove="1" noResize="1" noEditPoints="1" noAdjustHandles="1" noChangeArrowheads="1" noChangeShapeType="1" noTextEdit="1"/>
              </p:cNvSpPr>
              <p:nvPr/>
            </p:nvSpPr>
            <p:spPr>
              <a:xfrm>
                <a:off x="492869" y="5385432"/>
                <a:ext cx="3392494" cy="354649"/>
              </a:xfrm>
              <a:prstGeom prst="rect">
                <a:avLst/>
              </a:prstGeom>
              <a:blipFill rotWithShape="1">
                <a:blip r:embed="rId3"/>
                <a:stretch>
                  <a:fillRect l="-3" t="-178" r="13" b="89"/>
                </a:stretch>
              </a:blipFill>
            </p:spPr>
            <p:txBody>
              <a:bodyPr/>
              <a:lstStyle/>
              <a:p>
                <a:r>
                  <a:rPr lang="en-US" altLang="en-US">
                    <a:noFill/>
                  </a:rPr>
                  <a:t> </a:t>
                </a:r>
              </a:p>
            </p:txBody>
          </p:sp>
        </mc:Fallback>
      </mc:AlternateContent>
      <p:cxnSp>
        <p:nvCxnSpPr>
          <p:cNvPr id="13" name="Straight Arrow Connector 12"/>
          <p:cNvCxnSpPr/>
          <p:nvPr/>
        </p:nvCxnSpPr>
        <p:spPr>
          <a:xfrm>
            <a:off x="1003367" y="5184299"/>
            <a:ext cx="0" cy="2127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020962" y="5196476"/>
            <a:ext cx="0" cy="2127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41"/>
          <p:cNvSpPr txBox="1"/>
          <p:nvPr/>
        </p:nvSpPr>
        <p:spPr>
          <a:xfrm>
            <a:off x="541720" y="5747909"/>
            <a:ext cx="2587110" cy="21544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1" i="1" dirty="0" err="1">
                <a:latin typeface="Arial" panose="020B0604020202020204" pitchFamily="34" charset="0"/>
                <a:cs typeface="Arial" panose="020B0604020202020204" pitchFamily="34" charset="0"/>
              </a:rPr>
              <a:t>i</a:t>
            </a:r>
            <a:r>
              <a:rPr lang="en-US" sz="800" b="1" i="1" dirty="0">
                <a:latin typeface="Arial" panose="020B0604020202020204" pitchFamily="34" charset="0"/>
                <a:cs typeface="Arial" panose="020B0604020202020204" pitchFamily="34" charset="0"/>
              </a:rPr>
              <a:t>    =      1               2               3</a:t>
            </a:r>
            <a:endParaRPr lang="en-US" sz="800" b="1" i="1" dirty="0"/>
          </a:p>
        </p:txBody>
      </p:sp>
      <p:cxnSp>
        <p:nvCxnSpPr>
          <p:cNvPr id="16" name="Straight Arrow Connector 15"/>
          <p:cNvCxnSpPr/>
          <p:nvPr/>
        </p:nvCxnSpPr>
        <p:spPr>
          <a:xfrm flipV="1">
            <a:off x="1902502" y="4529977"/>
            <a:ext cx="183570" cy="470297"/>
          </a:xfrm>
          <a:prstGeom prst="straightConnector1">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438497" y="5340215"/>
            <a:ext cx="183570" cy="470297"/>
          </a:xfrm>
          <a:prstGeom prst="straightConnector1">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8" name="TextBox 67"/>
          <p:cNvSpPr txBox="1"/>
          <p:nvPr/>
        </p:nvSpPr>
        <p:spPr>
          <a:xfrm>
            <a:off x="2688994" y="4566088"/>
            <a:ext cx="3226612" cy="1200329"/>
          </a:xfrm>
          <a:prstGeom prst="rect">
            <a:avLst/>
          </a:prstGeom>
          <a:pattFill prst="pct30">
            <a:fgClr>
              <a:srgbClr val="FFE5DB"/>
            </a:fgClr>
            <a:bgClr>
              <a:schemeClr val="bg1"/>
            </a:bgClr>
          </a:pattFill>
          <a:ln>
            <a:solidFill>
              <a:srgbClr val="FF0000"/>
            </a:solid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latin typeface="Arial Narrow" panose="020B0606020202030204" pitchFamily="34" charset="0"/>
                <a:cs typeface="Arial" panose="020B0604020202020204" pitchFamily="34" charset="0"/>
              </a:rPr>
              <a:t>Different q value emphasizes different mass distributions in boxes, thus distinguish the fractal properties based on different nodes</a:t>
            </a:r>
            <a:endParaRPr lang="en-US" i="1" dirty="0">
              <a:latin typeface="Arial Narrow" panose="020B0606020202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 y="76200"/>
            <a:ext cx="9124519" cy="685800"/>
          </a:xfrm>
        </p:spPr>
        <p:txBody>
          <a:bodyPr/>
          <a:lstStyle/>
          <a:p>
            <a:r>
              <a:rPr lang="en-US" dirty="0"/>
              <a:t>A Simple Example</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9481" y="903960"/>
                <a:ext cx="9124519" cy="5265826"/>
              </a:xfrm>
            </p:spPr>
            <p:txBody>
              <a:bodyPr/>
              <a:lstStyle/>
              <a:p>
                <a:pPr>
                  <a:defRPr/>
                </a:pPr>
                <a:r>
                  <a:rPr lang="en-US" sz="3200" dirty="0">
                    <a:latin typeface="Arial Narrow" panose="020B0606020202030204" pitchFamily="34" charset="0"/>
                    <a:cs typeface="Arial Narrow" panose="020B0606020202030204" pitchFamily="34" charset="0"/>
                  </a:rPr>
                  <a:t>Capture the dynamics of the network </a:t>
                </a:r>
                <a:endParaRPr lang="en-US" dirty="0">
                  <a:latin typeface="Arial Narrow" panose="020B0606020202030204" pitchFamily="34" charset="0"/>
                  <a:cs typeface="Arial Narrow" panose="020B0606020202030204" pitchFamily="34" charset="0"/>
                </a:endParaRPr>
              </a:p>
              <a:p>
                <a:pPr lvl="1"/>
                <a:r>
                  <a:rPr lang="en-US" b="0" dirty="0">
                    <a:latin typeface="Arial Narrow" panose="020B0606020202030204" pitchFamily="34" charset="0"/>
                    <a:cs typeface="Arial Narrow" panose="020B0606020202030204" pitchFamily="34" charset="0"/>
                  </a:rPr>
                  <a:t>Multifractal analysis                                                                                                captures structural                                                                                                               variations within                                                                                                   a network  </a:t>
                </a:r>
                <a:endParaRPr lang="en-US" b="0" dirty="0">
                  <a:latin typeface="Arial Narrow" panose="020B0606020202030204" pitchFamily="34" charset="0"/>
                  <a:cs typeface="Arial Narrow" panose="020B0606020202030204" pitchFamily="34" charset="0"/>
                </a:endParaRPr>
              </a:p>
              <a:p>
                <a:pPr marL="1371600" lvl="3" indent="0">
                  <a:buNone/>
                </a:pPr>
                <a:r>
                  <a:rPr lang="en-US" sz="1400" b="0" dirty="0">
                    <a:latin typeface="Arial Narrow" panose="020B0606020202030204" pitchFamily="34" charset="0"/>
                    <a:cs typeface="Arial Narrow" panose="020B0606020202030204" pitchFamily="34" charset="0"/>
                  </a:rPr>
                  <a:t>                                                                                                                           </a:t>
                </a:r>
                <a:endParaRPr lang="en-US" sz="1400" b="0"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Edge addition increases the                                                                    graph complexity &amp; heterogeneity                                                                                                                            as the multifractal spectrums                                                                                            become wider and Lipschitz-Holder                                                                 exponent moves to higher values</a:t>
                </a:r>
                <a:endParaRPr lang="en-US" dirty="0">
                  <a:latin typeface="Arial Narrow" panose="020B0606020202030204" pitchFamily="34" charset="0"/>
                  <a:cs typeface="Arial Narrow" panose="020B0606020202030204" pitchFamily="34" charset="0"/>
                </a:endParaRPr>
              </a:p>
              <a:p>
                <a:pPr lvl="4"/>
                <a:endParaRPr lang="en-US" sz="1400" dirty="0">
                  <a:latin typeface="Arial Narrow" panose="020B0606020202030204" pitchFamily="34" charset="0"/>
                  <a:cs typeface="Arial Narrow" panose="020B0606020202030204" pitchFamily="34" charset="0"/>
                </a:endParaRPr>
              </a:p>
              <a:p>
                <a:pPr lvl="1"/>
                <a:r>
                  <a:rPr lang="en-US" dirty="0"/>
                  <a:t>(</a:t>
                </a:r>
                <a14:m>
                  <m:oMath xmlns:m="http://schemas.openxmlformats.org/officeDocument/2006/math">
                    <m:sSub>
                      <m:sSubPr>
                        <m:ctrlPr>
                          <a:rPr lang="en-US" i="1">
                            <a:latin typeface="Cambria Math" panose="02040503050406030204" pitchFamily="18" charset="0"/>
                          </a:rPr>
                        </m:ctrlPr>
                      </m:sSubPr>
                      <m:e>
                        <m:r>
                          <a:rPr lang="en-US" b="0" i="1">
                            <a:latin typeface="Cambria Math" panose="02040503050406030204" pitchFamily="18" charset="0"/>
                            <a:ea typeface="Cambria Math" panose="02040503050406030204" pitchFamily="18" charset="0"/>
                          </a:rPr>
                          <m:t>𝛼</m:t>
                        </m:r>
                      </m:e>
                      <m:sub>
                        <m:r>
                          <a:rPr lang="en-US" b="0" i="1">
                            <a:latin typeface="Cambria Math" panose="02040503050406030204" pitchFamily="18" charset="0"/>
                          </a:rPr>
                          <m:t>𝑚𝑎𝑥</m:t>
                        </m:r>
                      </m:sub>
                    </m:sSub>
                    <m:r>
                      <a:rPr lang="en-US" b="0" i="1">
                        <a:latin typeface="Cambria Math" panose="02040503050406030204" pitchFamily="18" charset="0"/>
                      </a:rPr>
                      <m:t>−</m:t>
                    </m:r>
                    <m:sSub>
                      <m:sSubPr>
                        <m:ctrlPr>
                          <a:rPr lang="en-US" i="1">
                            <a:latin typeface="Cambria Math" panose="02040503050406030204" pitchFamily="18" charset="0"/>
                          </a:rPr>
                        </m:ctrlPr>
                      </m:sSubPr>
                      <m:e>
                        <m:r>
                          <a:rPr lang="en-US" b="0" i="1">
                            <a:latin typeface="Cambria Math" panose="02040503050406030204" pitchFamily="18" charset="0"/>
                          </a:rPr>
                          <m:t>𝛼</m:t>
                        </m:r>
                      </m:e>
                      <m:sub>
                        <m:r>
                          <a:rPr lang="en-US" b="0" i="1">
                            <a:latin typeface="Cambria Math" panose="02040503050406030204" pitchFamily="18" charset="0"/>
                          </a:rPr>
                          <m:t>𝑚𝑖𝑛</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rPr>
                          <m:t>0</m:t>
                        </m:r>
                      </m:sub>
                    </m:sSub>
                    <m:r>
                      <a:rPr lang="en-US" b="0">
                        <a:latin typeface="Cambria Math" panose="02040503050406030204" pitchFamily="18" charset="0"/>
                      </a:rPr>
                      <m:t>(</m:t>
                    </m:r>
                    <m:r>
                      <m:rPr>
                        <m:nor/>
                      </m:rPr>
                      <a:rPr lang="en-US" dirty="0">
                        <a:latin typeface="Arial Narrow" panose="020B0606020202030204" pitchFamily="34" charset="0"/>
                        <a:cs typeface="Arial Narrow" panose="020B0606020202030204" pitchFamily="34" charset="0"/>
                      </a:rPr>
                      <m:t>when</m:t>
                    </m:r>
                    <m:r>
                      <a:rPr lang="en-US" b="0" i="1" dirty="0" smtClean="0">
                        <a:latin typeface="Cambria Math" panose="02040503050406030204" pitchFamily="18" charset="0"/>
                        <a:cs typeface="Arial Narrow" panose="020B0606020202030204" pitchFamily="34" charset="0"/>
                      </a:rPr>
                      <m:t> </m:t>
                    </m:r>
                    <m:r>
                      <a:rPr lang="en-US" b="0" i="1">
                        <a:latin typeface="Cambria Math" panose="02040503050406030204" pitchFamily="18" charset="0"/>
                      </a:rPr>
                      <m:t>𝑓</m:t>
                    </m:r>
                    <m:d>
                      <m:dPr>
                        <m:ctrlPr>
                          <a:rPr lang="en-US" i="1">
                            <a:latin typeface="Cambria Math" panose="02040503050406030204" pitchFamily="18" charset="0"/>
                          </a:rPr>
                        </m:ctrlPr>
                      </m:dPr>
                      <m:e>
                        <m:r>
                          <a:rPr lang="en-US" b="0" i="1">
                            <a:latin typeface="Cambria Math" panose="02040503050406030204" pitchFamily="18" charset="0"/>
                          </a:rPr>
                          <m:t>𝛼</m:t>
                        </m:r>
                      </m:e>
                    </m:d>
                  </m:oMath>
                </a14:m>
                <a:r>
                  <a:rPr lang="en-US" dirty="0"/>
                  <a:t> is at its maximum)                                               </a:t>
                </a:r>
                <a:r>
                  <a:rPr lang="en-US" dirty="0">
                    <a:latin typeface="Arial Narrow" panose="020B0606020202030204" pitchFamily="34" charset="0"/>
                    <a:cs typeface="Arial Narrow" panose="020B0606020202030204" pitchFamily="34" charset="0"/>
                  </a:rPr>
                  <a:t>quantify the complexity and heterogeneity of complex networks</a:t>
                </a:r>
                <a:endParaRPr lang="en-US" dirty="0">
                  <a:solidFill>
                    <a:prstClr val="black"/>
                  </a:solidFill>
                  <a:latin typeface="Arial Narrow" panose="020B0606020202030204" pitchFamily="34" charset="0"/>
                  <a:cs typeface="Arial Narrow" panose="020B0606020202030204" pitchFamily="34" charset="0"/>
                </a:endParaRPr>
              </a:p>
            </p:txBody>
          </p:sp>
        </mc:Choice>
        <mc:Fallback>
          <p:sp>
            <p:nvSpPr>
              <p:cNvPr id="3" name="Content Placeholder 2"/>
              <p:cNvSpPr>
                <a:spLocks noRot="1" noChangeAspect="1" noMove="1" noResize="1" noEditPoints="1" noAdjustHandles="1" noChangeArrowheads="1" noChangeShapeType="1" noTextEdit="1"/>
              </p:cNvSpPr>
              <p:nvPr>
                <p:ph idx="1"/>
              </p:nvPr>
            </p:nvSpPr>
            <p:spPr>
              <a:xfrm>
                <a:off x="19481" y="903960"/>
                <a:ext cx="9124519" cy="5265826"/>
              </a:xfrm>
              <a:blipFill rotWithShape="1">
                <a:blip r:embed="rId1"/>
                <a:stretch>
                  <a:fillRect l="-5" t="-7" b="-7354"/>
                </a:stretch>
              </a:blipFill>
            </p:spPr>
            <p:txBody>
              <a:bodyPr/>
              <a:lstStyle/>
              <a:p>
                <a:r>
                  <a:rPr lang="en-US" altLang="en-US">
                    <a:noFill/>
                  </a:rPr>
                  <a:t> </a:t>
                </a:r>
              </a:p>
            </p:txBody>
          </p:sp>
        </mc:Fallback>
      </mc:AlternateContent>
      <p:pic>
        <p:nvPicPr>
          <p:cNvPr id="23" name="Picture 22" descr="A close up of a logo&#10;&#10;Description automatically generated"/>
          <p:cNvPicPr>
            <a:picLocks noChangeAspect="1"/>
          </p:cNvPicPr>
          <p:nvPr/>
        </p:nvPicPr>
        <p:blipFill>
          <a:blip r:embed="rId2"/>
          <a:stretch>
            <a:fillRect/>
          </a:stretch>
        </p:blipFill>
        <p:spPr>
          <a:xfrm>
            <a:off x="5474702" y="3367927"/>
            <a:ext cx="3096858" cy="2834640"/>
          </a:xfrm>
          <a:prstGeom prst="rect">
            <a:avLst/>
          </a:prstGeom>
        </p:spPr>
      </p:pic>
      <p:grpSp>
        <p:nvGrpSpPr>
          <p:cNvPr id="25" name="Group 24"/>
          <p:cNvGrpSpPr/>
          <p:nvPr/>
        </p:nvGrpSpPr>
        <p:grpSpPr>
          <a:xfrm>
            <a:off x="3040317" y="1431793"/>
            <a:ext cx="2314575" cy="2314575"/>
            <a:chOff x="4796504" y="0"/>
            <a:chExt cx="4114800" cy="4114800"/>
          </a:xfrm>
        </p:grpSpPr>
        <p:pic>
          <p:nvPicPr>
            <p:cNvPr id="26" name="Graphic 25" descr="Brain"/>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96504" y="0"/>
              <a:ext cx="4114800" cy="4114800"/>
            </a:xfrm>
            <a:prstGeom prst="rect">
              <a:avLst/>
            </a:prstGeom>
          </p:spPr>
        </p:pic>
        <p:cxnSp>
          <p:nvCxnSpPr>
            <p:cNvPr id="27" name="Straight Connector 26"/>
            <p:cNvCxnSpPr/>
            <p:nvPr/>
          </p:nvCxnSpPr>
          <p:spPr>
            <a:xfrm flipH="1">
              <a:off x="5615674" y="784092"/>
              <a:ext cx="665393" cy="42609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34" idx="4"/>
            </p:cNvCxnSpPr>
            <p:nvPr/>
          </p:nvCxnSpPr>
          <p:spPr>
            <a:xfrm flipV="1">
              <a:off x="6166175" y="1294912"/>
              <a:ext cx="188331" cy="74671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34" idx="2"/>
            </p:cNvCxnSpPr>
            <p:nvPr/>
          </p:nvCxnSpPr>
          <p:spPr>
            <a:xfrm flipV="1">
              <a:off x="5679076" y="1204619"/>
              <a:ext cx="585138" cy="7965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30" name="Oval 29"/>
            <p:cNvSpPr>
              <a:spLocks noChangeAspect="1"/>
            </p:cNvSpPr>
            <p:nvPr/>
          </p:nvSpPr>
          <p:spPr>
            <a:xfrm>
              <a:off x="6048402" y="1923855"/>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31" name="Oval 30"/>
            <p:cNvSpPr>
              <a:spLocks noChangeAspect="1"/>
            </p:cNvSpPr>
            <p:nvPr/>
          </p:nvSpPr>
          <p:spPr>
            <a:xfrm>
              <a:off x="6853903" y="246781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32" name="Oval 31"/>
            <p:cNvSpPr>
              <a:spLocks noChangeAspect="1"/>
            </p:cNvSpPr>
            <p:nvPr/>
          </p:nvSpPr>
          <p:spPr>
            <a:xfrm>
              <a:off x="8018552" y="1402043"/>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33" name="Oval 32"/>
            <p:cNvSpPr>
              <a:spLocks noChangeAspect="1"/>
            </p:cNvSpPr>
            <p:nvPr/>
          </p:nvSpPr>
          <p:spPr>
            <a:xfrm>
              <a:off x="7900779" y="2057400"/>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34" name="Oval 33"/>
            <p:cNvSpPr>
              <a:spLocks noChangeAspect="1"/>
            </p:cNvSpPr>
            <p:nvPr/>
          </p:nvSpPr>
          <p:spPr>
            <a:xfrm>
              <a:off x="6264214" y="1114326"/>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35" name="Oval 34"/>
            <p:cNvSpPr>
              <a:spLocks noChangeAspect="1"/>
            </p:cNvSpPr>
            <p:nvPr/>
          </p:nvSpPr>
          <p:spPr>
            <a:xfrm>
              <a:off x="5561303" y="1166496"/>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36" name="Straight Connector 35"/>
            <p:cNvCxnSpPr/>
            <p:nvPr/>
          </p:nvCxnSpPr>
          <p:spPr>
            <a:xfrm flipV="1">
              <a:off x="6744854" y="1044546"/>
              <a:ext cx="267807" cy="59287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37" name="Oval 36"/>
            <p:cNvSpPr>
              <a:spLocks noChangeAspect="1"/>
            </p:cNvSpPr>
            <p:nvPr/>
          </p:nvSpPr>
          <p:spPr>
            <a:xfrm>
              <a:off x="6971676" y="919485"/>
              <a:ext cx="180584" cy="1805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38" name="Oval 37"/>
            <p:cNvSpPr>
              <a:spLocks noChangeAspect="1"/>
            </p:cNvSpPr>
            <p:nvPr/>
          </p:nvSpPr>
          <p:spPr>
            <a:xfrm>
              <a:off x="7460498" y="243460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39" name="Straight Connector 38"/>
            <p:cNvCxnSpPr/>
            <p:nvPr/>
          </p:nvCxnSpPr>
          <p:spPr>
            <a:xfrm flipV="1">
              <a:off x="6958735" y="1987849"/>
              <a:ext cx="314200" cy="46543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31" idx="0"/>
            </p:cNvCxnSpPr>
            <p:nvPr/>
          </p:nvCxnSpPr>
          <p:spPr>
            <a:xfrm flipH="1" flipV="1">
              <a:off x="6706445" y="1662318"/>
              <a:ext cx="237750" cy="80550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30" idx="7"/>
              <a:endCxn id="56" idx="3"/>
            </p:cNvCxnSpPr>
            <p:nvPr/>
          </p:nvCxnSpPr>
          <p:spPr>
            <a:xfrm flipV="1">
              <a:off x="6202541" y="1702868"/>
              <a:ext cx="436447" cy="24743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38" idx="7"/>
              <a:endCxn id="33" idx="3"/>
            </p:cNvCxnSpPr>
            <p:nvPr/>
          </p:nvCxnSpPr>
          <p:spPr>
            <a:xfrm flipV="1">
              <a:off x="7614637" y="2211541"/>
              <a:ext cx="312588" cy="24951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endCxn id="32" idx="3"/>
            </p:cNvCxnSpPr>
            <p:nvPr/>
          </p:nvCxnSpPr>
          <p:spPr>
            <a:xfrm flipV="1">
              <a:off x="7342302" y="1556183"/>
              <a:ext cx="702696" cy="36767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33" idx="0"/>
              <a:endCxn id="32" idx="4"/>
            </p:cNvCxnSpPr>
            <p:nvPr/>
          </p:nvCxnSpPr>
          <p:spPr>
            <a:xfrm flipV="1">
              <a:off x="7991071" y="1582629"/>
              <a:ext cx="117773" cy="47477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37" idx="5"/>
              <a:endCxn id="55" idx="0"/>
            </p:cNvCxnSpPr>
            <p:nvPr/>
          </p:nvCxnSpPr>
          <p:spPr>
            <a:xfrm>
              <a:off x="7125814" y="1073626"/>
              <a:ext cx="196427" cy="77462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37" idx="6"/>
              <a:endCxn id="32" idx="2"/>
            </p:cNvCxnSpPr>
            <p:nvPr/>
          </p:nvCxnSpPr>
          <p:spPr>
            <a:xfrm>
              <a:off x="7152260" y="1009778"/>
              <a:ext cx="866292" cy="48255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48" idx="0"/>
              <a:endCxn id="38" idx="4"/>
            </p:cNvCxnSpPr>
            <p:nvPr/>
          </p:nvCxnSpPr>
          <p:spPr>
            <a:xfrm flipV="1">
              <a:off x="7454052" y="2615195"/>
              <a:ext cx="96739" cy="35591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48" name="Oval 47"/>
            <p:cNvSpPr>
              <a:spLocks noChangeAspect="1"/>
            </p:cNvSpPr>
            <p:nvPr/>
          </p:nvSpPr>
          <p:spPr>
            <a:xfrm>
              <a:off x="7363760" y="2971107"/>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49" name="Straight Connector 48"/>
            <p:cNvCxnSpPr>
              <a:stCxn id="31" idx="6"/>
              <a:endCxn id="38" idx="2"/>
            </p:cNvCxnSpPr>
            <p:nvPr/>
          </p:nvCxnSpPr>
          <p:spPr>
            <a:xfrm flipV="1">
              <a:off x="7034487" y="2524902"/>
              <a:ext cx="426011" cy="3321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30" idx="1"/>
              <a:endCxn id="35" idx="5"/>
            </p:cNvCxnSpPr>
            <p:nvPr/>
          </p:nvCxnSpPr>
          <p:spPr>
            <a:xfrm flipH="1" flipV="1">
              <a:off x="5715441" y="1320636"/>
              <a:ext cx="359406" cy="62966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35" idx="4"/>
              <a:endCxn id="54" idx="7"/>
            </p:cNvCxnSpPr>
            <p:nvPr/>
          </p:nvCxnSpPr>
          <p:spPr>
            <a:xfrm flipH="1">
              <a:off x="5589228" y="1347082"/>
              <a:ext cx="62367" cy="57692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37" idx="2"/>
              <a:endCxn id="34" idx="6"/>
            </p:cNvCxnSpPr>
            <p:nvPr/>
          </p:nvCxnSpPr>
          <p:spPr>
            <a:xfrm flipH="1">
              <a:off x="6444798" y="1009778"/>
              <a:ext cx="526878" cy="19484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55" idx="5"/>
              <a:endCxn id="33" idx="1"/>
            </p:cNvCxnSpPr>
            <p:nvPr/>
          </p:nvCxnSpPr>
          <p:spPr>
            <a:xfrm>
              <a:off x="7386088" y="2002389"/>
              <a:ext cx="541137" cy="8145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54" name="Oval 53"/>
            <p:cNvSpPr>
              <a:spLocks noChangeAspect="1"/>
            </p:cNvSpPr>
            <p:nvPr/>
          </p:nvSpPr>
          <p:spPr>
            <a:xfrm>
              <a:off x="5435089" y="1897556"/>
              <a:ext cx="180585"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55" name="Oval 54"/>
            <p:cNvSpPr>
              <a:spLocks noChangeAspect="1"/>
            </p:cNvSpPr>
            <p:nvPr/>
          </p:nvSpPr>
          <p:spPr>
            <a:xfrm>
              <a:off x="7231950" y="184824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56" name="Oval 55"/>
            <p:cNvSpPr>
              <a:spLocks noChangeAspect="1"/>
            </p:cNvSpPr>
            <p:nvPr/>
          </p:nvSpPr>
          <p:spPr>
            <a:xfrm>
              <a:off x="6612542" y="1548728"/>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57" name="Straight Connector 56"/>
            <p:cNvCxnSpPr>
              <a:stCxn id="59" idx="2"/>
              <a:endCxn id="38" idx="6"/>
            </p:cNvCxnSpPr>
            <p:nvPr/>
          </p:nvCxnSpPr>
          <p:spPr>
            <a:xfrm flipH="1" flipV="1">
              <a:off x="7641082" y="2524902"/>
              <a:ext cx="377470" cy="9029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flipV="1">
              <a:off x="8020151" y="2237986"/>
              <a:ext cx="53926" cy="31336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59" name="Oval 58"/>
            <p:cNvSpPr>
              <a:spLocks noChangeAspect="1"/>
            </p:cNvSpPr>
            <p:nvPr/>
          </p:nvSpPr>
          <p:spPr>
            <a:xfrm>
              <a:off x="8018552" y="2524902"/>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60" name="Oval 59"/>
            <p:cNvSpPr>
              <a:spLocks noChangeAspect="1"/>
            </p:cNvSpPr>
            <p:nvPr/>
          </p:nvSpPr>
          <p:spPr>
            <a:xfrm>
              <a:off x="5260424" y="1577293"/>
              <a:ext cx="180585"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61" name="Straight Connector 60"/>
            <p:cNvCxnSpPr>
              <a:stCxn id="48" idx="7"/>
              <a:endCxn id="59" idx="3"/>
            </p:cNvCxnSpPr>
            <p:nvPr/>
          </p:nvCxnSpPr>
          <p:spPr>
            <a:xfrm flipV="1">
              <a:off x="7517898" y="2679042"/>
              <a:ext cx="527100" cy="31851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35" idx="3"/>
              <a:endCxn id="60" idx="7"/>
            </p:cNvCxnSpPr>
            <p:nvPr/>
          </p:nvCxnSpPr>
          <p:spPr>
            <a:xfrm flipH="1">
              <a:off x="5414564" y="1320636"/>
              <a:ext cx="173185" cy="28310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4" idx="1"/>
            </p:cNvCxnSpPr>
            <p:nvPr/>
          </p:nvCxnSpPr>
          <p:spPr>
            <a:xfrm flipH="1" flipV="1">
              <a:off x="5365257" y="1728802"/>
              <a:ext cx="96278" cy="19520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64" name="Oval 63"/>
            <p:cNvSpPr>
              <a:spLocks noChangeAspect="1"/>
            </p:cNvSpPr>
            <p:nvPr/>
          </p:nvSpPr>
          <p:spPr>
            <a:xfrm>
              <a:off x="6260340" y="67292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65" name="Straight Connector 64"/>
            <p:cNvCxnSpPr>
              <a:stCxn id="34" idx="0"/>
              <a:endCxn id="64" idx="4"/>
            </p:cNvCxnSpPr>
            <p:nvPr/>
          </p:nvCxnSpPr>
          <p:spPr>
            <a:xfrm flipH="1" flipV="1">
              <a:off x="6350632" y="853515"/>
              <a:ext cx="3873" cy="26081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7040627" y="1420126"/>
            <a:ext cx="2314575" cy="2314575"/>
            <a:chOff x="8077200" y="-155160"/>
            <a:chExt cx="4114800" cy="4114800"/>
          </a:xfrm>
        </p:grpSpPr>
        <p:grpSp>
          <p:nvGrpSpPr>
            <p:cNvPr id="67" name="Group 66"/>
            <p:cNvGrpSpPr/>
            <p:nvPr/>
          </p:nvGrpSpPr>
          <p:grpSpPr>
            <a:xfrm>
              <a:off x="8077200" y="-155160"/>
              <a:ext cx="4114800" cy="4114800"/>
              <a:chOff x="8077200" y="-155160"/>
              <a:chExt cx="4114800" cy="4114800"/>
            </a:xfrm>
          </p:grpSpPr>
          <p:pic>
            <p:nvPicPr>
              <p:cNvPr id="74" name="Graphic 73" descr="Brain"/>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77200" y="-155160"/>
                <a:ext cx="4114800" cy="4114800"/>
              </a:xfrm>
              <a:prstGeom prst="rect">
                <a:avLst/>
              </a:prstGeom>
            </p:spPr>
          </p:pic>
          <p:cxnSp>
            <p:nvCxnSpPr>
              <p:cNvPr id="75" name="Straight Connector 74"/>
              <p:cNvCxnSpPr/>
              <p:nvPr/>
            </p:nvCxnSpPr>
            <p:spPr>
              <a:xfrm flipH="1">
                <a:off x="8896371" y="628932"/>
                <a:ext cx="665393" cy="42609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81" idx="4"/>
              </p:cNvCxnSpPr>
              <p:nvPr/>
            </p:nvCxnSpPr>
            <p:spPr>
              <a:xfrm flipV="1">
                <a:off x="9446872" y="1139752"/>
                <a:ext cx="188331" cy="74671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81" idx="2"/>
              </p:cNvCxnSpPr>
              <p:nvPr/>
            </p:nvCxnSpPr>
            <p:spPr>
              <a:xfrm flipV="1">
                <a:off x="8959773" y="1049459"/>
                <a:ext cx="585138" cy="7965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78" name="Oval 77"/>
              <p:cNvSpPr>
                <a:spLocks noChangeAspect="1"/>
              </p:cNvSpPr>
              <p:nvPr/>
            </p:nvSpPr>
            <p:spPr>
              <a:xfrm>
                <a:off x="9329099" y="1768695"/>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79" name="Oval 78"/>
              <p:cNvSpPr>
                <a:spLocks noChangeAspect="1"/>
              </p:cNvSpPr>
              <p:nvPr/>
            </p:nvSpPr>
            <p:spPr>
              <a:xfrm>
                <a:off x="11299249" y="1246883"/>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80" name="Oval 79"/>
              <p:cNvSpPr>
                <a:spLocks noChangeAspect="1"/>
              </p:cNvSpPr>
              <p:nvPr/>
            </p:nvSpPr>
            <p:spPr>
              <a:xfrm>
                <a:off x="11181476" y="1902240"/>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81" name="Oval 80"/>
              <p:cNvSpPr>
                <a:spLocks noChangeAspect="1"/>
              </p:cNvSpPr>
              <p:nvPr/>
            </p:nvSpPr>
            <p:spPr>
              <a:xfrm>
                <a:off x="9544911" y="959166"/>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82" name="Oval 81"/>
              <p:cNvSpPr>
                <a:spLocks noChangeAspect="1"/>
              </p:cNvSpPr>
              <p:nvPr/>
            </p:nvSpPr>
            <p:spPr>
              <a:xfrm>
                <a:off x="8842000" y="1011336"/>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83" name="Straight Connector 82"/>
              <p:cNvCxnSpPr/>
              <p:nvPr/>
            </p:nvCxnSpPr>
            <p:spPr>
              <a:xfrm flipV="1">
                <a:off x="10025551" y="889386"/>
                <a:ext cx="267807" cy="59287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84" name="Oval 83"/>
              <p:cNvSpPr>
                <a:spLocks noChangeAspect="1"/>
              </p:cNvSpPr>
              <p:nvPr/>
            </p:nvSpPr>
            <p:spPr>
              <a:xfrm>
                <a:off x="10252373" y="764325"/>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85" name="Oval 84"/>
              <p:cNvSpPr>
                <a:spLocks noChangeAspect="1"/>
              </p:cNvSpPr>
              <p:nvPr/>
            </p:nvSpPr>
            <p:spPr>
              <a:xfrm>
                <a:off x="10741195" y="227944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86" name="Straight Connector 85"/>
              <p:cNvCxnSpPr/>
              <p:nvPr/>
            </p:nvCxnSpPr>
            <p:spPr>
              <a:xfrm flipV="1">
                <a:off x="10239432" y="1832689"/>
                <a:ext cx="314200" cy="46543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113" idx="0"/>
              </p:cNvCxnSpPr>
              <p:nvPr/>
            </p:nvCxnSpPr>
            <p:spPr>
              <a:xfrm flipH="1" flipV="1">
                <a:off x="9987142" y="1507158"/>
                <a:ext cx="237750" cy="80550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78" idx="7"/>
                <a:endCxn id="102" idx="3"/>
              </p:cNvCxnSpPr>
              <p:nvPr/>
            </p:nvCxnSpPr>
            <p:spPr>
              <a:xfrm flipV="1">
                <a:off x="9483238" y="1547708"/>
                <a:ext cx="436447" cy="24743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stCxn id="85" idx="7"/>
                <a:endCxn id="80" idx="3"/>
              </p:cNvCxnSpPr>
              <p:nvPr/>
            </p:nvCxnSpPr>
            <p:spPr>
              <a:xfrm flipV="1">
                <a:off x="10895334" y="2056381"/>
                <a:ext cx="312588" cy="24951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endCxn id="79" idx="3"/>
              </p:cNvCxnSpPr>
              <p:nvPr/>
            </p:nvCxnSpPr>
            <p:spPr>
              <a:xfrm flipV="1">
                <a:off x="10622999" y="1401023"/>
                <a:ext cx="702696" cy="36767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80" idx="0"/>
                <a:endCxn id="79" idx="4"/>
              </p:cNvCxnSpPr>
              <p:nvPr/>
            </p:nvCxnSpPr>
            <p:spPr>
              <a:xfrm flipV="1">
                <a:off x="11271768" y="1427469"/>
                <a:ext cx="117773" cy="47477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84" idx="5"/>
                <a:endCxn id="101" idx="0"/>
              </p:cNvCxnSpPr>
              <p:nvPr/>
            </p:nvCxnSpPr>
            <p:spPr>
              <a:xfrm>
                <a:off x="10406511" y="918466"/>
                <a:ext cx="196427" cy="77462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84" idx="6"/>
                <a:endCxn id="79" idx="2"/>
              </p:cNvCxnSpPr>
              <p:nvPr/>
            </p:nvCxnSpPr>
            <p:spPr>
              <a:xfrm>
                <a:off x="10432957" y="854618"/>
                <a:ext cx="866292" cy="48255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112" idx="0"/>
                <a:endCxn id="85" idx="4"/>
              </p:cNvCxnSpPr>
              <p:nvPr/>
            </p:nvCxnSpPr>
            <p:spPr>
              <a:xfrm flipV="1">
                <a:off x="10734749" y="2460035"/>
                <a:ext cx="96739" cy="35591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a:stCxn id="113" idx="6"/>
                <a:endCxn id="85" idx="2"/>
              </p:cNvCxnSpPr>
              <p:nvPr/>
            </p:nvCxnSpPr>
            <p:spPr>
              <a:xfrm flipV="1">
                <a:off x="10315184" y="2369742"/>
                <a:ext cx="426011" cy="3321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78" idx="1"/>
                <a:endCxn id="82" idx="5"/>
              </p:cNvCxnSpPr>
              <p:nvPr/>
            </p:nvCxnSpPr>
            <p:spPr>
              <a:xfrm flipH="1" flipV="1">
                <a:off x="8996138" y="1165476"/>
                <a:ext cx="359406" cy="62966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82" idx="4"/>
                <a:endCxn id="100" idx="7"/>
              </p:cNvCxnSpPr>
              <p:nvPr/>
            </p:nvCxnSpPr>
            <p:spPr>
              <a:xfrm flipH="1">
                <a:off x="8869925" y="1191922"/>
                <a:ext cx="62367" cy="57692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a:stCxn id="84" idx="2"/>
                <a:endCxn id="81" idx="6"/>
              </p:cNvCxnSpPr>
              <p:nvPr/>
            </p:nvCxnSpPr>
            <p:spPr>
              <a:xfrm flipH="1">
                <a:off x="9725495" y="854618"/>
                <a:ext cx="526878" cy="19484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101" idx="5"/>
                <a:endCxn id="80" idx="1"/>
              </p:cNvCxnSpPr>
              <p:nvPr/>
            </p:nvCxnSpPr>
            <p:spPr>
              <a:xfrm>
                <a:off x="10666785" y="1847229"/>
                <a:ext cx="541137" cy="8145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00" name="Oval 99"/>
              <p:cNvSpPr>
                <a:spLocks noChangeAspect="1"/>
              </p:cNvSpPr>
              <p:nvPr/>
            </p:nvSpPr>
            <p:spPr>
              <a:xfrm>
                <a:off x="8715786" y="1742396"/>
                <a:ext cx="180585"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01" name="Oval 100"/>
              <p:cNvSpPr>
                <a:spLocks noChangeAspect="1"/>
              </p:cNvSpPr>
              <p:nvPr/>
            </p:nvSpPr>
            <p:spPr>
              <a:xfrm>
                <a:off x="10512647" y="169308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02" name="Oval 101"/>
              <p:cNvSpPr>
                <a:spLocks noChangeAspect="1"/>
              </p:cNvSpPr>
              <p:nvPr/>
            </p:nvSpPr>
            <p:spPr>
              <a:xfrm>
                <a:off x="9893239" y="1393568"/>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103" name="Straight Connector 102"/>
              <p:cNvCxnSpPr>
                <a:stCxn id="105" idx="2"/>
                <a:endCxn id="85" idx="6"/>
              </p:cNvCxnSpPr>
              <p:nvPr/>
            </p:nvCxnSpPr>
            <p:spPr>
              <a:xfrm flipH="1" flipV="1">
                <a:off x="10921779" y="2369742"/>
                <a:ext cx="377470" cy="9029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flipV="1">
                <a:off x="11300848" y="2082826"/>
                <a:ext cx="53926" cy="31336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p:cNvSpPr>
                <a:spLocks noChangeAspect="1"/>
              </p:cNvSpPr>
              <p:nvPr/>
            </p:nvSpPr>
            <p:spPr>
              <a:xfrm>
                <a:off x="11299249" y="2369742"/>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06" name="Oval 105"/>
              <p:cNvSpPr>
                <a:spLocks noChangeAspect="1"/>
              </p:cNvSpPr>
              <p:nvPr/>
            </p:nvSpPr>
            <p:spPr>
              <a:xfrm>
                <a:off x="8541121" y="1422133"/>
                <a:ext cx="180585"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107" name="Straight Connector 106"/>
              <p:cNvCxnSpPr>
                <a:stCxn id="112" idx="7"/>
                <a:endCxn id="105" idx="3"/>
              </p:cNvCxnSpPr>
              <p:nvPr/>
            </p:nvCxnSpPr>
            <p:spPr>
              <a:xfrm flipV="1">
                <a:off x="10798595" y="2523882"/>
                <a:ext cx="527100" cy="31851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stCxn id="82" idx="3"/>
                <a:endCxn id="106" idx="7"/>
              </p:cNvCxnSpPr>
              <p:nvPr/>
            </p:nvCxnSpPr>
            <p:spPr>
              <a:xfrm flipH="1">
                <a:off x="8695261" y="1165476"/>
                <a:ext cx="173185" cy="28310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a:stCxn id="100" idx="1"/>
              </p:cNvCxnSpPr>
              <p:nvPr/>
            </p:nvCxnSpPr>
            <p:spPr>
              <a:xfrm flipH="1" flipV="1">
                <a:off x="8645954" y="1573642"/>
                <a:ext cx="96278" cy="19520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10" name="Oval 109"/>
              <p:cNvSpPr>
                <a:spLocks noChangeAspect="1"/>
              </p:cNvSpPr>
              <p:nvPr/>
            </p:nvSpPr>
            <p:spPr>
              <a:xfrm>
                <a:off x="9541037" y="51776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111" name="Straight Connector 110"/>
              <p:cNvCxnSpPr>
                <a:stCxn id="81" idx="0"/>
                <a:endCxn id="110" idx="4"/>
              </p:cNvCxnSpPr>
              <p:nvPr/>
            </p:nvCxnSpPr>
            <p:spPr>
              <a:xfrm flipH="1" flipV="1">
                <a:off x="9631329" y="698355"/>
                <a:ext cx="3873" cy="26081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12" name="Oval 111"/>
              <p:cNvSpPr>
                <a:spLocks noChangeAspect="1"/>
              </p:cNvSpPr>
              <p:nvPr/>
            </p:nvSpPr>
            <p:spPr>
              <a:xfrm>
                <a:off x="10644457" y="2815947"/>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13" name="Oval 112"/>
              <p:cNvSpPr>
                <a:spLocks noChangeAspect="1"/>
              </p:cNvSpPr>
              <p:nvPr/>
            </p:nvSpPr>
            <p:spPr>
              <a:xfrm>
                <a:off x="10134600" y="2312659"/>
                <a:ext cx="180584" cy="1805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grpSp>
        <p:cxnSp>
          <p:nvCxnSpPr>
            <p:cNvPr id="68" name="Straight Connector 67"/>
            <p:cNvCxnSpPr/>
            <p:nvPr/>
          </p:nvCxnSpPr>
          <p:spPr>
            <a:xfrm>
              <a:off x="9642936" y="1029184"/>
              <a:ext cx="1008351" cy="771551"/>
            </a:xfrm>
            <a:prstGeom prst="line">
              <a:avLst/>
            </a:prstGeom>
            <a:ln w="381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8636836" y="1493119"/>
              <a:ext cx="799907" cy="398720"/>
            </a:xfrm>
            <a:prstGeom prst="line">
              <a:avLst/>
            </a:prstGeom>
            <a:ln w="381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0242244" y="2420305"/>
              <a:ext cx="509857" cy="503288"/>
            </a:xfrm>
            <a:prstGeom prst="line">
              <a:avLst/>
            </a:prstGeom>
            <a:ln w="381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102" idx="6"/>
              <a:endCxn id="79" idx="2"/>
            </p:cNvCxnSpPr>
            <p:nvPr/>
          </p:nvCxnSpPr>
          <p:spPr>
            <a:xfrm flipV="1">
              <a:off x="10073823" y="1337176"/>
              <a:ext cx="1225426" cy="146685"/>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8847686" y="1073550"/>
              <a:ext cx="750175" cy="708364"/>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78" idx="6"/>
              <a:endCxn id="101" idx="2"/>
            </p:cNvCxnSpPr>
            <p:nvPr/>
          </p:nvCxnSpPr>
          <p:spPr>
            <a:xfrm flipV="1">
              <a:off x="9509683" y="1783382"/>
              <a:ext cx="1002964" cy="75606"/>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grpSp>
      <p:sp>
        <p:nvSpPr>
          <p:cNvPr id="114" name="箭头: 右 12"/>
          <p:cNvSpPr/>
          <p:nvPr/>
        </p:nvSpPr>
        <p:spPr>
          <a:xfrm>
            <a:off x="5165442" y="1930611"/>
            <a:ext cx="188577" cy="1340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40"/>
          </a:p>
        </p:txBody>
      </p:sp>
      <p:sp>
        <p:nvSpPr>
          <p:cNvPr id="115" name="TextBox 58"/>
          <p:cNvSpPr txBox="1">
            <a:spLocks noChangeArrowheads="1"/>
          </p:cNvSpPr>
          <p:nvPr/>
        </p:nvSpPr>
        <p:spPr bwMode="auto">
          <a:xfrm>
            <a:off x="3500236" y="1542570"/>
            <a:ext cx="1408827" cy="265457"/>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1125" b="1" dirty="0">
                <a:cs typeface="Arial" panose="020B0604020202020204" pitchFamily="34" charset="0"/>
              </a:rPr>
              <a:t>Original network</a:t>
            </a:r>
            <a:endParaRPr lang="en-US" altLang="zh-CN" sz="1125" b="1" dirty="0">
              <a:cs typeface="Arial" panose="020B0604020202020204" pitchFamily="34" charset="0"/>
            </a:endParaRPr>
          </a:p>
        </p:txBody>
      </p:sp>
      <p:sp>
        <p:nvSpPr>
          <p:cNvPr id="116" name="TextBox 58"/>
          <p:cNvSpPr txBox="1">
            <a:spLocks noChangeArrowheads="1"/>
          </p:cNvSpPr>
          <p:nvPr/>
        </p:nvSpPr>
        <p:spPr bwMode="auto">
          <a:xfrm>
            <a:off x="5284215" y="1538849"/>
            <a:ext cx="1915594" cy="265457"/>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1125" b="1" dirty="0">
                <a:cs typeface="Arial" panose="020B0604020202020204" pitchFamily="34" charset="0"/>
              </a:rPr>
              <a:t>Build more connections</a:t>
            </a:r>
            <a:endParaRPr lang="en-US" altLang="zh-CN" sz="1125" b="1" dirty="0">
              <a:cs typeface="Arial" panose="020B0604020202020204" pitchFamily="34" charset="0"/>
            </a:endParaRPr>
          </a:p>
        </p:txBody>
      </p:sp>
      <p:sp>
        <p:nvSpPr>
          <p:cNvPr id="117" name="TextBox 58"/>
          <p:cNvSpPr txBox="1">
            <a:spLocks noChangeArrowheads="1"/>
          </p:cNvSpPr>
          <p:nvPr/>
        </p:nvSpPr>
        <p:spPr bwMode="auto">
          <a:xfrm>
            <a:off x="7430090" y="1572733"/>
            <a:ext cx="1810167" cy="265457"/>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1125" b="1" dirty="0">
                <a:cs typeface="Arial" panose="020B0604020202020204" pitchFamily="34" charset="0"/>
              </a:rPr>
              <a:t>Become more complex</a:t>
            </a:r>
            <a:endParaRPr lang="en-US" altLang="zh-CN" sz="1125" b="1" dirty="0">
              <a:cs typeface="Arial" panose="020B0604020202020204" pitchFamily="34" charset="0"/>
            </a:endParaRPr>
          </a:p>
        </p:txBody>
      </p:sp>
      <p:sp>
        <p:nvSpPr>
          <p:cNvPr id="118" name="箭头: 右 12"/>
          <p:cNvSpPr/>
          <p:nvPr/>
        </p:nvSpPr>
        <p:spPr>
          <a:xfrm>
            <a:off x="7148720" y="1990253"/>
            <a:ext cx="188577" cy="1340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40"/>
          </a:p>
        </p:txBody>
      </p:sp>
      <p:sp>
        <p:nvSpPr>
          <p:cNvPr id="119" name="TextBox 58"/>
          <p:cNvSpPr txBox="1">
            <a:spLocks noChangeArrowheads="1"/>
          </p:cNvSpPr>
          <p:nvPr/>
        </p:nvSpPr>
        <p:spPr bwMode="auto">
          <a:xfrm>
            <a:off x="3530948" y="2555177"/>
            <a:ext cx="704414" cy="300082"/>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1350" b="1" dirty="0">
                <a:cs typeface="Arial" panose="020B0604020202020204" pitchFamily="34" charset="0"/>
              </a:rPr>
              <a:t>G0</a:t>
            </a:r>
            <a:endParaRPr lang="en-US" altLang="zh-CN" sz="1350" b="1" dirty="0">
              <a:cs typeface="Arial" panose="020B0604020202020204" pitchFamily="34" charset="0"/>
            </a:endParaRPr>
          </a:p>
        </p:txBody>
      </p:sp>
      <p:grpSp>
        <p:nvGrpSpPr>
          <p:cNvPr id="120" name="Group 119"/>
          <p:cNvGrpSpPr/>
          <p:nvPr/>
        </p:nvGrpSpPr>
        <p:grpSpPr>
          <a:xfrm>
            <a:off x="5034854" y="1389461"/>
            <a:ext cx="2314575" cy="2314575"/>
            <a:chOff x="4744237" y="1568019"/>
            <a:chExt cx="3086100" cy="3086100"/>
          </a:xfrm>
        </p:grpSpPr>
        <p:pic>
          <p:nvPicPr>
            <p:cNvPr id="121" name="Graphic 120" descr="Brain"/>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44237" y="1568019"/>
              <a:ext cx="3086100" cy="3086100"/>
            </a:xfrm>
            <a:prstGeom prst="rect">
              <a:avLst/>
            </a:prstGeom>
          </p:spPr>
        </p:pic>
        <p:cxnSp>
          <p:nvCxnSpPr>
            <p:cNvPr id="122" name="Straight Connector 121"/>
            <p:cNvCxnSpPr/>
            <p:nvPr/>
          </p:nvCxnSpPr>
          <p:spPr>
            <a:xfrm flipH="1">
              <a:off x="5376532" y="2157322"/>
              <a:ext cx="499045" cy="31957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5800952" y="2440374"/>
              <a:ext cx="141248" cy="56003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endCxn id="158" idx="2"/>
            </p:cNvCxnSpPr>
            <p:nvPr/>
          </p:nvCxnSpPr>
          <p:spPr>
            <a:xfrm flipV="1">
              <a:off x="5424082" y="2472718"/>
              <a:ext cx="438854" cy="5973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5" name="Oval 124"/>
            <p:cNvSpPr>
              <a:spLocks noChangeAspect="1"/>
            </p:cNvSpPr>
            <p:nvPr/>
          </p:nvSpPr>
          <p:spPr>
            <a:xfrm>
              <a:off x="7178689" y="2620785"/>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26" name="Oval 125"/>
            <p:cNvSpPr>
              <a:spLocks noChangeAspect="1"/>
            </p:cNvSpPr>
            <p:nvPr/>
          </p:nvSpPr>
          <p:spPr>
            <a:xfrm>
              <a:off x="7090359" y="3112303"/>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27" name="Oval 126"/>
            <p:cNvSpPr>
              <a:spLocks noChangeAspect="1"/>
            </p:cNvSpPr>
            <p:nvPr/>
          </p:nvSpPr>
          <p:spPr>
            <a:xfrm>
              <a:off x="5335752" y="2444125"/>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128" name="Straight Connector 127"/>
            <p:cNvCxnSpPr/>
            <p:nvPr/>
          </p:nvCxnSpPr>
          <p:spPr>
            <a:xfrm flipV="1">
              <a:off x="6223417" y="2352663"/>
              <a:ext cx="200855" cy="44465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9" name="Oval 128"/>
            <p:cNvSpPr>
              <a:spLocks noChangeAspect="1"/>
            </p:cNvSpPr>
            <p:nvPr/>
          </p:nvSpPr>
          <p:spPr>
            <a:xfrm>
              <a:off x="6393532" y="2258866"/>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30" name="Oval 129"/>
            <p:cNvSpPr>
              <a:spLocks noChangeAspect="1"/>
            </p:cNvSpPr>
            <p:nvPr/>
          </p:nvSpPr>
          <p:spPr>
            <a:xfrm>
              <a:off x="6760149" y="3395209"/>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131" name="Straight Connector 130"/>
            <p:cNvCxnSpPr/>
            <p:nvPr/>
          </p:nvCxnSpPr>
          <p:spPr>
            <a:xfrm flipV="1">
              <a:off x="6383826" y="3060140"/>
              <a:ext cx="235650" cy="34907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stCxn id="162" idx="0"/>
            </p:cNvCxnSpPr>
            <p:nvPr/>
          </p:nvCxnSpPr>
          <p:spPr>
            <a:xfrm flipH="1" flipV="1">
              <a:off x="6194610" y="2815992"/>
              <a:ext cx="178313" cy="60412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stCxn id="160" idx="7"/>
              <a:endCxn id="146" idx="3"/>
            </p:cNvCxnSpPr>
            <p:nvPr/>
          </p:nvCxnSpPr>
          <p:spPr>
            <a:xfrm flipV="1">
              <a:off x="5816682" y="2846405"/>
              <a:ext cx="327335" cy="18557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stCxn id="130" idx="7"/>
              <a:endCxn id="126" idx="3"/>
            </p:cNvCxnSpPr>
            <p:nvPr/>
          </p:nvCxnSpPr>
          <p:spPr>
            <a:xfrm flipV="1">
              <a:off x="6875754" y="3227908"/>
              <a:ext cx="234441" cy="18713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5" idx="3"/>
            </p:cNvCxnSpPr>
            <p:nvPr/>
          </p:nvCxnSpPr>
          <p:spPr>
            <a:xfrm flipV="1">
              <a:off x="6671502" y="2736390"/>
              <a:ext cx="527022" cy="27575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a:stCxn id="126" idx="0"/>
              <a:endCxn id="125" idx="4"/>
            </p:cNvCxnSpPr>
            <p:nvPr/>
          </p:nvCxnSpPr>
          <p:spPr>
            <a:xfrm flipV="1">
              <a:off x="7158079" y="2756225"/>
              <a:ext cx="88330" cy="35607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stCxn id="129" idx="5"/>
              <a:endCxn id="161" idx="0"/>
            </p:cNvCxnSpPr>
            <p:nvPr/>
          </p:nvCxnSpPr>
          <p:spPr>
            <a:xfrm>
              <a:off x="6509136" y="2374474"/>
              <a:ext cx="147320" cy="58096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a:stCxn id="129" idx="6"/>
              <a:endCxn id="125" idx="2"/>
            </p:cNvCxnSpPr>
            <p:nvPr/>
          </p:nvCxnSpPr>
          <p:spPr>
            <a:xfrm>
              <a:off x="6528971" y="2326587"/>
              <a:ext cx="649719" cy="36191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a:stCxn id="163" idx="0"/>
              <a:endCxn id="130" idx="4"/>
            </p:cNvCxnSpPr>
            <p:nvPr/>
          </p:nvCxnSpPr>
          <p:spPr>
            <a:xfrm flipV="1">
              <a:off x="6755315" y="3530650"/>
              <a:ext cx="72554" cy="26693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stCxn id="162" idx="6"/>
              <a:endCxn id="130" idx="3"/>
            </p:cNvCxnSpPr>
            <p:nvPr/>
          </p:nvCxnSpPr>
          <p:spPr>
            <a:xfrm>
              <a:off x="6440642" y="3487837"/>
              <a:ext cx="339343" cy="2297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stCxn id="160" idx="1"/>
              <a:endCxn id="127" idx="5"/>
            </p:cNvCxnSpPr>
            <p:nvPr/>
          </p:nvCxnSpPr>
          <p:spPr>
            <a:xfrm flipH="1" flipV="1">
              <a:off x="5451357" y="2559731"/>
              <a:ext cx="269555" cy="47224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a:stCxn id="127" idx="4"/>
              <a:endCxn id="145" idx="7"/>
            </p:cNvCxnSpPr>
            <p:nvPr/>
          </p:nvCxnSpPr>
          <p:spPr>
            <a:xfrm flipH="1">
              <a:off x="5356698" y="2579564"/>
              <a:ext cx="46775" cy="43269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stCxn id="129" idx="2"/>
              <a:endCxn id="158" idx="6"/>
            </p:cNvCxnSpPr>
            <p:nvPr/>
          </p:nvCxnSpPr>
          <p:spPr>
            <a:xfrm flipH="1">
              <a:off x="5998374" y="2326588"/>
              <a:ext cx="395159" cy="14613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a:stCxn id="161" idx="5"/>
              <a:endCxn id="126" idx="1"/>
            </p:cNvCxnSpPr>
            <p:nvPr/>
          </p:nvCxnSpPr>
          <p:spPr>
            <a:xfrm>
              <a:off x="6704342" y="3071046"/>
              <a:ext cx="405853" cy="6109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45" name="Oval 144"/>
            <p:cNvSpPr>
              <a:spLocks noChangeAspect="1"/>
            </p:cNvSpPr>
            <p:nvPr/>
          </p:nvSpPr>
          <p:spPr>
            <a:xfrm>
              <a:off x="5241093" y="2992420"/>
              <a:ext cx="135439"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46" name="Oval 145"/>
            <p:cNvSpPr>
              <a:spLocks noChangeAspect="1"/>
            </p:cNvSpPr>
            <p:nvPr/>
          </p:nvSpPr>
          <p:spPr>
            <a:xfrm>
              <a:off x="6124182" y="2730799"/>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147" name="Straight Connector 146"/>
            <p:cNvCxnSpPr>
              <a:stCxn id="149" idx="2"/>
              <a:endCxn id="130" idx="5"/>
            </p:cNvCxnSpPr>
            <p:nvPr/>
          </p:nvCxnSpPr>
          <p:spPr>
            <a:xfrm flipH="1" flipV="1">
              <a:off x="6875753" y="3510815"/>
              <a:ext cx="302936" cy="1983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flipH="1" flipV="1">
              <a:off x="7179889" y="3247744"/>
              <a:ext cx="40445" cy="23502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49" name="Oval 148"/>
            <p:cNvSpPr>
              <a:spLocks noChangeAspect="1"/>
            </p:cNvSpPr>
            <p:nvPr/>
          </p:nvSpPr>
          <p:spPr>
            <a:xfrm>
              <a:off x="7178689" y="3462929"/>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150" name="Straight Connector 149"/>
            <p:cNvCxnSpPr>
              <a:stCxn id="163" idx="7"/>
              <a:endCxn id="149" idx="3"/>
            </p:cNvCxnSpPr>
            <p:nvPr/>
          </p:nvCxnSpPr>
          <p:spPr>
            <a:xfrm flipV="1">
              <a:off x="6803200" y="3578536"/>
              <a:ext cx="395325" cy="238883"/>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a:stCxn id="127" idx="3"/>
              <a:endCxn id="159" idx="7"/>
            </p:cNvCxnSpPr>
            <p:nvPr/>
          </p:nvCxnSpPr>
          <p:spPr>
            <a:xfrm flipH="1">
              <a:off x="5225699" y="2559731"/>
              <a:ext cx="129889" cy="21232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a:stCxn id="145" idx="1"/>
            </p:cNvCxnSpPr>
            <p:nvPr/>
          </p:nvCxnSpPr>
          <p:spPr>
            <a:xfrm flipH="1" flipV="1">
              <a:off x="5188719" y="2865854"/>
              <a:ext cx="72209" cy="14640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53" name="Oval 152"/>
            <p:cNvSpPr>
              <a:spLocks noChangeAspect="1"/>
            </p:cNvSpPr>
            <p:nvPr/>
          </p:nvSpPr>
          <p:spPr>
            <a:xfrm>
              <a:off x="5860030" y="2073949"/>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cxnSp>
          <p:nvCxnSpPr>
            <p:cNvPr id="154" name="Straight Connector 153"/>
            <p:cNvCxnSpPr>
              <a:stCxn id="158" idx="0"/>
              <a:endCxn id="153" idx="4"/>
            </p:cNvCxnSpPr>
            <p:nvPr/>
          </p:nvCxnSpPr>
          <p:spPr>
            <a:xfrm flipH="1" flipV="1">
              <a:off x="5927750" y="2209390"/>
              <a:ext cx="2905" cy="19560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5936456" y="2457512"/>
              <a:ext cx="756263" cy="578663"/>
            </a:xfrm>
            <a:prstGeom prst="line">
              <a:avLst/>
            </a:prstGeom>
            <a:ln w="381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5181880" y="2805462"/>
              <a:ext cx="599930" cy="299040"/>
            </a:xfrm>
            <a:prstGeom prst="line">
              <a:avLst/>
            </a:prstGeom>
            <a:ln w="381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385937" y="3500852"/>
              <a:ext cx="382393" cy="377466"/>
            </a:xfrm>
            <a:prstGeom prst="line">
              <a:avLst/>
            </a:prstGeom>
            <a:ln w="3810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58" name="Oval 157"/>
            <p:cNvSpPr>
              <a:spLocks noChangeAspect="1"/>
            </p:cNvSpPr>
            <p:nvPr/>
          </p:nvSpPr>
          <p:spPr>
            <a:xfrm>
              <a:off x="5862936" y="2404997"/>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59" name="Oval 158"/>
            <p:cNvSpPr>
              <a:spLocks noChangeAspect="1"/>
            </p:cNvSpPr>
            <p:nvPr/>
          </p:nvSpPr>
          <p:spPr>
            <a:xfrm>
              <a:off x="5110094" y="2752222"/>
              <a:ext cx="135439"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60" name="Oval 159"/>
            <p:cNvSpPr>
              <a:spLocks noChangeAspect="1"/>
            </p:cNvSpPr>
            <p:nvPr/>
          </p:nvSpPr>
          <p:spPr>
            <a:xfrm>
              <a:off x="5701077" y="3012144"/>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61" name="Oval 160"/>
            <p:cNvSpPr>
              <a:spLocks noChangeAspect="1"/>
            </p:cNvSpPr>
            <p:nvPr/>
          </p:nvSpPr>
          <p:spPr>
            <a:xfrm>
              <a:off x="6588738" y="2955439"/>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62" name="Oval 161"/>
            <p:cNvSpPr>
              <a:spLocks noChangeAspect="1"/>
            </p:cNvSpPr>
            <p:nvPr/>
          </p:nvSpPr>
          <p:spPr>
            <a:xfrm>
              <a:off x="6305202" y="3420117"/>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63" name="Oval 162"/>
            <p:cNvSpPr>
              <a:spLocks noChangeAspect="1"/>
            </p:cNvSpPr>
            <p:nvPr/>
          </p:nvSpPr>
          <p:spPr>
            <a:xfrm>
              <a:off x="6687595" y="3797583"/>
              <a:ext cx="135438" cy="135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0" dirty="0">
                <a:latin typeface="Arial" panose="020B0604020202020204" pitchFamily="34" charset="0"/>
                <a:cs typeface="Arial" panose="020B0604020202020204" pitchFamily="34" charset="0"/>
              </a:endParaRPr>
            </a:p>
          </p:txBody>
        </p:sp>
        <p:sp>
          <p:nvSpPr>
            <p:cNvPr id="164" name="TextBox 58"/>
            <p:cNvSpPr txBox="1">
              <a:spLocks noChangeArrowheads="1"/>
            </p:cNvSpPr>
            <p:nvPr/>
          </p:nvSpPr>
          <p:spPr bwMode="auto">
            <a:xfrm>
              <a:off x="5392424" y="3110768"/>
              <a:ext cx="939219" cy="400109"/>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1350" b="1" dirty="0">
                  <a:cs typeface="Arial" panose="020B0604020202020204" pitchFamily="34" charset="0"/>
                </a:rPr>
                <a:t>G1</a:t>
              </a:r>
              <a:endParaRPr lang="en-US" altLang="zh-CN" sz="1350" b="1" dirty="0">
                <a:cs typeface="Arial" panose="020B0604020202020204" pitchFamily="34" charset="0"/>
              </a:endParaRPr>
            </a:p>
          </p:txBody>
        </p:sp>
      </p:grpSp>
      <p:sp>
        <p:nvSpPr>
          <p:cNvPr id="165" name="TextBox 58"/>
          <p:cNvSpPr txBox="1">
            <a:spLocks noChangeArrowheads="1"/>
          </p:cNvSpPr>
          <p:nvPr/>
        </p:nvSpPr>
        <p:spPr bwMode="auto">
          <a:xfrm>
            <a:off x="7514970" y="2582004"/>
            <a:ext cx="704414" cy="300082"/>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pPr algn="ctr"/>
            <a:r>
              <a:rPr lang="en-US" sz="1350" b="1" dirty="0">
                <a:cs typeface="Arial" panose="020B0604020202020204" pitchFamily="34" charset="0"/>
              </a:rPr>
              <a:t>G2</a:t>
            </a:r>
            <a:endParaRPr lang="en-US" altLang="zh-CN" sz="1350" b="1" dirty="0">
              <a:cs typeface="Arial" panose="020B0604020202020204" pitchFamily="34" charset="0"/>
            </a:endParaRPr>
          </a:p>
        </p:txBody>
      </p:sp>
      <p:sp>
        <p:nvSpPr>
          <p:cNvPr id="5" name="TextBox 1"/>
          <p:cNvSpPr txBox="1">
            <a:spLocks noChangeArrowheads="1"/>
          </p:cNvSpPr>
          <p:nvPr/>
        </p:nvSpPr>
        <p:spPr bwMode="auto">
          <a:xfrm>
            <a:off x="-83979" y="6647551"/>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Xiao, </a:t>
            </a:r>
            <a:r>
              <a:rPr lang="en-US" sz="1000" dirty="0" err="1">
                <a:latin typeface="Arial" panose="020B0604020202020204" pitchFamily="34" charset="0"/>
                <a:cs typeface="Arial" panose="020B0604020202020204" pitchFamily="34" charset="0"/>
              </a:rPr>
              <a:t>Xiongye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Hanlong</a:t>
            </a:r>
            <a:r>
              <a:rPr lang="en-US" sz="1000" dirty="0">
                <a:latin typeface="Arial" panose="020B0604020202020204" pitchFamily="34" charset="0"/>
                <a:cs typeface="Arial" panose="020B0604020202020204" pitchFamily="34" charset="0"/>
              </a:rPr>
              <a:t> Chen, and Paul Bogdan. "Deciphering the generating rules and functionalities of complex networks." Scientific reports 11.1 (2021)</a:t>
            </a:r>
            <a:endParaRPr lang="en-US" sz="1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 y="76200"/>
            <a:ext cx="9124519" cy="685800"/>
          </a:xfrm>
        </p:spPr>
        <p:txBody>
          <a:bodyPr/>
          <a:lstStyle/>
          <a:p>
            <a:r>
              <a:rPr lang="en-US" altLang="zh-CN" dirty="0"/>
              <a:t>Structural Distance Analysis</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p:sp>
        <p:nvSpPr>
          <p:cNvPr id="3" name="Content Placeholder 2"/>
          <p:cNvSpPr>
            <a:spLocks noGrp="1"/>
          </p:cNvSpPr>
          <p:nvPr>
            <p:ph idx="1"/>
          </p:nvPr>
        </p:nvSpPr>
        <p:spPr>
          <a:xfrm>
            <a:off x="19481" y="913291"/>
            <a:ext cx="8900783" cy="5265826"/>
          </a:xfrm>
        </p:spPr>
        <p:txBody>
          <a:bodyPr/>
          <a:lstStyle/>
          <a:p>
            <a:pPr>
              <a:defRPr/>
            </a:pPr>
            <a:r>
              <a:rPr lang="en-US" altLang="zh-CN" dirty="0">
                <a:latin typeface="Arial Narrow" panose="020B0606020202030204" pitchFamily="34" charset="0"/>
                <a:cs typeface="Arial Narrow" panose="020B0606020202030204" pitchFamily="34" charset="0"/>
              </a:rPr>
              <a:t>Generalized Fractal Dimension</a:t>
            </a:r>
            <a:endParaRPr lang="en-US" dirty="0">
              <a:latin typeface="Arial Narrow" panose="020B0606020202030204" pitchFamily="34" charset="0"/>
              <a:cs typeface="Arial Narrow" panose="020B0606020202030204" pitchFamily="34" charset="0"/>
            </a:endParaRPr>
          </a:p>
        </p:txBody>
      </p:sp>
      <p:sp>
        <p:nvSpPr>
          <p:cNvPr id="5" name="TextBox 1"/>
          <p:cNvSpPr txBox="1">
            <a:spLocks noChangeArrowheads="1"/>
          </p:cNvSpPr>
          <p:nvPr/>
        </p:nvSpPr>
        <p:spPr bwMode="auto">
          <a:xfrm>
            <a:off x="0" y="6535579"/>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Xiao, </a:t>
            </a:r>
            <a:r>
              <a:rPr lang="en-US" sz="1000" dirty="0" err="1">
                <a:latin typeface="Arial" panose="020B0604020202020204" pitchFamily="34" charset="0"/>
                <a:cs typeface="Arial" panose="020B0604020202020204" pitchFamily="34" charset="0"/>
              </a:rPr>
              <a:t>Xiongye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Hanlong</a:t>
            </a:r>
            <a:r>
              <a:rPr lang="en-US" sz="1000" dirty="0">
                <a:latin typeface="Arial" panose="020B0604020202020204" pitchFamily="34" charset="0"/>
                <a:cs typeface="Arial" panose="020B0604020202020204" pitchFamily="34" charset="0"/>
              </a:rPr>
              <a:t> Chen, and Paul Bogdan. "Deciphering the generating rules and functionalities of complex networks." Scientific reports 11.1 (2021)</a:t>
            </a:r>
            <a:endParaRPr lang="en-US" sz="1000" dirty="0">
              <a:latin typeface="Arial" panose="020B0604020202020204" pitchFamily="34" charset="0"/>
              <a:cs typeface="Arial" panose="020B0604020202020204" pitchFamily="34" charset="0"/>
            </a:endParaRPr>
          </a:p>
        </p:txBody>
      </p:sp>
      <p:pic>
        <p:nvPicPr>
          <p:cNvPr id="10" name="Picture 9" descr="A collage of graphs and diagrams&#10;&#10;Description automatically generated"/>
          <p:cNvPicPr>
            <a:picLocks noChangeAspect="1"/>
          </p:cNvPicPr>
          <p:nvPr/>
        </p:nvPicPr>
        <p:blipFill rotWithShape="1">
          <a:blip r:embed="rId1">
            <a:extLst>
              <a:ext uri="{28A0092B-C50C-407E-A947-70E740481C1C}">
                <a14:useLocalDpi xmlns:a14="http://schemas.microsoft.com/office/drawing/2010/main" val="0"/>
              </a:ext>
            </a:extLst>
          </a:blip>
          <a:srcRect l="38656" t="51915" r="32053" b="27943"/>
          <a:stretch>
            <a:fillRect/>
          </a:stretch>
        </p:blipFill>
        <p:spPr>
          <a:xfrm>
            <a:off x="4884244" y="983158"/>
            <a:ext cx="3676269" cy="3017520"/>
          </a:xfrm>
          <a:prstGeom prst="rect">
            <a:avLst/>
          </a:prstGeom>
        </p:spPr>
      </p:pic>
      <mc:AlternateContent xmlns:mc="http://schemas.openxmlformats.org/markup-compatibility/2006">
        <mc:Choice xmlns:a14="http://schemas.microsoft.com/office/drawing/2010/main" Requires="a14">
          <p:sp>
            <p:nvSpPr>
              <p:cNvPr id="12" name="TextBox 11"/>
              <p:cNvSpPr txBox="1"/>
              <p:nvPr/>
            </p:nvSpPr>
            <p:spPr>
              <a:xfrm>
                <a:off x="1575880" y="2793360"/>
                <a:ext cx="1291251" cy="574260"/>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𝐷</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𝑞</m:t>
                          </m:r>
                        </m:e>
                      </m:d>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𝜏</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𝑞</m:t>
                          </m:r>
                          <m:r>
                            <a:rPr lang="en-US" sz="1800" b="0" i="1" smtClean="0">
                              <a:latin typeface="Cambria Math" panose="02040503050406030204" pitchFamily="18" charset="0"/>
                              <a:ea typeface="Cambria Math" panose="02040503050406030204" pitchFamily="18" charset="0"/>
                            </a:rPr>
                            <m:t>)</m:t>
                          </m:r>
                        </m:num>
                        <m:den>
                          <m:r>
                            <a:rPr lang="en-US" sz="1800" b="0" i="1" smtClean="0">
                              <a:latin typeface="Cambria Math" panose="02040503050406030204" pitchFamily="18" charset="0"/>
                            </a:rPr>
                            <m:t>𝑞</m:t>
                          </m:r>
                        </m:den>
                      </m:f>
                    </m:oMath>
                  </m:oMathPara>
                </a14:m>
                <a:endParaRPr lang="en-US" dirty="0"/>
              </a:p>
            </p:txBody>
          </p:sp>
        </mc:Choice>
        <mc:Fallback>
          <p:sp>
            <p:nvSpPr>
              <p:cNvPr id="12" name="TextBox 11"/>
              <p:cNvSpPr txBox="1">
                <a:spLocks noRot="1" noChangeAspect="1" noMove="1" noResize="1" noEditPoints="1" noAdjustHandles="1" noChangeArrowheads="1" noChangeShapeType="1" noTextEdit="1"/>
              </p:cNvSpPr>
              <p:nvPr/>
            </p:nvSpPr>
            <p:spPr>
              <a:xfrm>
                <a:off x="1575880" y="2793360"/>
                <a:ext cx="1291251" cy="574260"/>
              </a:xfrm>
              <a:prstGeom prst="rect">
                <a:avLst/>
              </a:prstGeom>
              <a:blipFill rotWithShape="1">
                <a:blip r:embed="rId2"/>
                <a:stretch>
                  <a:fillRect l="-34" t="-110" r="-680" b="37"/>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3" name="TextBox 12"/>
              <p:cNvSpPr txBox="1"/>
              <p:nvPr/>
            </p:nvSpPr>
            <p:spPr>
              <a:xfrm>
                <a:off x="704103" y="1562757"/>
                <a:ext cx="3021468" cy="8902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ea typeface="Cambria Math" panose="02040503050406030204" pitchFamily="18" charset="0"/>
                        </a:rPr>
                        <m:t>𝜏</m:t>
                      </m:r>
                      <m:d>
                        <m:dPr>
                          <m:ctrlPr>
                            <a:rPr lang="en-US" sz="1800" i="1">
                              <a:latin typeface="Cambria Math" panose="02040503050406030204" pitchFamily="18" charset="0"/>
                              <a:ea typeface="Cambria Math" panose="02040503050406030204" pitchFamily="18" charset="0"/>
                            </a:rPr>
                          </m:ctrlPr>
                        </m:dPr>
                        <m:e>
                          <m:r>
                            <a:rPr lang="en-US" sz="1800" i="1">
                              <a:latin typeface="Cambria Math" panose="02040503050406030204" pitchFamily="18" charset="0"/>
                              <a:ea typeface="Cambria Math" panose="02040503050406030204" pitchFamily="18" charset="0"/>
                            </a:rPr>
                            <m:t>𝑞</m:t>
                          </m:r>
                        </m:e>
                      </m:d>
                      <m:r>
                        <a:rPr lang="en-US" sz="1800" i="1">
                          <a:latin typeface="Cambria Math" panose="02040503050406030204" pitchFamily="18" charset="0"/>
                          <a:ea typeface="Cambria Math" panose="02040503050406030204" pitchFamily="18" charset="0"/>
                        </a:rPr>
                        <m:t>=</m:t>
                      </m:r>
                      <m:func>
                        <m:funcPr>
                          <m:ctrlPr>
                            <a:rPr lang="en-US" sz="1800" i="1">
                              <a:latin typeface="Cambria Math" panose="02040503050406030204" pitchFamily="18" charset="0"/>
                              <a:ea typeface="Cambria Math" panose="02040503050406030204" pitchFamily="18" charset="0"/>
                            </a:rPr>
                          </m:ctrlPr>
                        </m:funcPr>
                        <m:fName>
                          <m:limLow>
                            <m:limLowPr>
                              <m:ctrlPr>
                                <a:rPr lang="en-US" sz="1800" i="1">
                                  <a:latin typeface="Cambria Math" panose="02040503050406030204" pitchFamily="18" charset="0"/>
                                  <a:ea typeface="Cambria Math" panose="02040503050406030204" pitchFamily="18" charset="0"/>
                                </a:rPr>
                              </m:ctrlPr>
                            </m:limLowPr>
                            <m:e>
                              <m:r>
                                <m:rPr>
                                  <m:sty m:val="p"/>
                                </m:rPr>
                                <a:rPr lang="en-US" sz="1800">
                                  <a:latin typeface="Cambria Math" panose="02040503050406030204" pitchFamily="18" charset="0"/>
                                  <a:ea typeface="Cambria Math" panose="02040503050406030204" pitchFamily="18" charset="0"/>
                                </a:rPr>
                                <m:t>lim</m:t>
                              </m:r>
                            </m:e>
                            <m:lim>
                              <m:r>
                                <a:rPr lang="en-US" sz="1800" i="1">
                                  <a:latin typeface="Cambria Math" panose="02040503050406030204" pitchFamily="18" charset="0"/>
                                  <a:ea typeface="Cambria Math" panose="02040503050406030204" pitchFamily="18" charset="0"/>
                                </a:rPr>
                                <m:t>𝑙</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𝐿</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0</m:t>
                              </m:r>
                            </m:lim>
                          </m:limLow>
                        </m:fName>
                        <m:e>
                          <m:f>
                            <m:fPr>
                              <m:ctrlPr>
                                <a:rPr lang="en-US" sz="1800" i="1">
                                  <a:latin typeface="Cambria Math" panose="02040503050406030204" pitchFamily="18" charset="0"/>
                                  <a:ea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𝑙𝑜𝑔</m:t>
                              </m:r>
                              <m:nary>
                                <m:naryPr>
                                  <m:chr m:val="∑"/>
                                  <m:ctrlPr>
                                    <a:rPr lang="en-US" sz="1800" i="1">
                                      <a:latin typeface="Cambria Math" panose="02040503050406030204" pitchFamily="18" charset="0"/>
                                      <a:ea typeface="Cambria Math" panose="02040503050406030204" pitchFamily="18" charset="0"/>
                                    </a:rPr>
                                  </m:ctrlPr>
                                </m:naryPr>
                                <m:sub>
                                  <m:r>
                                    <m:rPr>
                                      <m:brk m:alnAt="23"/>
                                    </m:rPr>
                                    <a:rPr lang="en-US" sz="1800" i="1">
                                      <a:latin typeface="Cambria Math" panose="02040503050406030204" pitchFamily="18" charset="0"/>
                                      <a:ea typeface="Cambria Math" panose="02040503050406030204" pitchFamily="18" charset="0"/>
                                    </a:rPr>
                                    <m:t>𝑖</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1</m:t>
                                  </m:r>
                                </m:sub>
                                <m:sup>
                                  <m:r>
                                    <a:rPr lang="en-US" sz="1800" i="1">
                                      <a:latin typeface="Cambria Math" panose="02040503050406030204" pitchFamily="18" charset="0"/>
                                      <a:ea typeface="Cambria Math" panose="02040503050406030204" pitchFamily="18" charset="0"/>
                                    </a:rPr>
                                    <m:t>𝑛</m:t>
                                  </m:r>
                                </m:sup>
                                <m:e>
                                  <m:sSup>
                                    <m:sSupPr>
                                      <m:ctrlPr>
                                        <a:rPr lang="en-US" sz="1800" i="1">
                                          <a:latin typeface="Cambria Math" panose="02040503050406030204" pitchFamily="18" charset="0"/>
                                          <a:ea typeface="Cambria Math" panose="02040503050406030204" pitchFamily="18" charset="0"/>
                                        </a:rPr>
                                      </m:ctrlPr>
                                    </m:sSupPr>
                                    <m:e>
                                      <m:r>
                                        <a:rPr lang="en-US" sz="1800" i="1">
                                          <a:latin typeface="Cambria Math" panose="02040503050406030204" pitchFamily="18" charset="0"/>
                                          <a:ea typeface="Cambria Math" panose="02040503050406030204" pitchFamily="18" charset="0"/>
                                        </a:rPr>
                                        <m:t>(</m:t>
                                      </m:r>
                                      <m:f>
                                        <m:fPr>
                                          <m:ctrlPr>
                                            <a:rPr lang="en-US" sz="1800" i="1">
                                              <a:latin typeface="Cambria Math" panose="02040503050406030204" pitchFamily="18" charset="0"/>
                                              <a:ea typeface="Cambria Math" panose="02040503050406030204" pitchFamily="18" charset="0"/>
                                            </a:rPr>
                                          </m:ctrlPr>
                                        </m:fPr>
                                        <m:num>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𝑀</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𝑟</m:t>
                                          </m:r>
                                          <m:r>
                                            <a:rPr lang="en-US" sz="1800" i="1">
                                              <a:latin typeface="Cambria Math" panose="02040503050406030204" pitchFamily="18" charset="0"/>
                                              <a:ea typeface="Cambria Math" panose="02040503050406030204" pitchFamily="18" charset="0"/>
                                            </a:rPr>
                                            <m:t>)</m:t>
                                          </m:r>
                                        </m:num>
                                        <m:den>
                                          <m:r>
                                            <a:rPr lang="en-US" sz="1800" i="1">
                                              <a:latin typeface="Cambria Math" panose="02040503050406030204" pitchFamily="18" charset="0"/>
                                              <a:ea typeface="Cambria Math" panose="02040503050406030204" pitchFamily="18" charset="0"/>
                                            </a:rPr>
                                            <m:t>𝑀</m:t>
                                          </m:r>
                                        </m:den>
                                      </m:f>
                                      <m:r>
                                        <a:rPr lang="en-US" sz="1800" i="1">
                                          <a:latin typeface="Cambria Math" panose="02040503050406030204" pitchFamily="18" charset="0"/>
                                          <a:ea typeface="Cambria Math" panose="02040503050406030204" pitchFamily="18" charset="0"/>
                                        </a:rPr>
                                        <m:t>)</m:t>
                                      </m:r>
                                    </m:e>
                                    <m:sup>
                                      <m:r>
                                        <a:rPr lang="en-US" sz="1800" i="1">
                                          <a:latin typeface="Cambria Math" panose="02040503050406030204" pitchFamily="18" charset="0"/>
                                          <a:ea typeface="Cambria Math" panose="02040503050406030204" pitchFamily="18" charset="0"/>
                                        </a:rPr>
                                        <m:t>𝑞</m:t>
                                      </m:r>
                                    </m:sup>
                                  </m:sSup>
                                </m:e>
                              </m:nary>
                            </m:num>
                            <m:den>
                              <m:r>
                                <m:rPr>
                                  <m:sty m:val="p"/>
                                </m:rPr>
                                <a:rPr lang="en-US" sz="1800">
                                  <a:latin typeface="Cambria Math" panose="02040503050406030204" pitchFamily="18" charset="0"/>
                                  <a:ea typeface="Cambria Math" panose="02040503050406030204" pitchFamily="18" charset="0"/>
                                </a:rPr>
                                <m:t>log</m:t>
                              </m:r>
                              <m:r>
                                <a:rPr lang="en-US" sz="1800" i="1">
                                  <a:latin typeface="Cambria Math" panose="02040503050406030204" pitchFamily="18" charset="0"/>
                                  <a:ea typeface="Cambria Math" panose="02040503050406030204" pitchFamily="18" charset="0"/>
                                </a:rPr>
                                <m:t>⁡(</m:t>
                              </m:r>
                              <m:f>
                                <m:fPr>
                                  <m:ctrlPr>
                                    <a:rPr lang="en-US" sz="1800" i="1">
                                      <a:latin typeface="Cambria Math" panose="02040503050406030204" pitchFamily="18" charset="0"/>
                                      <a:ea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𝑟</m:t>
                                  </m:r>
                                </m:num>
                                <m:den>
                                  <m:r>
                                    <a:rPr lang="en-US" sz="1800" i="1">
                                      <a:latin typeface="Cambria Math" panose="02040503050406030204" pitchFamily="18" charset="0"/>
                                      <a:ea typeface="Cambria Math" panose="02040503050406030204" pitchFamily="18" charset="0"/>
                                    </a:rPr>
                                    <m:t>𝑑</m:t>
                                  </m:r>
                                </m:den>
                              </m:f>
                              <m:r>
                                <a:rPr lang="en-US" sz="1800" i="1">
                                  <a:latin typeface="Cambria Math" panose="02040503050406030204" pitchFamily="18" charset="0"/>
                                  <a:ea typeface="Cambria Math" panose="02040503050406030204" pitchFamily="18" charset="0"/>
                                </a:rPr>
                                <m:t>)</m:t>
                              </m:r>
                            </m:den>
                          </m:f>
                        </m:e>
                      </m:func>
                    </m:oMath>
                  </m:oMathPara>
                </a14:m>
                <a:endParaRPr lang="en-US" dirty="0"/>
              </a:p>
            </p:txBody>
          </p:sp>
        </mc:Choice>
        <mc:Fallback>
          <p:sp>
            <p:nvSpPr>
              <p:cNvPr id="13" name="TextBox 12"/>
              <p:cNvSpPr txBox="1">
                <a:spLocks noRot="1" noChangeAspect="1" noMove="1" noResize="1" noEditPoints="1" noAdjustHandles="1" noChangeArrowheads="1" noChangeShapeType="1" noTextEdit="1"/>
              </p:cNvSpPr>
              <p:nvPr/>
            </p:nvSpPr>
            <p:spPr>
              <a:xfrm>
                <a:off x="704103" y="1562757"/>
                <a:ext cx="3021468" cy="890244"/>
              </a:xfrm>
              <a:prstGeom prst="rect">
                <a:avLst/>
              </a:prstGeom>
              <a:blipFill rotWithShape="1">
                <a:blip r:embed="rId3"/>
                <a:stretch>
                  <a:fillRect l="-17" t="-2" r="-735" b="-6705"/>
                </a:stretch>
              </a:blipFill>
            </p:spPr>
            <p:txBody>
              <a:bodyPr/>
              <a:lstStyle/>
              <a:p>
                <a:r>
                  <a:rPr lang="en-US" altLang="en-US">
                    <a:noFill/>
                  </a:rPr>
                  <a:t> </a:t>
                </a:r>
              </a:p>
            </p:txBody>
          </p:sp>
        </mc:Fallback>
      </mc:AlternateContent>
      <p:sp>
        <p:nvSpPr>
          <p:cNvPr id="15" name="Content Placeholder 2"/>
          <p:cNvSpPr txBox="1"/>
          <p:nvPr/>
        </p:nvSpPr>
        <p:spPr bwMode="auto">
          <a:xfrm>
            <a:off x="38787" y="3446362"/>
            <a:ext cx="8900783" cy="249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altLang="zh-CN" dirty="0">
                <a:latin typeface="Arial Narrow" panose="020B0606020202030204" pitchFamily="34" charset="0"/>
                <a:cs typeface="Arial Narrow" panose="020B0606020202030204" pitchFamily="34" charset="0"/>
              </a:rPr>
              <a:t>Structural Distance</a:t>
            </a:r>
            <a:endParaRPr lang="en-US" altLang="zh-CN" dirty="0">
              <a:latin typeface="Arial Narrow" panose="020B0606020202030204" pitchFamily="34" charset="0"/>
              <a:cs typeface="Arial Narrow" panose="020B0606020202030204" pitchFamily="34" charset="0"/>
            </a:endParaRPr>
          </a:p>
          <a:p>
            <a:pPr lvl="1">
              <a:defRPr/>
            </a:pPr>
            <a:r>
              <a:rPr lang="en-US" dirty="0">
                <a:latin typeface="Arial Narrow" panose="020B0606020202030204" pitchFamily="34" charset="0"/>
                <a:cs typeface="Arial Narrow" panose="020B0606020202030204" pitchFamily="34" charset="0"/>
              </a:rPr>
              <a:t>Between two networks is calculated by comparing the difference in their generalized fractal dimensions 𝐷(𝑞) across a range of 𝑞 values, quantifying the topological dissimilarity based on how their dimensions diverge under varying distortion exponents</a:t>
            </a:r>
            <a:endParaRPr lang="en-US" dirty="0">
              <a:latin typeface="Arial Narrow" panose="020B0606020202030204" pitchFamily="34" charset="0"/>
              <a:cs typeface="Arial Narrow" panose="020B0606020202030204" pitchFamily="34" charset="0"/>
            </a:endParaRPr>
          </a:p>
        </p:txBody>
      </p:sp>
      <p:pic>
        <p:nvPicPr>
          <p:cNvPr id="17" name="Picture 16"/>
          <p:cNvPicPr>
            <a:picLocks noChangeAspect="1"/>
          </p:cNvPicPr>
          <p:nvPr/>
        </p:nvPicPr>
        <p:blipFill>
          <a:blip r:embed="rId4"/>
          <a:stretch>
            <a:fillRect/>
          </a:stretch>
        </p:blipFill>
        <p:spPr>
          <a:xfrm>
            <a:off x="4649821" y="5494146"/>
            <a:ext cx="3591426" cy="9145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 y="76200"/>
            <a:ext cx="9124519" cy="685800"/>
          </a:xfrm>
        </p:spPr>
        <p:txBody>
          <a:bodyPr/>
          <a:lstStyle/>
          <a:p>
            <a:r>
              <a:rPr lang="en-US" altLang="zh-CN" dirty="0"/>
              <a:t>Spectral Distance</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9480" y="913291"/>
                <a:ext cx="9124519" cy="1857131"/>
              </a:xfrm>
            </p:spPr>
            <p:txBody>
              <a:bodyPr/>
              <a:lstStyle/>
              <a:p>
                <a:pPr>
                  <a:defRPr/>
                </a:pPr>
                <a:r>
                  <a:rPr lang="en-US" altLang="zh-CN" dirty="0">
                    <a:latin typeface="Arial Narrow" panose="020B0606020202030204" pitchFamily="34" charset="0"/>
                    <a:cs typeface="Arial Narrow" panose="020B0606020202030204" pitchFamily="34" charset="0"/>
                  </a:rPr>
                  <a:t>Measures the difference between two networks by comparing the eigenvalue spectra of their adjacency or Laplacian matrices</a:t>
                </a:r>
                <a:endParaRPr lang="en-US" altLang="zh-CN" dirty="0">
                  <a:latin typeface="Arial Narrow" panose="020B0606020202030204" pitchFamily="34" charset="0"/>
                  <a:cs typeface="Arial Narrow" panose="020B0606020202030204" pitchFamily="34" charset="0"/>
                </a:endParaRPr>
              </a:p>
              <a:p>
                <a:pPr>
                  <a:defRPr/>
                </a:pPr>
                <a:endParaRPr lang="en-US" dirty="0">
                  <a:latin typeface="Arial Narrow" panose="020B0606020202030204" pitchFamily="34" charset="0"/>
                  <a:cs typeface="Arial Narrow" panose="020B0606020202030204" pitchFamily="34" charset="0"/>
                </a:endParaRPr>
              </a:p>
              <a:p>
                <a:pPr>
                  <a:defRPr/>
                </a:pPr>
                <a:endParaRPr lang="en-US" dirty="0">
                  <a:latin typeface="Arial Narrow" panose="020B0606020202030204" pitchFamily="34" charset="0"/>
                  <a:cs typeface="Arial Narrow" panose="020B0606020202030204" pitchFamily="34" charset="0"/>
                </a:endParaRPr>
              </a:p>
              <a:p>
                <a:pPr>
                  <a:defRPr/>
                </a:pPr>
                <a:endParaRPr lang="en-US" dirty="0">
                  <a:latin typeface="Arial Narrow" panose="020B0606020202030204" pitchFamily="34" charset="0"/>
                  <a:cs typeface="Arial Narrow" panose="020B0606020202030204" pitchFamily="34" charset="0"/>
                </a:endParaRPr>
              </a:p>
              <a:p>
                <a:pPr>
                  <a:defRPr/>
                </a:pPr>
                <a:endParaRPr lang="en-US" dirty="0">
                  <a:latin typeface="Arial Narrow" panose="020B0606020202030204" pitchFamily="34" charset="0"/>
                  <a:cs typeface="Arial Narrow" panose="020B0606020202030204" pitchFamily="34" charset="0"/>
                </a:endParaRPr>
              </a:p>
              <a:p>
                <a:pPr lvl="1">
                  <a:defRPr/>
                </a:pPr>
                <a:r>
                  <a:rPr lang="en-US" sz="2400" dirty="0">
                    <a:latin typeface="Arial Narrow" panose="020B0606020202030204" pitchFamily="34" charset="0"/>
                    <a:cs typeface="Arial Narrow" panose="020B0606020202030204" pitchFamily="34" charset="0"/>
                  </a:rPr>
                  <a:t>Where</a:t>
                </a:r>
                <a:r>
                  <a:rPr lang="en-US" sz="2400" dirty="0">
                    <a:latin typeface="Arial Narrow" panose="020B0606020202030204" pitchFamily="34" charset="0"/>
                    <a:cs typeface="Arial Narrow" panose="020B0606020202030204" pitchFamily="34" charset="0"/>
                  </a:rPr>
                  <a:t> </a:t>
                </a:r>
                <a14:m>
                  <m:oMath xmlns:m="http://schemas.openxmlformats.org/officeDocument/2006/math">
                    <m:sSubSup>
                      <m:sSubSupPr>
                        <m:ctrlPr>
                          <a:rPr lang="en-US" sz="2400" i="1" smtClean="0">
                            <a:latin typeface="Cambria Math" panose="02040503050406030204" pitchFamily="18" charset="0"/>
                          </a:rPr>
                        </m:ctrlPr>
                      </m:sSubSupPr>
                      <m:e>
                        <m:r>
                          <m:rPr>
                            <m:sty m:val="p"/>
                          </m:rPr>
                          <a:rPr lang="en-US" sz="2400" b="0" i="0" smtClean="0">
                            <a:latin typeface="Cambria Math" panose="02040503050406030204" pitchFamily="18" charset="0"/>
                            <a:ea typeface="Cambria Math" panose="02040503050406030204" pitchFamily="18" charset="0"/>
                          </a:rPr>
                          <m:t>λ</m:t>
                        </m:r>
                      </m:e>
                      <m:sub>
                        <m:r>
                          <m:rPr>
                            <m:sty m:val="p"/>
                          </m:rPr>
                          <a:rPr lang="en-US" sz="2400" b="0" i="0" smtClean="0">
                            <a:latin typeface="Cambria Math" panose="02040503050406030204" pitchFamily="18" charset="0"/>
                          </a:rPr>
                          <m:t>i</m:t>
                        </m:r>
                      </m:sub>
                      <m:sup>
                        <m:d>
                          <m:dPr>
                            <m:ctrlPr>
                              <a:rPr lang="en-US" sz="2400" i="1" smtClean="0">
                                <a:latin typeface="Cambria Math" panose="02040503050406030204" pitchFamily="18" charset="0"/>
                              </a:rPr>
                            </m:ctrlPr>
                          </m:dPr>
                          <m:e>
                            <m:r>
                              <a:rPr lang="en-US" sz="2400" b="0" i="0" smtClean="0">
                                <a:latin typeface="Cambria Math" panose="02040503050406030204" pitchFamily="18" charset="0"/>
                              </a:rPr>
                              <m:t>1</m:t>
                            </m:r>
                          </m:e>
                        </m:d>
                      </m:sup>
                    </m:sSubSup>
                  </m:oMath>
                </a14:m>
                <a:r>
                  <a:rPr lang="en-US" sz="2400" dirty="0">
                    <a:latin typeface="Arial Narrow" panose="020B0606020202030204" pitchFamily="34" charset="0"/>
                    <a:cs typeface="Arial Narrow" panose="020B0606020202030204" pitchFamily="34" charset="0"/>
                  </a:rPr>
                  <a:t> / </a:t>
                </a:r>
                <a14:m>
                  <m:oMath xmlns:m="http://schemas.openxmlformats.org/officeDocument/2006/math">
                    <m:sSubSup>
                      <m:sSubSupPr>
                        <m:ctrlPr>
                          <a:rPr lang="en-US" sz="2400" i="1">
                            <a:latin typeface="Cambria Math" panose="02040503050406030204" pitchFamily="18" charset="0"/>
                          </a:rPr>
                        </m:ctrlPr>
                      </m:sSubSupPr>
                      <m:e>
                        <m:r>
                          <m:rPr>
                            <m:sty m:val="p"/>
                          </m:rPr>
                          <a:rPr lang="en-US" sz="2400" b="0" i="0">
                            <a:latin typeface="Cambria Math" panose="02040503050406030204" pitchFamily="18" charset="0"/>
                            <a:ea typeface="Cambria Math" panose="02040503050406030204" pitchFamily="18" charset="0"/>
                          </a:rPr>
                          <m:t>λ</m:t>
                        </m:r>
                      </m:e>
                      <m:sub>
                        <m:r>
                          <m:rPr>
                            <m:sty m:val="p"/>
                          </m:rPr>
                          <a:rPr lang="en-US" sz="2400" b="0" i="0">
                            <a:latin typeface="Cambria Math" panose="02040503050406030204" pitchFamily="18" charset="0"/>
                          </a:rPr>
                          <m:t>i</m:t>
                        </m:r>
                      </m:sub>
                      <m:sup>
                        <m:d>
                          <m:dPr>
                            <m:ctrlPr>
                              <a:rPr lang="en-US" sz="2400" i="1">
                                <a:latin typeface="Cambria Math" panose="02040503050406030204" pitchFamily="18" charset="0"/>
                              </a:rPr>
                            </m:ctrlPr>
                          </m:dPr>
                          <m:e>
                            <m:r>
                              <a:rPr lang="en-US" sz="2400" b="0" i="0">
                                <a:latin typeface="Cambria Math" panose="02040503050406030204" pitchFamily="18" charset="0"/>
                              </a:rPr>
                              <m:t>2</m:t>
                            </m:r>
                          </m:e>
                        </m:d>
                      </m:sup>
                    </m:sSubSup>
                  </m:oMath>
                </a14:m>
                <a:r>
                  <a:rPr lang="en-US" sz="2400" dirty="0">
                    <a:latin typeface="Arial Narrow" panose="020B0606020202030204" pitchFamily="34" charset="0"/>
                    <a:cs typeface="Arial Narrow" panose="020B0606020202030204" pitchFamily="34" charset="0"/>
                  </a:rPr>
                  <a:t> are the </a:t>
                </a:r>
                <a:r>
                  <a:rPr lang="en-US" sz="2400" dirty="0" err="1">
                    <a:latin typeface="Arial Narrow" panose="020B0606020202030204" pitchFamily="34" charset="0"/>
                    <a:cs typeface="Arial Narrow" panose="020B0606020202030204" pitchFamily="34" charset="0"/>
                  </a:rPr>
                  <a:t>i-th</a:t>
                </a:r>
                <a:r>
                  <a:rPr lang="en-US" sz="2400" dirty="0">
                    <a:latin typeface="Arial Narrow" panose="020B0606020202030204" pitchFamily="34" charset="0"/>
                    <a:cs typeface="Arial Narrow" panose="020B0606020202030204" pitchFamily="34" charset="0"/>
                  </a:rPr>
                  <a:t> eigenvalue of the first/second network’s adjacency or Laplacian matrix</a:t>
                </a:r>
                <a:endParaRPr lang="en-US" dirty="0">
                  <a:latin typeface="Arial Narrow" panose="020B0606020202030204" pitchFamily="34" charset="0"/>
                  <a:cs typeface="Arial Narrow" panose="020B0606020202030204" pitchFamily="34" charset="0"/>
                </a:endParaRPr>
              </a:p>
              <a:p>
                <a:pPr lvl="1">
                  <a:defRPr/>
                </a:pPr>
                <a:r>
                  <a:rPr lang="en-US" sz="2400" i="1" dirty="0">
                    <a:latin typeface="Times New Roman" panose="02020603050405020304" pitchFamily="1" charset="0"/>
                    <a:cs typeface="Times New Roman" panose="02020603050405020304" pitchFamily="1" charset="0"/>
                  </a:rPr>
                  <a:t>n</a:t>
                </a:r>
                <a:r>
                  <a:rPr lang="en-US" sz="2400" dirty="0">
                    <a:latin typeface="Arial Narrow" panose="020B0606020202030204" pitchFamily="34" charset="0"/>
                    <a:cs typeface="Arial Narrow" panose="020B0606020202030204" pitchFamily="34" charset="0"/>
                  </a:rPr>
                  <a:t> is the total number of eigenvalues considered </a:t>
                </a:r>
                <a:endParaRPr lang="en-US" sz="2400" dirty="0">
                  <a:latin typeface="Arial Narrow" panose="020B0606020202030204" pitchFamily="34" charset="0"/>
                  <a:cs typeface="Arial Narrow" panose="020B0606020202030204" pitchFamily="34" charset="0"/>
                </a:endParaRPr>
              </a:p>
              <a:p>
                <a:pPr lvl="2">
                  <a:defRPr/>
                </a:pPr>
                <a:r>
                  <a:rPr lang="en-US" dirty="0">
                    <a:latin typeface="Arial Narrow" panose="020B0606020202030204" pitchFamily="34" charset="0"/>
                    <a:cs typeface="Arial Narrow" panose="020B0606020202030204" pitchFamily="34" charset="0"/>
                  </a:rPr>
                  <a:t>usually, the size of the matrix</a:t>
                </a:r>
                <a:endParaRPr lang="en-US" dirty="0">
                  <a:latin typeface="Arial Narrow" panose="020B0606020202030204" pitchFamily="34" charset="0"/>
                  <a:cs typeface="Arial Narrow" panose="020B0606020202030204" pitchFamily="34" charset="0"/>
                </a:endParaRPr>
              </a:p>
            </p:txBody>
          </p:sp>
        </mc:Choice>
        <mc:Fallback>
          <p:sp>
            <p:nvSpPr>
              <p:cNvPr id="3" name="Content Placeholder 2"/>
              <p:cNvSpPr>
                <a:spLocks noRot="1" noChangeAspect="1" noMove="1" noResize="1" noEditPoints="1" noAdjustHandles="1" noChangeArrowheads="1" noChangeShapeType="1" noTextEdit="1"/>
              </p:cNvSpPr>
              <p:nvPr>
                <p:ph idx="1"/>
              </p:nvPr>
            </p:nvSpPr>
            <p:spPr>
              <a:xfrm>
                <a:off x="19480" y="913291"/>
                <a:ext cx="9124519" cy="1857131"/>
              </a:xfrm>
              <a:blipFill rotWithShape="1">
                <a:blip r:embed="rId1"/>
                <a:stretch>
                  <a:fillRect l="-5" t="-9" r="7" b="-174386"/>
                </a:stretch>
              </a:blipFill>
            </p:spPr>
            <p:txBody>
              <a:bodyPr/>
              <a:lstStyle/>
              <a:p>
                <a:r>
                  <a:rPr lang="en-US" altLang="en-US">
                    <a:noFill/>
                  </a:rPr>
                  <a:t> </a:t>
                </a:r>
              </a:p>
            </p:txBody>
          </p:sp>
        </mc:Fallback>
      </mc:AlternateContent>
      <p:sp>
        <p:nvSpPr>
          <p:cNvPr id="5" name="TextBox 1"/>
          <p:cNvSpPr txBox="1">
            <a:spLocks noChangeArrowheads="1"/>
          </p:cNvSpPr>
          <p:nvPr/>
        </p:nvSpPr>
        <p:spPr bwMode="auto">
          <a:xfrm>
            <a:off x="0" y="6535579"/>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Xiao, </a:t>
            </a:r>
            <a:r>
              <a:rPr lang="en-US" sz="1000" dirty="0" err="1">
                <a:latin typeface="Arial" panose="020B0604020202020204" pitchFamily="34" charset="0"/>
                <a:cs typeface="Arial" panose="020B0604020202020204" pitchFamily="34" charset="0"/>
              </a:rPr>
              <a:t>Xiongye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Hanlong</a:t>
            </a:r>
            <a:r>
              <a:rPr lang="en-US" sz="1000" dirty="0">
                <a:latin typeface="Arial" panose="020B0604020202020204" pitchFamily="34" charset="0"/>
                <a:cs typeface="Arial" panose="020B0604020202020204" pitchFamily="34" charset="0"/>
              </a:rPr>
              <a:t> Chen, and Paul Bogdan. "Deciphering the generating rules and functionalities of complex networks." Scientific reports 11.1 (2021)</a:t>
            </a:r>
            <a:endParaRPr lang="en-US" sz="10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8" name="TextBox 7"/>
              <p:cNvSpPr txBox="1"/>
              <p:nvPr/>
            </p:nvSpPr>
            <p:spPr>
              <a:xfrm>
                <a:off x="2757130" y="2331634"/>
                <a:ext cx="2864630" cy="1317155"/>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𝑖</m:t>
                                      </m:r>
                                    </m:sub>
                                    <m:sup>
                                      <m:d>
                                        <m:dPr>
                                          <m:ctrlPr>
                                            <a:rPr lang="en-US" b="0" i="1" smtClean="0">
                                              <a:latin typeface="Cambria Math" panose="02040503050406030204" pitchFamily="18" charset="0"/>
                                            </a:rPr>
                                          </m:ctrlPr>
                                        </m:dPr>
                                        <m:e>
                                          <m:r>
                                            <a:rPr lang="en-US" b="0" i="1" smtClean="0">
                                              <a:latin typeface="Cambria Math" panose="02040503050406030204" pitchFamily="18" charset="0"/>
                                            </a:rPr>
                                            <m:t>1</m:t>
                                          </m:r>
                                        </m:e>
                                      </m:d>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𝜆</m:t>
                                      </m:r>
                                    </m:e>
                                    <m:sub>
                                      <m:r>
                                        <a:rPr lang="en-US" i="1">
                                          <a:latin typeface="Cambria Math" panose="02040503050406030204" pitchFamily="18" charset="0"/>
                                        </a:rPr>
                                        <m:t>𝑖</m:t>
                                      </m:r>
                                    </m:sub>
                                    <m:sup>
                                      <m:d>
                                        <m:dPr>
                                          <m:ctrlPr>
                                            <a:rPr lang="en-US" i="1">
                                              <a:latin typeface="Cambria Math" panose="02040503050406030204" pitchFamily="18" charset="0"/>
                                            </a:rPr>
                                          </m:ctrlPr>
                                        </m:dPr>
                                        <m:e>
                                          <m:r>
                                            <a:rPr lang="en-US" b="0" i="1" smtClean="0">
                                              <a:latin typeface="Cambria Math" panose="02040503050406030204" pitchFamily="18" charset="0"/>
                                            </a:rPr>
                                            <m:t>2</m:t>
                                          </m:r>
                                        </m:e>
                                      </m:d>
                                    </m:sup>
                                  </m:sSubSup>
                                  <m:r>
                                    <a:rPr lang="en-US" b="0" i="1" smtClean="0">
                                      <a:latin typeface="Cambria Math" panose="02040503050406030204" pitchFamily="18" charset="0"/>
                                    </a:rPr>
                                    <m:t>)</m:t>
                                  </m:r>
                                </m:e>
                                <m:sup>
                                  <m:r>
                                    <a:rPr lang="en-US" b="0" i="1" smtClean="0">
                                      <a:latin typeface="Cambria Math" panose="02040503050406030204" pitchFamily="18" charset="0"/>
                                    </a:rPr>
                                    <m:t>2</m:t>
                                  </m:r>
                                </m:sup>
                              </m:sSup>
                            </m:e>
                          </m:nary>
                        </m:e>
                      </m:rad>
                    </m:oMath>
                  </m:oMathPara>
                </a14:m>
                <a:endParaRPr lang="en-US" dirty="0"/>
              </a:p>
            </p:txBody>
          </p:sp>
        </mc:Choice>
        <mc:Fallback>
          <p:sp>
            <p:nvSpPr>
              <p:cNvPr id="8" name="TextBox 7"/>
              <p:cNvSpPr txBox="1">
                <a:spLocks noRot="1" noChangeAspect="1" noMove="1" noResize="1" noEditPoints="1" noAdjustHandles="1" noChangeArrowheads="1" noChangeShapeType="1" noTextEdit="1"/>
              </p:cNvSpPr>
              <p:nvPr/>
            </p:nvSpPr>
            <p:spPr>
              <a:xfrm>
                <a:off x="2757130" y="2331634"/>
                <a:ext cx="2864630" cy="1317155"/>
              </a:xfrm>
              <a:prstGeom prst="rect">
                <a:avLst/>
              </a:prstGeom>
              <a:blipFill rotWithShape="1">
                <a:blip r:embed="rId2"/>
                <a:stretch>
                  <a:fillRect l="-21" t="-42" r="4" b="6"/>
                </a:stretch>
              </a:blipFill>
            </p:spPr>
            <p:txBody>
              <a:bodyPr/>
              <a:lstStyle/>
              <a:p>
                <a:r>
                  <a:rPr lang="en-US"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 y="76200"/>
            <a:ext cx="9124519" cy="685800"/>
          </a:xfrm>
        </p:spPr>
        <p:txBody>
          <a:bodyPr/>
          <a:lstStyle/>
          <a:p>
            <a:r>
              <a:rPr lang="en-US" altLang="zh-CN" dirty="0"/>
              <a:t>Correlation Distance</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9481" y="913291"/>
                <a:ext cx="8900783" cy="1857131"/>
              </a:xfrm>
            </p:spPr>
            <p:txBody>
              <a:bodyPr/>
              <a:lstStyle/>
              <a:p>
                <a:pPr>
                  <a:defRPr/>
                </a:pPr>
                <a:r>
                  <a:rPr lang="en-US" altLang="zh-CN" dirty="0">
                    <a:latin typeface="Arial Narrow" panose="020B0606020202030204" pitchFamily="34" charset="0"/>
                    <a:cs typeface="Arial Narrow" panose="020B0606020202030204" pitchFamily="34" charset="0"/>
                  </a:rPr>
                  <a:t>Quantifies the structural dissimilarity between two networks by comparing their correlation matrices using the </a:t>
                </a:r>
                <a:r>
                  <a:rPr lang="en-US" altLang="zh-CN" dirty="0" err="1">
                    <a:latin typeface="Arial Narrow" panose="020B0606020202030204" pitchFamily="34" charset="0"/>
                    <a:cs typeface="Arial Narrow" panose="020B0606020202030204" pitchFamily="34" charset="0"/>
                  </a:rPr>
                  <a:t>Frobenius</a:t>
                </a:r>
                <a:r>
                  <a:rPr lang="en-US" altLang="zh-CN" dirty="0">
                    <a:latin typeface="Arial Narrow" panose="020B0606020202030204" pitchFamily="34" charset="0"/>
                    <a:cs typeface="Arial Narrow" panose="020B0606020202030204" pitchFamily="34" charset="0"/>
                  </a:rPr>
                  <a:t> norm</a:t>
                </a:r>
                <a:endParaRPr lang="en-US" altLang="zh-CN" dirty="0">
                  <a:latin typeface="Arial Narrow" panose="020B0606020202030204" pitchFamily="34" charset="0"/>
                  <a:cs typeface="Arial Narrow" panose="020B0606020202030204" pitchFamily="34" charset="0"/>
                </a:endParaRPr>
              </a:p>
              <a:p>
                <a:pPr>
                  <a:defRPr/>
                </a:pPr>
                <a:endParaRPr lang="en-US" dirty="0">
                  <a:latin typeface="Arial Narrow" panose="020B0606020202030204" pitchFamily="34" charset="0"/>
                  <a:cs typeface="Arial Narrow" panose="020B0606020202030204" pitchFamily="34" charset="0"/>
                </a:endParaRPr>
              </a:p>
              <a:p>
                <a:pPr>
                  <a:defRPr/>
                </a:pPr>
                <a:endParaRPr lang="en-US" dirty="0">
                  <a:latin typeface="Arial Narrow" panose="020B0606020202030204" pitchFamily="34" charset="0"/>
                  <a:cs typeface="Arial Narrow" panose="020B0606020202030204" pitchFamily="34" charset="0"/>
                </a:endParaRPr>
              </a:p>
              <a:p>
                <a:pPr>
                  <a:defRPr/>
                </a:pPr>
                <a:endParaRPr lang="en-US" dirty="0">
                  <a:latin typeface="Arial Narrow" panose="020B0606020202030204" pitchFamily="34" charset="0"/>
                  <a:cs typeface="Arial Narrow" panose="020B0606020202030204" pitchFamily="34" charset="0"/>
                </a:endParaRPr>
              </a:p>
              <a:p>
                <a:pPr>
                  <a:defRPr/>
                </a:pPr>
                <a:endParaRPr lang="en-US" dirty="0">
                  <a:latin typeface="Arial Narrow" panose="020B0606020202030204" pitchFamily="34" charset="0"/>
                  <a:cs typeface="Arial Narrow" panose="020B0606020202030204" pitchFamily="34" charset="0"/>
                </a:endParaRPr>
              </a:p>
              <a:p>
                <a:pPr>
                  <a:defRPr/>
                </a:pPr>
                <a:endParaRPr lang="en-US" dirty="0">
                  <a:latin typeface="Arial Narrow" panose="020B0606020202030204" pitchFamily="34" charset="0"/>
                  <a:cs typeface="Arial Narrow" panose="020B0606020202030204" pitchFamily="34" charset="0"/>
                </a:endParaRPr>
              </a:p>
              <a:p>
                <a:pPr lvl="1">
                  <a:defRPr/>
                </a:pPr>
                <a:r>
                  <a:rPr lang="en-US" sz="2400" dirty="0">
                    <a:latin typeface="Arial Narrow" panose="020B0606020202030204" pitchFamily="34" charset="0"/>
                    <a:cs typeface="Arial Narrow" panose="020B0606020202030204" pitchFamily="34" charset="0"/>
                  </a:rPr>
                  <a:t>Where </a:t>
                </a:r>
                <a14:m>
                  <m:oMath xmlns:m="http://schemas.openxmlformats.org/officeDocument/2006/math">
                    <m:sSub>
                      <m:sSubPr>
                        <m:ctrlPr>
                          <a:rPr lang="en-US" sz="2400" i="1">
                            <a:latin typeface="Cambria Math" panose="02040503050406030204" pitchFamily="18" charset="0"/>
                          </a:rPr>
                        </m:ctrlPr>
                      </m:sSubPr>
                      <m:e>
                        <m:r>
                          <m:rPr>
                            <m:sty m:val="p"/>
                          </m:rPr>
                          <a:rPr lang="en-US" sz="2400" b="0" i="0">
                            <a:latin typeface="Cambria Math" panose="02040503050406030204" pitchFamily="18" charset="0"/>
                          </a:rPr>
                          <m:t>C</m:t>
                        </m:r>
                      </m:e>
                      <m:sub>
                        <m:r>
                          <a:rPr lang="en-US" sz="2400" b="0" i="0">
                            <a:latin typeface="Cambria Math" panose="02040503050406030204" pitchFamily="18" charset="0"/>
                          </a:rPr>
                          <m:t>1</m:t>
                        </m:r>
                        <m:r>
                          <a:rPr lang="en-US" sz="2400" b="0" i="0">
                            <a:latin typeface="Cambria Math" panose="02040503050406030204" pitchFamily="18" charset="0"/>
                          </a:rPr>
                          <m:t> </m:t>
                        </m:r>
                      </m:sub>
                    </m:sSub>
                    <m:d>
                      <m:dPr>
                        <m:ctrlPr>
                          <a:rPr lang="en-US" sz="2400" i="1">
                            <a:latin typeface="Cambria Math" panose="02040503050406030204" pitchFamily="18" charset="0"/>
                          </a:rPr>
                        </m:ctrlPr>
                      </m:dPr>
                      <m:e>
                        <m:r>
                          <m:rPr>
                            <m:sty m:val="p"/>
                          </m:rPr>
                          <a:rPr lang="en-US" sz="2400" b="0" i="0">
                            <a:latin typeface="Cambria Math" panose="02040503050406030204" pitchFamily="18" charset="0"/>
                          </a:rPr>
                          <m:t>i</m:t>
                        </m:r>
                        <m:r>
                          <a:rPr lang="en-US" sz="2400" b="0" i="0">
                            <a:latin typeface="Cambria Math" panose="02040503050406030204" pitchFamily="18" charset="0"/>
                          </a:rPr>
                          <m:t>,</m:t>
                        </m:r>
                        <m:r>
                          <m:rPr>
                            <m:sty m:val="p"/>
                          </m:rPr>
                          <a:rPr lang="en-US" sz="2400" b="0" i="0">
                            <a:latin typeface="Cambria Math" panose="02040503050406030204" pitchFamily="18" charset="0"/>
                          </a:rPr>
                          <m:t>j</m:t>
                        </m:r>
                      </m:e>
                    </m:d>
                    <m:r>
                      <m:rPr>
                        <m:nor/>
                      </m:rPr>
                      <a:rPr lang="en-US" sz="2400" b="0" i="0" smtClean="0">
                        <a:latin typeface="Cambria Math" panose="02040503050406030204" pitchFamily="18" charset="0"/>
                      </a:rPr>
                      <m:t>  </m:t>
                    </m:r>
                    <m:r>
                      <m:rPr>
                        <m:nor/>
                      </m:rPr>
                      <a:rPr lang="en-US" dirty="0">
                        <a:latin typeface="Arial Narrow" panose="020B0606020202030204" pitchFamily="34" charset="0"/>
                        <a:cs typeface="Arial Narrow" panose="020B0606020202030204" pitchFamily="34" charset="0"/>
                      </a:rPr>
                      <m:t>and</m:t>
                    </m:r>
                    <m:r>
                      <m:rPr>
                        <m:nor/>
                      </m:rPr>
                      <a:rPr lang="en-US" b="0" i="0" dirty="0" smtClean="0">
                        <a:latin typeface="Arial Narrow" panose="020B0606020202030204" pitchFamily="34" charset="0"/>
                        <a:cs typeface="Arial Narrow" panose="020B0606020202030204" pitchFamily="34" charset="0"/>
                      </a:rPr>
                      <m:t>  </m:t>
                    </m:r>
                    <m:sSub>
                      <m:sSubPr>
                        <m:ctrlPr>
                          <a:rPr lang="en-US" sz="2400" i="1">
                            <a:latin typeface="Cambria Math" panose="02040503050406030204" pitchFamily="18" charset="0"/>
                          </a:rPr>
                        </m:ctrlPr>
                      </m:sSubPr>
                      <m:e>
                        <m:r>
                          <m:rPr>
                            <m:sty m:val="p"/>
                          </m:rPr>
                          <a:rPr lang="en-US" sz="2400" b="0" i="0">
                            <a:latin typeface="Cambria Math" panose="02040503050406030204" pitchFamily="18" charset="0"/>
                          </a:rPr>
                          <m:t>C</m:t>
                        </m:r>
                      </m:e>
                      <m:sub>
                        <m:r>
                          <a:rPr lang="en-US" sz="2400" b="0" i="0">
                            <a:latin typeface="Cambria Math" panose="02040503050406030204" pitchFamily="18" charset="0"/>
                          </a:rPr>
                          <m:t>2</m:t>
                        </m:r>
                      </m:sub>
                    </m:sSub>
                    <m:r>
                      <a:rPr lang="en-US" sz="2400" b="0" i="0">
                        <a:latin typeface="Cambria Math" panose="02040503050406030204" pitchFamily="18" charset="0"/>
                      </a:rPr>
                      <m:t>(</m:t>
                    </m:r>
                    <m:r>
                      <m:rPr>
                        <m:sty m:val="p"/>
                      </m:rPr>
                      <a:rPr lang="en-US" sz="2400" b="0" i="0">
                        <a:latin typeface="Cambria Math" panose="02040503050406030204" pitchFamily="18" charset="0"/>
                      </a:rPr>
                      <m:t>i</m:t>
                    </m:r>
                    <m:r>
                      <a:rPr lang="en-US" sz="2400" b="0" i="0">
                        <a:latin typeface="Cambria Math" panose="02040503050406030204" pitchFamily="18" charset="0"/>
                      </a:rPr>
                      <m:t>,</m:t>
                    </m:r>
                    <m:r>
                      <m:rPr>
                        <m:sty m:val="p"/>
                      </m:rPr>
                      <a:rPr lang="en-US" sz="2400" b="0" i="0">
                        <a:latin typeface="Cambria Math" panose="02040503050406030204" pitchFamily="18" charset="0"/>
                      </a:rPr>
                      <m:t>j</m:t>
                    </m:r>
                    <m:r>
                      <a:rPr lang="en-US" sz="2400" b="0" i="0">
                        <a:latin typeface="Cambria Math" panose="02040503050406030204" pitchFamily="18" charset="0"/>
                      </a:rPr>
                      <m:t>)</m:t>
                    </m:r>
                  </m:oMath>
                </a14:m>
                <a:r>
                  <a:rPr lang="en-US" sz="2400" dirty="0">
                    <a:latin typeface="Arial Narrow" panose="020B0606020202030204" pitchFamily="34" charset="0"/>
                    <a:cs typeface="Arial Narrow" panose="020B0606020202030204" pitchFamily="34" charset="0"/>
                  </a:rPr>
                  <a:t> are the elements of the correlation matrices </a:t>
                </a:r>
                <a14:m>
                  <m:oMath xmlns:m="http://schemas.openxmlformats.org/officeDocument/2006/math">
                    <m:sSub>
                      <m:sSubPr>
                        <m:ctrlPr>
                          <a:rPr lang="en-US" sz="2400" i="1">
                            <a:latin typeface="Cambria Math" panose="02040503050406030204" pitchFamily="18" charset="0"/>
                          </a:rPr>
                        </m:ctrlPr>
                      </m:sSubPr>
                      <m:e>
                        <m:r>
                          <m:rPr>
                            <m:sty m:val="p"/>
                          </m:rPr>
                          <a:rPr lang="en-US" sz="2400" b="0" i="0">
                            <a:latin typeface="Cambria Math" panose="02040503050406030204" pitchFamily="18" charset="0"/>
                          </a:rPr>
                          <m:t>C</m:t>
                        </m:r>
                      </m:e>
                      <m:sub>
                        <m:r>
                          <a:rPr lang="en-US" sz="2400" b="0" i="0">
                            <a:latin typeface="Cambria Math" panose="02040503050406030204" pitchFamily="18" charset="0"/>
                          </a:rPr>
                          <m:t>1</m:t>
                        </m:r>
                        <m:r>
                          <a:rPr lang="en-US" sz="2400" b="0" i="0">
                            <a:latin typeface="Cambria Math" panose="02040503050406030204" pitchFamily="18" charset="0"/>
                          </a:rPr>
                          <m:t> </m:t>
                        </m:r>
                      </m:sub>
                    </m:sSub>
                    <m:r>
                      <a:rPr lang="en-US" sz="2400" b="0" i="0">
                        <a:latin typeface="Cambria Math" panose="02040503050406030204" pitchFamily="18" charset="0"/>
                      </a:rPr>
                      <m:t> </m:t>
                    </m:r>
                  </m:oMath>
                </a14:m>
                <a:r>
                  <a:rPr lang="en-US" sz="2400" dirty="0">
                    <a:latin typeface="Arial Narrow" panose="020B0606020202030204" pitchFamily="34" charset="0"/>
                    <a:cs typeface="Arial Narrow" panose="020B0606020202030204" pitchFamily="34" charset="0"/>
                  </a:rPr>
                  <a:t>​ and  </a:t>
                </a:r>
                <a14:m>
                  <m:oMath xmlns:m="http://schemas.openxmlformats.org/officeDocument/2006/math">
                    <m:sSub>
                      <m:sSubPr>
                        <m:ctrlPr>
                          <a:rPr lang="en-US" sz="2400" i="1">
                            <a:latin typeface="Cambria Math" panose="02040503050406030204" pitchFamily="18" charset="0"/>
                          </a:rPr>
                        </m:ctrlPr>
                      </m:sSubPr>
                      <m:e>
                        <m:r>
                          <m:rPr>
                            <m:sty m:val="p"/>
                          </m:rPr>
                          <a:rPr lang="en-US" sz="2400" b="0" i="0">
                            <a:latin typeface="Cambria Math" panose="02040503050406030204" pitchFamily="18" charset="0"/>
                          </a:rPr>
                          <m:t>C</m:t>
                        </m:r>
                      </m:e>
                      <m:sub>
                        <m:r>
                          <a:rPr lang="en-US" sz="2400" b="0" i="0">
                            <a:latin typeface="Cambria Math" panose="02040503050406030204" pitchFamily="18" charset="0"/>
                          </a:rPr>
                          <m:t>2</m:t>
                        </m:r>
                      </m:sub>
                    </m:sSub>
                    <m:r>
                      <a:rPr lang="en-US" sz="2400" b="0" i="0">
                        <a:latin typeface="Cambria Math" panose="02040503050406030204" pitchFamily="18" charset="0"/>
                      </a:rPr>
                      <m:t> </m:t>
                    </m:r>
                  </m:oMath>
                </a14:m>
                <a:r>
                  <a:rPr lang="en-US" sz="2400" dirty="0">
                    <a:latin typeface="Arial Narrow" panose="020B0606020202030204" pitchFamily="34" charset="0"/>
                    <a:cs typeface="Arial Narrow" panose="020B0606020202030204" pitchFamily="34" charset="0"/>
                  </a:rPr>
                  <a:t>at position </a:t>
                </a:r>
                <a14:m>
                  <m:oMath xmlns:m="http://schemas.openxmlformats.org/officeDocument/2006/math">
                    <m:d>
                      <m:dPr>
                        <m:ctrlPr>
                          <a:rPr lang="en-US" sz="2400" i="1">
                            <a:latin typeface="Cambria Math" panose="02040503050406030204" pitchFamily="18" charset="0"/>
                          </a:rPr>
                        </m:ctrlPr>
                      </m:dPr>
                      <m:e>
                        <m:r>
                          <m:rPr>
                            <m:sty m:val="p"/>
                          </m:rPr>
                          <a:rPr lang="en-US" sz="2400" b="0" i="0">
                            <a:latin typeface="Cambria Math" panose="02040503050406030204" pitchFamily="18" charset="0"/>
                          </a:rPr>
                          <m:t>i</m:t>
                        </m:r>
                        <m:r>
                          <a:rPr lang="en-US" sz="2400" b="0" i="0">
                            <a:latin typeface="Cambria Math" panose="02040503050406030204" pitchFamily="18" charset="0"/>
                          </a:rPr>
                          <m:t>,</m:t>
                        </m:r>
                        <m:r>
                          <m:rPr>
                            <m:sty m:val="p"/>
                          </m:rPr>
                          <a:rPr lang="en-US" sz="2400" b="0" i="0">
                            <a:latin typeface="Cambria Math" panose="02040503050406030204" pitchFamily="18" charset="0"/>
                          </a:rPr>
                          <m:t>j</m:t>
                        </m:r>
                      </m:e>
                    </m:d>
                  </m:oMath>
                </a14:m>
                <a:endParaRPr lang="en-US" dirty="0">
                  <a:latin typeface="Arial Narrow" panose="020B0606020202030204" pitchFamily="34" charset="0"/>
                  <a:cs typeface="Arial Narrow" panose="020B0606020202030204" pitchFamily="34" charset="0"/>
                </a:endParaRPr>
              </a:p>
            </p:txBody>
          </p:sp>
        </mc:Choice>
        <mc:Fallback>
          <p:sp>
            <p:nvSpPr>
              <p:cNvPr id="3" name="Content Placeholder 2"/>
              <p:cNvSpPr>
                <a:spLocks noRot="1" noChangeAspect="1" noMove="1" noResize="1" noEditPoints="1" noAdjustHandles="1" noChangeArrowheads="1" noChangeShapeType="1" noTextEdit="1"/>
              </p:cNvSpPr>
              <p:nvPr>
                <p:ph idx="1"/>
              </p:nvPr>
            </p:nvSpPr>
            <p:spPr>
              <a:xfrm>
                <a:off x="19481" y="913291"/>
                <a:ext cx="8900783" cy="1857131"/>
              </a:xfrm>
              <a:blipFill rotWithShape="1">
                <a:blip r:embed="rId1"/>
                <a:stretch>
                  <a:fillRect l="-5" t="-9" r="5" b="-152503"/>
                </a:stretch>
              </a:blipFill>
            </p:spPr>
            <p:txBody>
              <a:bodyPr/>
              <a:lstStyle/>
              <a:p>
                <a:r>
                  <a:rPr lang="en-US" altLang="en-US">
                    <a:noFill/>
                  </a:rPr>
                  <a:t> </a:t>
                </a:r>
              </a:p>
            </p:txBody>
          </p:sp>
        </mc:Fallback>
      </mc:AlternateContent>
      <p:sp>
        <p:nvSpPr>
          <p:cNvPr id="5" name="TextBox 1"/>
          <p:cNvSpPr txBox="1">
            <a:spLocks noChangeArrowheads="1"/>
          </p:cNvSpPr>
          <p:nvPr/>
        </p:nvSpPr>
        <p:spPr bwMode="auto">
          <a:xfrm>
            <a:off x="0" y="6535579"/>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[1] Xiao, </a:t>
            </a:r>
            <a:r>
              <a:rPr lang="en-US" sz="1000" dirty="0" err="1">
                <a:latin typeface="Arial" panose="020B0604020202020204" pitchFamily="34" charset="0"/>
                <a:cs typeface="Arial" panose="020B0604020202020204" pitchFamily="34" charset="0"/>
              </a:rPr>
              <a:t>Xiongye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Hanlong</a:t>
            </a:r>
            <a:r>
              <a:rPr lang="en-US" sz="1000" dirty="0">
                <a:latin typeface="Arial" panose="020B0604020202020204" pitchFamily="34" charset="0"/>
                <a:cs typeface="Arial" panose="020B0604020202020204" pitchFamily="34" charset="0"/>
              </a:rPr>
              <a:t> Chen, and Paul Bogdan. "Deciphering the generating rules and functionalities of complex networks." Scientific reports 11.1 (2021)</a:t>
            </a:r>
            <a:endParaRPr lang="en-US" sz="10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8" name="TextBox 7"/>
              <p:cNvSpPr txBox="1"/>
              <p:nvPr/>
            </p:nvSpPr>
            <p:spPr>
              <a:xfrm>
                <a:off x="1803308" y="3152493"/>
                <a:ext cx="5333127" cy="1000338"/>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d>
                            <m:dPr>
                              <m:begChr m:val="‖"/>
                              <m:endChr m:val="‖"/>
                              <m:ctrlPr>
                                <a:rPr lang="en-US" i="1">
                                  <a:latin typeface="Cambria Math" panose="02040503050406030204" pitchFamily="18" charset="0"/>
                                </a:rPr>
                              </m:ctrlPr>
                            </m:dPr>
                            <m:e>
                              <m:sSub>
                                <m:sSubPr>
                                  <m:ctrlPr>
                                    <a:rPr lang="en-US"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1</m:t>
                                  </m:r>
                                  <m:r>
                                    <a:rPr lang="en-US" b="0" i="1" smtClean="0">
                                      <a:latin typeface="Cambria Math" panose="02040503050406030204" pitchFamily="18" charset="0"/>
                                    </a:rPr>
                                    <m:t> </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2</m:t>
                                  </m:r>
                                </m:sub>
                              </m:sSub>
                            </m:e>
                          </m:d>
                        </m:e>
                        <m:sub>
                          <m:r>
                            <m:rPr>
                              <m:sty m:val="p"/>
                            </m:rPr>
                            <a:rPr lang="en-US" altLang="zh-CN" i="1">
                              <a:latin typeface="Cambria Math" panose="02040503050406030204" pitchFamily="18" charset="0"/>
                            </a:rPr>
                            <m:t>F</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i="1">
                                          <a:latin typeface="Cambria Math" panose="02040503050406030204" pitchFamily="18" charset="0"/>
                                        </a:rPr>
                                        <m:t>1</m:t>
                                      </m:r>
                                      <m:r>
                                        <a:rPr lang="en-US" i="1">
                                          <a:latin typeface="Cambria Math" panose="02040503050406030204" pitchFamily="18" charset="0"/>
                                        </a:rPr>
                                        <m:t> </m:t>
                                      </m:r>
                                    </m:sub>
                                  </m:sSub>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i="1">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e>
                                <m:sup>
                                  <m:r>
                                    <a:rPr lang="en-US" b="0" i="1" smtClean="0">
                                      <a:latin typeface="Cambria Math" panose="02040503050406030204" pitchFamily="18" charset="0"/>
                                    </a:rPr>
                                    <m:t>2</m:t>
                                  </m:r>
                                </m:sup>
                              </m:sSup>
                            </m:e>
                          </m:nary>
                        </m:e>
                      </m:rad>
                    </m:oMath>
                  </m:oMathPara>
                </a14:m>
                <a:endParaRPr lang="en-US" dirty="0"/>
              </a:p>
            </p:txBody>
          </p:sp>
        </mc:Choice>
        <mc:Fallback>
          <p:sp>
            <p:nvSpPr>
              <p:cNvPr id="8" name="TextBox 7"/>
              <p:cNvSpPr txBox="1">
                <a:spLocks noRot="1" noChangeAspect="1" noMove="1" noResize="1" noEditPoints="1" noAdjustHandles="1" noChangeArrowheads="1" noChangeShapeType="1" noTextEdit="1"/>
              </p:cNvSpPr>
              <p:nvPr/>
            </p:nvSpPr>
            <p:spPr>
              <a:xfrm>
                <a:off x="1803308" y="3152493"/>
                <a:ext cx="5333127" cy="1000338"/>
              </a:xfrm>
              <a:prstGeom prst="rect">
                <a:avLst/>
              </a:prstGeom>
              <a:blipFill rotWithShape="1">
                <a:blip r:embed="rId2"/>
                <a:stretch>
                  <a:fillRect l="-10" t="-35" r="-804" b="57"/>
                </a:stretch>
              </a:blipFill>
            </p:spPr>
            <p:txBody>
              <a:bodyPr/>
              <a:lstStyle/>
              <a:p>
                <a:r>
                  <a:rPr lang="en-US"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1"/>
          <a:stretch>
            <a:fillRect/>
          </a:stretch>
        </p:blipFill>
        <p:spPr>
          <a:xfrm>
            <a:off x="764514" y="3065106"/>
            <a:ext cx="7647583" cy="3566160"/>
          </a:xfrm>
          <a:prstGeom prst="rect">
            <a:avLst/>
          </a:prstGeom>
        </p:spPr>
      </p:pic>
      <p:sp>
        <p:nvSpPr>
          <p:cNvPr id="2" name="Title 1"/>
          <p:cNvSpPr>
            <a:spLocks noGrp="1"/>
          </p:cNvSpPr>
          <p:nvPr>
            <p:ph type="title"/>
          </p:nvPr>
        </p:nvSpPr>
        <p:spPr>
          <a:xfrm>
            <a:off x="1547" y="76200"/>
            <a:ext cx="9124519" cy="685800"/>
          </a:xfrm>
        </p:spPr>
        <p:txBody>
          <a:bodyPr/>
          <a:lstStyle/>
          <a:p>
            <a:r>
              <a:rPr lang="en-US" altLang="zh-CN" dirty="0"/>
              <a:t>Structural Distance Analysis</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p:sp>
        <p:nvSpPr>
          <p:cNvPr id="3" name="Content Placeholder 2"/>
          <p:cNvSpPr>
            <a:spLocks noGrp="1"/>
          </p:cNvSpPr>
          <p:nvPr>
            <p:ph idx="1"/>
          </p:nvPr>
        </p:nvSpPr>
        <p:spPr>
          <a:xfrm>
            <a:off x="19481" y="913291"/>
            <a:ext cx="8900783" cy="1857131"/>
          </a:xfrm>
        </p:spPr>
        <p:txBody>
          <a:bodyPr/>
          <a:lstStyle/>
          <a:p>
            <a:pPr>
              <a:defRPr/>
            </a:pPr>
            <a:r>
              <a:rPr lang="en-US" altLang="zh-CN" dirty="0">
                <a:latin typeface="Arial Narrow" panose="020B0606020202030204" pitchFamily="34" charset="0"/>
                <a:cs typeface="Arial Narrow" panose="020B0606020202030204" pitchFamily="34" charset="0"/>
              </a:rPr>
              <a:t>Comparison</a:t>
            </a:r>
            <a:endParaRPr lang="en-US" altLang="zh-CN" dirty="0">
              <a:latin typeface="Arial Narrow" panose="020B0606020202030204" pitchFamily="34" charset="0"/>
              <a:cs typeface="Arial Narrow" panose="020B0606020202030204" pitchFamily="34" charset="0"/>
            </a:endParaRPr>
          </a:p>
          <a:p>
            <a:pPr lvl="1">
              <a:defRPr/>
            </a:pPr>
            <a:r>
              <a:rPr lang="en-US" altLang="zh-CN" dirty="0">
                <a:latin typeface="Arial Narrow" panose="020B0606020202030204" pitchFamily="34" charset="0"/>
                <a:cs typeface="Arial Narrow" panose="020B0606020202030204" pitchFamily="34" charset="0"/>
              </a:rPr>
              <a:t>Spectral distance and correlation distance cannot be used to compare networks of different sizes</a:t>
            </a:r>
            <a:endParaRPr lang="en-US" altLang="zh-CN" dirty="0">
              <a:latin typeface="Arial Narrow" panose="020B0606020202030204" pitchFamily="34" charset="0"/>
              <a:cs typeface="Arial Narrow" panose="020B0606020202030204" pitchFamily="34" charset="0"/>
            </a:endParaRPr>
          </a:p>
          <a:p>
            <a:pPr lvl="1">
              <a:defRPr/>
            </a:pPr>
            <a:r>
              <a:rPr lang="en-US" altLang="zh-CN" dirty="0">
                <a:latin typeface="Arial Narrow" panose="020B0606020202030204" pitchFamily="34" charset="0"/>
                <a:cs typeface="Arial Narrow" panose="020B0606020202030204" pitchFamily="34" charset="0"/>
              </a:rPr>
              <a:t>Three distance methods comparison using the </a:t>
            </a:r>
            <a:r>
              <a:rPr lang="en-US" altLang="zh-CN" dirty="0" err="1">
                <a:latin typeface="Arial Narrow" panose="020B0606020202030204" pitchFamily="34" charset="0"/>
                <a:cs typeface="Arial Narrow" panose="020B0606020202030204" pitchFamily="34" charset="0"/>
              </a:rPr>
              <a:t>Ollivier</a:t>
            </a:r>
            <a:r>
              <a:rPr lang="en-US" altLang="zh-CN" dirty="0">
                <a:latin typeface="Arial Narrow" panose="020B0606020202030204" pitchFamily="34" charset="0"/>
                <a:cs typeface="Arial Narrow" panose="020B0606020202030204" pitchFamily="34" charset="0"/>
              </a:rPr>
              <a:t>–Ricci curvature and the edge betweenness centrality</a:t>
            </a:r>
            <a:endParaRPr lang="en-US" altLang="zh-CN" dirty="0">
              <a:latin typeface="Arial Narrow" panose="020B0606020202030204" pitchFamily="34" charset="0"/>
              <a:cs typeface="Arial Narrow" panose="020B0606020202030204" pitchFamily="34" charset="0"/>
            </a:endParaRPr>
          </a:p>
          <a:p>
            <a:pPr lvl="1">
              <a:defRPr/>
            </a:pPr>
            <a:endParaRPr lang="en-US" b="0" dirty="0">
              <a:latin typeface="Arial Narrow" panose="020B0606020202030204" pitchFamily="34" charset="0"/>
              <a:cs typeface="Arial Narrow" panose="020B0606020202030204" pitchFamily="34" charset="0"/>
            </a:endParaRPr>
          </a:p>
        </p:txBody>
      </p:sp>
      <p:sp>
        <p:nvSpPr>
          <p:cNvPr id="5" name="TextBox 1"/>
          <p:cNvSpPr txBox="1">
            <a:spLocks noChangeArrowheads="1"/>
          </p:cNvSpPr>
          <p:nvPr/>
        </p:nvSpPr>
        <p:spPr bwMode="auto">
          <a:xfrm>
            <a:off x="-55984" y="6619557"/>
            <a:ext cx="9023410"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panose="020B0604020202020204" pitchFamily="34" charset="0"/>
                <a:cs typeface="Arial" panose="020B0604020202020204" pitchFamily="34" charset="0"/>
              </a:rPr>
              <a:t>Xiao, </a:t>
            </a:r>
            <a:r>
              <a:rPr lang="en-US" sz="1000" dirty="0" err="1">
                <a:latin typeface="Arial" panose="020B0604020202020204" pitchFamily="34" charset="0"/>
                <a:cs typeface="Arial" panose="020B0604020202020204" pitchFamily="34" charset="0"/>
              </a:rPr>
              <a:t>Xiongye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Hanlong</a:t>
            </a:r>
            <a:r>
              <a:rPr lang="en-US" sz="1000" dirty="0">
                <a:latin typeface="Arial" panose="020B0604020202020204" pitchFamily="34" charset="0"/>
                <a:cs typeface="Arial" panose="020B0604020202020204" pitchFamily="34" charset="0"/>
              </a:rPr>
              <a:t> Chen, and Paul Bogdan. "Deciphering the generating rules and functionalities of complex networks." Scientific reports 11.1 (2021)</a:t>
            </a:r>
            <a:endParaRPr lang="en-US" sz="1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Screen Shot 2020-07-29 at 10.26.37 AM"/>
          <p:cNvPicPr>
            <a:picLocks noChangeAspect="1"/>
          </p:cNvPicPr>
          <p:nvPr/>
        </p:nvPicPr>
        <p:blipFill rotWithShape="1">
          <a:blip r:embed="rId1"/>
          <a:srcRect l="1003"/>
          <a:stretch>
            <a:fillRect/>
          </a:stretch>
        </p:blipFill>
        <p:spPr>
          <a:xfrm>
            <a:off x="5448845" y="4071088"/>
            <a:ext cx="3677491" cy="2125980"/>
          </a:xfrm>
          <a:prstGeom prst="rect">
            <a:avLst/>
          </a:prstGeom>
        </p:spPr>
      </p:pic>
      <p:sp>
        <p:nvSpPr>
          <p:cNvPr id="3" name="Content Placeholder 2"/>
          <p:cNvSpPr>
            <a:spLocks noGrp="1"/>
          </p:cNvSpPr>
          <p:nvPr>
            <p:ph idx="1"/>
          </p:nvPr>
        </p:nvSpPr>
        <p:spPr>
          <a:xfrm>
            <a:off x="19481" y="913291"/>
            <a:ext cx="9124519" cy="5265826"/>
          </a:xfrm>
        </p:spPr>
        <p:txBody>
          <a:bodyPr/>
          <a:lstStyle/>
          <a:p>
            <a:r>
              <a:rPr lang="en-US" dirty="0">
                <a:latin typeface="Arial Narrow" panose="020B0606020202030204"/>
                <a:cs typeface="Arial Narrow" panose="020B0606020202030204"/>
              </a:rPr>
              <a:t>Visual System (most important part in Drosophila brain) </a:t>
            </a:r>
            <a:endParaRPr lang="en-US" dirty="0">
              <a:latin typeface="Arial Narrow" panose="020B0606020202030204"/>
              <a:cs typeface="Arial Narrow" panose="020B0606020202030204"/>
            </a:endParaRPr>
          </a:p>
          <a:p>
            <a:pPr lvl="1"/>
            <a:r>
              <a:rPr lang="en-US" dirty="0">
                <a:latin typeface="Arial Narrow" panose="020B0606020202030204"/>
                <a:cs typeface="Arial Narrow" panose="020B0606020202030204"/>
              </a:rPr>
              <a:t>Optic lobe (OL)</a:t>
            </a:r>
            <a:endParaRPr lang="en-US" dirty="0">
              <a:latin typeface="Arial Narrow" panose="020B0606020202030204"/>
              <a:cs typeface="Arial Narrow" panose="020B0606020202030204"/>
            </a:endParaRPr>
          </a:p>
          <a:p>
            <a:pPr lvl="2"/>
            <a:r>
              <a:rPr lang="en-US" dirty="0">
                <a:latin typeface="Arial Narrow" panose="020B0606020202030204"/>
                <a:cs typeface="Arial Narrow" panose="020B0606020202030204"/>
              </a:rPr>
              <a:t>Visual processing occurs in optic lobes                                                               comprising &gt; 60% of brain’s neurons</a:t>
            </a:r>
            <a:endParaRPr lang="en-US" dirty="0">
              <a:latin typeface="Arial Narrow" panose="020B0606020202030204"/>
              <a:cs typeface="Arial Narrow" panose="020B0606020202030204"/>
            </a:endParaRPr>
          </a:p>
          <a:p>
            <a:pPr lvl="2"/>
            <a:r>
              <a:rPr lang="en-US" dirty="0">
                <a:latin typeface="Arial Narrow" panose="020B0606020202030204"/>
                <a:cs typeface="Arial Narrow" panose="020B0606020202030204"/>
              </a:rPr>
              <a:t>Each region in OL has different functions</a:t>
            </a:r>
            <a:endParaRPr lang="en-US" dirty="0">
              <a:latin typeface="Arial Narrow" panose="020B0606020202030204"/>
              <a:cs typeface="Arial Narrow" panose="020B0606020202030204"/>
            </a:endParaRPr>
          </a:p>
          <a:p>
            <a:pPr lvl="1"/>
            <a:r>
              <a:rPr lang="en-US" dirty="0">
                <a:latin typeface="Arial Narrow" panose="020B0606020202030204"/>
                <a:cs typeface="Arial Narrow" panose="020B0606020202030204"/>
              </a:rPr>
              <a:t>Visual Center</a:t>
            </a:r>
            <a:endParaRPr lang="en-US" dirty="0">
              <a:latin typeface="Arial Narrow" panose="020B0606020202030204"/>
              <a:cs typeface="Arial Narrow" panose="020B0606020202030204"/>
            </a:endParaRPr>
          </a:p>
          <a:p>
            <a:pPr lvl="2"/>
            <a:r>
              <a:rPr lang="en-US" dirty="0" err="1">
                <a:latin typeface="Arial Narrow" panose="020B0606020202030204"/>
                <a:cs typeface="Arial Narrow" panose="020B0606020202030204"/>
              </a:rPr>
              <a:t>Ventro</a:t>
            </a:r>
            <a:r>
              <a:rPr lang="en-US" dirty="0">
                <a:latin typeface="Arial Narrow" panose="020B0606020202030204"/>
                <a:cs typeface="Arial Narrow" panose="020B0606020202030204"/>
              </a:rPr>
              <a:t>-lateral neuropils (VNLP) are                                                                      believed to originate mostly from                                                                              central brain neuroblasts</a:t>
            </a:r>
            <a:endParaRPr lang="en-US" dirty="0">
              <a:latin typeface="Arial Narrow" panose="020B0606020202030204"/>
              <a:cs typeface="Arial Narrow" panose="020B0606020202030204"/>
            </a:endParaRPr>
          </a:p>
          <a:p>
            <a:pPr lvl="2"/>
            <a:r>
              <a:rPr lang="en-US" dirty="0">
                <a:latin typeface="Arial Narrow" panose="020B0606020202030204"/>
                <a:cs typeface="Arial Narrow" panose="020B0606020202030204"/>
              </a:rPr>
              <a:t>VNLP is divided into 5 regions by location </a:t>
            </a:r>
            <a:endParaRPr lang="en-US" dirty="0">
              <a:latin typeface="Arial Narrow" panose="020B0606020202030204"/>
              <a:cs typeface="Arial Narrow" panose="020B0606020202030204"/>
            </a:endParaRPr>
          </a:p>
          <a:p>
            <a:pPr lvl="3"/>
            <a:r>
              <a:rPr lang="en-US" dirty="0">
                <a:latin typeface="Arial Narrow" panose="020B0606020202030204"/>
                <a:cs typeface="Arial Narrow" panose="020B0606020202030204"/>
              </a:rPr>
              <a:t>AOTU – anterior optic tubercle</a:t>
            </a:r>
            <a:endParaRPr lang="en-US" dirty="0">
              <a:latin typeface="Arial Narrow" panose="020B0606020202030204"/>
              <a:cs typeface="Arial Narrow" panose="020B0606020202030204"/>
            </a:endParaRPr>
          </a:p>
          <a:p>
            <a:pPr lvl="3"/>
            <a:r>
              <a:rPr lang="en-US" dirty="0">
                <a:latin typeface="Arial Narrow" panose="020B0606020202030204"/>
                <a:cs typeface="Arial Narrow" panose="020B0606020202030204"/>
              </a:rPr>
              <a:t>AVLP – anterior ventrolateral optic tubercle</a:t>
            </a:r>
            <a:endParaRPr lang="en-US" dirty="0">
              <a:latin typeface="Arial Narrow" panose="020B0606020202030204"/>
              <a:cs typeface="Arial Narrow" panose="020B0606020202030204"/>
            </a:endParaRPr>
          </a:p>
          <a:p>
            <a:pPr lvl="3"/>
            <a:r>
              <a:rPr lang="en-US" dirty="0">
                <a:latin typeface="Arial Narrow" panose="020B0606020202030204"/>
                <a:cs typeface="Arial Narrow" panose="020B0606020202030204"/>
              </a:rPr>
              <a:t>PLP – posterior lateral protocerebrum</a:t>
            </a:r>
            <a:endParaRPr lang="en-US" dirty="0">
              <a:latin typeface="Arial Narrow" panose="020B0606020202030204"/>
              <a:cs typeface="Arial Narrow" panose="020B0606020202030204"/>
            </a:endParaRPr>
          </a:p>
          <a:p>
            <a:pPr lvl="3"/>
            <a:r>
              <a:rPr lang="en-US" dirty="0">
                <a:latin typeface="Arial Narrow" panose="020B0606020202030204"/>
                <a:cs typeface="Arial Narrow" panose="020B0606020202030204"/>
              </a:rPr>
              <a:t>PVLP – posterior ventrolateral protocerebrum</a:t>
            </a:r>
            <a:endParaRPr lang="en-US" dirty="0">
              <a:latin typeface="Arial Narrow" panose="020B0606020202030204"/>
              <a:cs typeface="Arial Narrow" panose="020B0606020202030204"/>
            </a:endParaRPr>
          </a:p>
          <a:p>
            <a:pPr lvl="3"/>
            <a:r>
              <a:rPr lang="en-US" dirty="0">
                <a:latin typeface="Arial Narrow" panose="020B0606020202030204"/>
                <a:cs typeface="Arial Narrow" panose="020B0606020202030204"/>
              </a:rPr>
              <a:t>WED - wedge</a:t>
            </a:r>
            <a:endParaRPr lang="en-US" dirty="0">
              <a:latin typeface="Arial Narrow" panose="020B0606020202030204"/>
              <a:cs typeface="Arial Narrow" panose="020B0606020202030204"/>
            </a:endParaRPr>
          </a:p>
          <a:p>
            <a:r>
              <a:rPr lang="en-US" dirty="0">
                <a:latin typeface="Arial Narrow" panose="020B0606020202030204"/>
                <a:cs typeface="Arial Narrow" panose="020B0606020202030204"/>
              </a:rPr>
              <a:t>Unclear whether these five regions have similar functions</a:t>
            </a:r>
            <a:endParaRPr lang="en-US" dirty="0">
              <a:latin typeface="Arial Narrow" panose="020B0606020202030204"/>
              <a:cs typeface="Arial Narrow" panose="020B0606020202030204"/>
            </a:endParaRPr>
          </a:p>
        </p:txBody>
      </p:sp>
      <p:sp>
        <p:nvSpPr>
          <p:cNvPr id="2" name="Title 1"/>
          <p:cNvSpPr>
            <a:spLocks noGrp="1"/>
          </p:cNvSpPr>
          <p:nvPr>
            <p:ph type="title"/>
          </p:nvPr>
        </p:nvSpPr>
        <p:spPr>
          <a:xfrm>
            <a:off x="1547" y="76200"/>
            <a:ext cx="9124519" cy="685800"/>
          </a:xfrm>
        </p:spPr>
        <p:txBody>
          <a:bodyPr/>
          <a:lstStyle/>
          <a:p>
            <a:r>
              <a:rPr lang="en-US" dirty="0"/>
              <a:t>Drosophila Brain Network</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dirty="0"/>
          </a:p>
        </p:txBody>
      </p:sp>
      <p:pic>
        <p:nvPicPr>
          <p:cNvPr id="19" name="Picture 18" descr="circuit_1800_tall"/>
          <p:cNvPicPr>
            <a:picLocks noChangeAspect="1"/>
          </p:cNvPicPr>
          <p:nvPr/>
        </p:nvPicPr>
        <p:blipFill>
          <a:blip r:embed="rId2"/>
          <a:stretch>
            <a:fillRect/>
          </a:stretch>
        </p:blipFill>
        <p:spPr>
          <a:xfrm>
            <a:off x="5444900" y="1511691"/>
            <a:ext cx="3657600" cy="21336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Drosophila Brain Network</a:t>
            </a:r>
            <a:endParaRPr lang="en-US" dirty="0"/>
          </a:p>
        </p:txBody>
      </p:sp>
      <p:sp>
        <p:nvSpPr>
          <p:cNvPr id="9" name="Content Placeholder 2"/>
          <p:cNvSpPr txBox="1"/>
          <p:nvPr/>
        </p:nvSpPr>
        <p:spPr bwMode="auto">
          <a:xfrm>
            <a:off x="128336" y="1069461"/>
            <a:ext cx="8697612" cy="873639"/>
          </a:xfrm>
          <a:prstGeom prst="rect">
            <a:avLst/>
          </a:prstGeom>
          <a:noFill/>
          <a:ln w="9525">
            <a:noFill/>
            <a:miter lim="800000"/>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b="0" dirty="0">
                <a:latin typeface="Arial Narrow" panose="020B0606020202030204" pitchFamily="34" charset="0"/>
                <a:ea typeface="Arial Narrow" panose="020B0606020202030204" pitchFamily="34" charset="0"/>
                <a:cs typeface="Arial Narrow" panose="020B0606020202030204" pitchFamily="34" charset="0"/>
              </a:rPr>
              <a:t>NMFA reveals </a:t>
            </a:r>
            <a:r>
              <a:rPr lang="en-US" b="0" dirty="0">
                <a:latin typeface="Arial Narrow" panose="020B0606020202030204" pitchFamily="34" charset="0"/>
                <a:cs typeface="Arial Narrow" panose="020B0606020202030204" pitchFamily="34" charset="0"/>
              </a:rPr>
              <a:t>the relationship between multifractal behaviors and functionalities of brain networks</a:t>
            </a:r>
            <a:endParaRPr lang="en-US" b="0" dirty="0">
              <a:latin typeface="Arial Narrow" panose="020B0606020202030204" pitchFamily="34" charset="0"/>
              <a:cs typeface="Arial Narrow" panose="020B0606020202030204" pitchFamily="34" charset="0"/>
            </a:endParaRPr>
          </a:p>
        </p:txBody>
      </p:sp>
      <p:pic>
        <p:nvPicPr>
          <p:cNvPr id="4" name="Picture 3" descr="A picture containing indoor, stuffed, colorful&#10;&#10;Description automatically generated"/>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8336" y="3397270"/>
            <a:ext cx="5176837" cy="2894576"/>
          </a:xfrm>
          <a:prstGeom prst="rect">
            <a:avLst/>
          </a:prstGeom>
        </p:spPr>
      </p:pic>
      <p:pic>
        <p:nvPicPr>
          <p:cNvPr id="6" name="Picture 5" descr="Diagram&#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295" y="2958558"/>
            <a:ext cx="3339653" cy="3537032"/>
          </a:xfrm>
          <a:prstGeom prst="rect">
            <a:avLst/>
          </a:prstGeom>
        </p:spPr>
      </p:pic>
      <p:sp>
        <p:nvSpPr>
          <p:cNvPr id="41" name="Content Placeholder 2"/>
          <p:cNvSpPr txBox="1"/>
          <p:nvPr/>
        </p:nvSpPr>
        <p:spPr bwMode="auto">
          <a:xfrm>
            <a:off x="128336" y="2084919"/>
            <a:ext cx="8697612" cy="873639"/>
          </a:xfrm>
          <a:prstGeom prst="rect">
            <a:avLst/>
          </a:prstGeom>
          <a:noFill/>
          <a:ln w="9525">
            <a:noFill/>
            <a:miter lim="800000"/>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b="0" dirty="0">
                <a:latin typeface="Arial Narrow" panose="020B0606020202030204" pitchFamily="34" charset="0"/>
                <a:ea typeface="Arial Narrow" panose="020B0606020202030204" pitchFamily="34" charset="0"/>
                <a:cs typeface="Arial Narrow" panose="020B0606020202030204" pitchFamily="34" charset="0"/>
              </a:rPr>
              <a:t>OL and VLNP are two </a:t>
            </a:r>
            <a:r>
              <a:rPr lang="en-US" b="0" dirty="0">
                <a:latin typeface="Arial Narrow" panose="020B0606020202030204" pitchFamily="34" charset="0"/>
                <a:cs typeface="Arial Narrow" panose="020B0606020202030204" pitchFamily="34" charset="0"/>
              </a:rPr>
              <a:t>major vision-related regions in the adult Drosophila brain</a:t>
            </a:r>
            <a:endParaRPr lang="en-US" b="0" dirty="0">
              <a:latin typeface="Arial Narrow" panose="020B0606020202030204" pitchFamily="34" charset="0"/>
              <a:cs typeface="Arial Narrow" panose="020B0606020202030204" pitchFamily="34" charset="0"/>
            </a:endParaRPr>
          </a:p>
        </p:txBody>
      </p:sp>
      <p:sp>
        <p:nvSpPr>
          <p:cNvPr id="3" name="Slide Number Placeholder 3"/>
          <p:cNvSpPr>
            <a:spLocks noGrp="1"/>
          </p:cNvSpPr>
          <p:nvPr>
            <p:ph type="sldNum" sz="quarter" idx="12"/>
          </p:nvPr>
        </p:nvSpPr>
        <p:spPr>
          <a:xfrm>
            <a:off x="7094538" y="6584950"/>
            <a:ext cx="2133600" cy="365125"/>
          </a:xfrm>
        </p:spPr>
        <p:txBody>
          <a:bodyPr/>
          <a:lstStyle/>
          <a:p>
            <a:pPr>
              <a:defRPr/>
            </a:pPr>
            <a:fld id="{6BACAB69-1B2F-42C9-A36B-19E28B50061C}" type="slidenum">
              <a:rPr lang="en-US" smtClean="0"/>
            </a:fld>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Drosophila Brain Network</a:t>
            </a:r>
            <a:endParaRPr lang="en-US" dirty="0"/>
          </a:p>
        </p:txBody>
      </p:sp>
      <p:sp>
        <p:nvSpPr>
          <p:cNvPr id="9" name="Content Placeholder 2"/>
          <p:cNvSpPr txBox="1"/>
          <p:nvPr/>
        </p:nvSpPr>
        <p:spPr bwMode="auto">
          <a:xfrm>
            <a:off x="-20956" y="938831"/>
            <a:ext cx="9164955" cy="873639"/>
          </a:xfrm>
          <a:prstGeom prst="rect">
            <a:avLst/>
          </a:prstGeom>
          <a:noFill/>
          <a:ln w="9525">
            <a:noFill/>
            <a:miter lim="800000"/>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rgbClr val="A50021"/>
              </a:buClr>
              <a:buSzPct val="85000"/>
              <a:buFont typeface="Wingdings" panose="05000000000000000000" pitchFamily="2" charset="2"/>
              <a:buChar char="q"/>
              <a:defRPr sz="2800" b="1"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rgbClr val="A50021"/>
              </a:buClr>
              <a:buSzPct val="77000"/>
              <a:buFont typeface="Wingdings" panose="05000000000000000000" pitchFamily="2" charset="2"/>
              <a:buChar char="q"/>
              <a:defRPr sz="2400" kern="12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gn="l" rtl="0" eaLnBrk="0" fontAlgn="base" hangingPunct="0">
              <a:spcBef>
                <a:spcPct val="20000"/>
              </a:spcBef>
              <a:spcAft>
                <a:spcPct val="0"/>
              </a:spcAft>
              <a:buClr>
                <a:srgbClr val="A50021"/>
              </a:buClr>
              <a:buSzPct val="65000"/>
              <a:buFont typeface="Wingdings" panose="05000000000000000000" pitchFamily="2" charset="2"/>
              <a:buChar char="q"/>
              <a:defRPr sz="2000" kern="12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gn="l" rtl="0" eaLnBrk="0" fontAlgn="base" hangingPunct="0">
              <a:spcBef>
                <a:spcPct val="20000"/>
              </a:spcBef>
              <a:spcAft>
                <a:spcPct val="0"/>
              </a:spcAft>
              <a:buClr>
                <a:srgbClr val="A50021"/>
              </a:buClr>
              <a:buFont typeface="Wingdings" panose="05000000000000000000" pitchFamily="2" charset="2"/>
              <a:buChar char="§"/>
              <a:defRPr sz="1800" kern="12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gn="l" rtl="0" eaLnBrk="0" fontAlgn="base" hangingPunct="0">
              <a:spcBef>
                <a:spcPct val="20000"/>
              </a:spcBef>
              <a:spcAft>
                <a:spcPct val="0"/>
              </a:spcAft>
              <a:buClr>
                <a:srgbClr val="A50021"/>
              </a:buClr>
              <a:buFont typeface="Arial" panose="020B0604020202020204" pitchFamily="34" charset="0"/>
              <a:buChar char="»"/>
              <a:defRPr sz="1600" kern="12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latin typeface="Arial Narrow" panose="020B0606020202030204" pitchFamily="34" charset="0"/>
                <a:ea typeface="Arial Narrow" panose="020B0606020202030204" pitchFamily="34" charset="0"/>
                <a:cs typeface="Arial Narrow" panose="020B0606020202030204" pitchFamily="34" charset="0"/>
              </a:rPr>
              <a:t>NMFA reveals </a:t>
            </a:r>
            <a:r>
              <a:rPr lang="en-US" dirty="0">
                <a:latin typeface="Arial Narrow" panose="020B0606020202030204" pitchFamily="34" charset="0"/>
                <a:cs typeface="Arial Narrow" panose="020B0606020202030204" pitchFamily="34" charset="0"/>
              </a:rPr>
              <a:t>the relationship between multifractal behaviors and functionalities of brain networks</a:t>
            </a:r>
            <a:endParaRPr lang="en-US" dirty="0">
              <a:latin typeface="Arial Narrow" panose="020B0606020202030204" pitchFamily="34" charset="0"/>
              <a:cs typeface="Arial Narrow" panose="020B0606020202030204" pitchFamily="34" charset="0"/>
            </a:endParaRPr>
          </a:p>
        </p:txBody>
      </p:sp>
      <p:pic>
        <p:nvPicPr>
          <p:cNvPr id="7" name="Graphic 6"/>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28336" y="2250561"/>
            <a:ext cx="2704554" cy="2183801"/>
          </a:xfrm>
          <a:prstGeom prst="rect">
            <a:avLst/>
          </a:prstGeom>
        </p:spPr>
      </p:pic>
      <p:pic>
        <p:nvPicPr>
          <p:cNvPr id="8" name="Graphic 7"/>
          <p:cNvPicPr>
            <a:picLocks noChangeAspect="1"/>
          </p:cNvPicPr>
          <p:nvPr/>
        </p:nvPicPr>
        <p:blipFill>
          <a:blip r:embed="rId3">
            <a:extLst>
              <a:ext uri="{96DAC541-7B7A-43D3-8B79-37D633B846F1}">
                <asvg:svgBlip xmlns:asvg="http://schemas.microsoft.com/office/drawing/2016/SVG/main" r:embed="rId4"/>
              </a:ext>
            </a:extLst>
          </a:blip>
          <a:srcRect/>
          <a:stretch>
            <a:fillRect/>
          </a:stretch>
        </p:blipFill>
        <p:spPr>
          <a:xfrm>
            <a:off x="2869768" y="2161620"/>
            <a:ext cx="2396169" cy="2183800"/>
          </a:xfrm>
          <a:prstGeom prst="rect">
            <a:avLst/>
          </a:prstGeom>
        </p:spPr>
      </p:pic>
      <p:pic>
        <p:nvPicPr>
          <p:cNvPr id="10" name="Graphic 9"/>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8335" y="4434360"/>
            <a:ext cx="2704553" cy="2183801"/>
          </a:xfrm>
          <a:prstGeom prst="rect">
            <a:avLst/>
          </a:prstGeom>
        </p:spPr>
      </p:pic>
      <p:pic>
        <p:nvPicPr>
          <p:cNvPr id="11" name="Graphic 10"/>
          <p:cNvPicPr>
            <a:picLocks noChangeAspect="1"/>
          </p:cNvPicPr>
          <p:nvPr/>
        </p:nvPicPr>
        <p:blipFill>
          <a:blip r:embed="rId7">
            <a:extLst>
              <a:ext uri="{96DAC541-7B7A-43D3-8B79-37D633B846F1}">
                <asvg:svgBlip xmlns:asvg="http://schemas.microsoft.com/office/drawing/2016/SVG/main" r:embed="rId8"/>
              </a:ext>
            </a:extLst>
          </a:blip>
          <a:srcRect/>
          <a:stretch>
            <a:fillRect/>
          </a:stretch>
        </p:blipFill>
        <p:spPr>
          <a:xfrm>
            <a:off x="2869768" y="4414546"/>
            <a:ext cx="2396169" cy="2183800"/>
          </a:xfrm>
          <a:prstGeom prst="rect">
            <a:avLst/>
          </a:prstGeom>
        </p:spPr>
      </p:pic>
      <p:sp>
        <p:nvSpPr>
          <p:cNvPr id="12" name="TextBox 11"/>
          <p:cNvSpPr txBox="1"/>
          <p:nvPr/>
        </p:nvSpPr>
        <p:spPr>
          <a:xfrm>
            <a:off x="5164214" y="1983276"/>
            <a:ext cx="4129076" cy="5047536"/>
          </a:xfrm>
          <a:prstGeom prst="rect">
            <a:avLst/>
          </a:prstGeom>
          <a:noFill/>
        </p:spPr>
        <p:txBody>
          <a:bodyPr wrap="square">
            <a:spAutoFit/>
          </a:bodyPr>
          <a:lstStyle/>
          <a:p>
            <a:pPr marL="457200" indent="-457200">
              <a:buClr>
                <a:srgbClr val="C00000"/>
              </a:buClr>
              <a:buFont typeface="Wingdings" panose="05000000000000000000" pitchFamily="2" charset="2"/>
              <a:buChar char="q"/>
            </a:pPr>
            <a:r>
              <a:rPr lang="en-US" sz="2300" dirty="0">
                <a:latin typeface="Arial Narrow" panose="020B0606020202030204" pitchFamily="34" charset="0"/>
                <a:cs typeface="Arial Narrow" panose="020B0606020202030204" pitchFamily="34" charset="0"/>
              </a:rPr>
              <a:t>OL consists of four parts: the lamina, medulla (ME), </a:t>
            </a:r>
            <a:r>
              <a:rPr lang="en-US" sz="2300" dirty="0" err="1">
                <a:latin typeface="Arial Narrow" panose="020B0606020202030204" pitchFamily="34" charset="0"/>
                <a:cs typeface="Arial Narrow" panose="020B0606020202030204" pitchFamily="34" charset="0"/>
              </a:rPr>
              <a:t>lobula</a:t>
            </a:r>
            <a:r>
              <a:rPr lang="en-US" sz="2300" dirty="0">
                <a:latin typeface="Arial Narrow" panose="020B0606020202030204" pitchFamily="34" charset="0"/>
                <a:cs typeface="Arial Narrow" panose="020B0606020202030204" pitchFamily="34" charset="0"/>
              </a:rPr>
              <a:t> (LO), and </a:t>
            </a:r>
            <a:r>
              <a:rPr lang="en-US" sz="2300" dirty="0" err="1">
                <a:latin typeface="Arial Narrow" panose="020B0606020202030204" pitchFamily="34" charset="0"/>
                <a:cs typeface="Arial Narrow" panose="020B0606020202030204" pitchFamily="34" charset="0"/>
              </a:rPr>
              <a:t>lobula</a:t>
            </a:r>
            <a:r>
              <a:rPr lang="en-US" sz="2300" dirty="0">
                <a:latin typeface="Arial Narrow" panose="020B0606020202030204" pitchFamily="34" charset="0"/>
                <a:cs typeface="Arial Narrow" panose="020B0606020202030204" pitchFamily="34" charset="0"/>
              </a:rPr>
              <a:t> plate (LOP)</a:t>
            </a:r>
            <a:endParaRPr lang="en-US" sz="2300" dirty="0">
              <a:latin typeface="Arial Narrow" panose="020B0606020202030204" pitchFamily="34" charset="0"/>
              <a:cs typeface="Arial Narrow" panose="020B0606020202030204" pitchFamily="34" charset="0"/>
            </a:endParaRPr>
          </a:p>
          <a:p>
            <a:pPr marL="457200" indent="-457200">
              <a:buClr>
                <a:srgbClr val="C00000"/>
              </a:buClr>
              <a:buFont typeface="Wingdings" panose="05000000000000000000" pitchFamily="2" charset="2"/>
              <a:buChar char="q"/>
            </a:pPr>
            <a:r>
              <a:rPr lang="en-US" sz="2300" dirty="0">
                <a:latin typeface="Arial Narrow" panose="020B0606020202030204" pitchFamily="34" charset="0"/>
                <a:cs typeface="Arial Narrow" panose="020B0606020202030204" pitchFamily="34" charset="0"/>
              </a:rPr>
              <a:t>Each part implements different functionalities</a:t>
            </a:r>
            <a:endParaRPr lang="en-US" sz="2300" dirty="0">
              <a:latin typeface="Arial Narrow" panose="020B0606020202030204" pitchFamily="34" charset="0"/>
              <a:cs typeface="Arial Narrow" panose="020B0606020202030204" pitchFamily="34" charset="0"/>
            </a:endParaRPr>
          </a:p>
          <a:p>
            <a:pPr marL="1371600" lvl="2" indent="-457200">
              <a:buClr>
                <a:srgbClr val="C00000"/>
              </a:buClr>
              <a:buFont typeface="Wingdings" panose="05000000000000000000" pitchFamily="2" charset="2"/>
              <a:buChar char="q"/>
            </a:pPr>
            <a:endParaRPr lang="en-US" sz="1400" dirty="0">
              <a:latin typeface="Arial Narrow" panose="020B0606020202030204" pitchFamily="34" charset="0"/>
              <a:cs typeface="Arial Narrow" panose="020B0606020202030204" pitchFamily="34" charset="0"/>
            </a:endParaRPr>
          </a:p>
          <a:p>
            <a:pPr marL="457200" indent="-457200">
              <a:buClr>
                <a:srgbClr val="C00000"/>
              </a:buClr>
              <a:buFont typeface="Wingdings" panose="05000000000000000000" pitchFamily="2" charset="2"/>
              <a:buChar char="q"/>
            </a:pPr>
            <a:r>
              <a:rPr lang="en-US" sz="2300" dirty="0">
                <a:latin typeface="Arial Narrow" panose="020B0606020202030204" pitchFamily="34" charset="0"/>
                <a:cs typeface="Arial Narrow" panose="020B0606020202030204" pitchFamily="34" charset="0"/>
              </a:rPr>
              <a:t>Regions in the VLNP exhibit similar generating rules, which implies that the various VLNP networks have similar topological structures and can implement redundant or overlapping complex functionalities</a:t>
            </a:r>
            <a:endParaRPr lang="en-US" sz="2300" dirty="0">
              <a:latin typeface="Arial Narrow" panose="020B0606020202030204" pitchFamily="34" charset="0"/>
              <a:cs typeface="Arial Narrow" panose="020B0606020202030204" pitchFamily="34" charset="0"/>
            </a:endParaRPr>
          </a:p>
        </p:txBody>
      </p:sp>
      <p:sp>
        <p:nvSpPr>
          <p:cNvPr id="4" name="Slide Number Placeholder 3"/>
          <p:cNvSpPr>
            <a:spLocks noGrp="1"/>
          </p:cNvSpPr>
          <p:nvPr>
            <p:ph type="sldNum" sz="quarter" idx="12"/>
          </p:nvPr>
        </p:nvSpPr>
        <p:spPr>
          <a:xfrm>
            <a:off x="7094538" y="6584950"/>
            <a:ext cx="2133600" cy="365125"/>
          </a:xfrm>
        </p:spPr>
        <p:txBody>
          <a:bodyPr/>
          <a:lstStyle/>
          <a:p>
            <a:pPr>
              <a:defRPr/>
            </a:pPr>
            <a:fld id="{6BACAB69-1B2F-42C9-A36B-19E28B50061C}" type="slidenum">
              <a:rPr lang="en-US" smtClean="0"/>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“Frequent” vs. “Rare” Topologies</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pic>
        <p:nvPicPr>
          <p:cNvPr id="24" name="Picture 2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3558629" y="3393357"/>
            <a:ext cx="2684585" cy="2239668"/>
          </a:xfrm>
          <a:prstGeom prst="rect">
            <a:avLst/>
          </a:prstGeom>
        </p:spPr>
      </p:pic>
      <p:grpSp>
        <p:nvGrpSpPr>
          <p:cNvPr id="26" name="Group 25"/>
          <p:cNvGrpSpPr/>
          <p:nvPr/>
        </p:nvGrpSpPr>
        <p:grpSpPr>
          <a:xfrm>
            <a:off x="4042171" y="3863572"/>
            <a:ext cx="1641665" cy="1635097"/>
            <a:chOff x="933452" y="2287613"/>
            <a:chExt cx="2188886" cy="2180129"/>
          </a:xfrm>
        </p:grpSpPr>
        <p:sp>
          <p:nvSpPr>
            <p:cNvPr id="27" name="Rectangle 26"/>
            <p:cNvSpPr/>
            <p:nvPr/>
          </p:nvSpPr>
          <p:spPr>
            <a:xfrm>
              <a:off x="933452" y="2287613"/>
              <a:ext cx="840533" cy="8055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p>
          </p:txBody>
        </p:sp>
        <p:sp>
          <p:nvSpPr>
            <p:cNvPr id="28" name="Rectangle 27"/>
            <p:cNvSpPr/>
            <p:nvPr/>
          </p:nvSpPr>
          <p:spPr>
            <a:xfrm>
              <a:off x="1769037" y="3093122"/>
              <a:ext cx="1353301" cy="13746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p>
          </p:txBody>
        </p:sp>
      </p:grpSp>
      <p:sp>
        <p:nvSpPr>
          <p:cNvPr id="29" name="Text Box 2"/>
          <p:cNvSpPr txBox="1"/>
          <p:nvPr/>
        </p:nvSpPr>
        <p:spPr>
          <a:xfrm>
            <a:off x="3913915" y="3184994"/>
            <a:ext cx="1567049" cy="323165"/>
          </a:xfrm>
          <a:prstGeom prst="rect">
            <a:avLst/>
          </a:prstGeom>
          <a:noFill/>
        </p:spPr>
        <p:txBody>
          <a:bodyPr wrap="square" rtlCol="0" anchor="t">
            <a:spAutoFit/>
          </a:bodyPr>
          <a:lstStyle/>
          <a:p>
            <a:pPr lvl="2">
              <a:buClr>
                <a:srgbClr val="C00000"/>
              </a:buClr>
            </a:pPr>
            <a:r>
              <a:rPr lang="en-US" sz="1500" b="1" dirty="0"/>
              <a:t>q &lt; 0</a:t>
            </a:r>
            <a:endParaRPr lang="en-US" sz="1500" b="1" dirty="0"/>
          </a:p>
        </p:txBody>
      </p:sp>
      <p:pic>
        <p:nvPicPr>
          <p:cNvPr id="30" name="Picture 2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6200541" y="3365692"/>
            <a:ext cx="2793110" cy="2218058"/>
          </a:xfrm>
          <a:prstGeom prst="rect">
            <a:avLst/>
          </a:prstGeom>
        </p:spPr>
      </p:pic>
      <p:grpSp>
        <p:nvGrpSpPr>
          <p:cNvPr id="31" name="Group 30"/>
          <p:cNvGrpSpPr/>
          <p:nvPr/>
        </p:nvGrpSpPr>
        <p:grpSpPr>
          <a:xfrm>
            <a:off x="6666244" y="3823596"/>
            <a:ext cx="1641665" cy="1626191"/>
            <a:chOff x="933452" y="2299488"/>
            <a:chExt cx="2188886" cy="2168254"/>
          </a:xfrm>
        </p:grpSpPr>
        <p:sp>
          <p:nvSpPr>
            <p:cNvPr id="32" name="Rectangle 31"/>
            <p:cNvSpPr/>
            <p:nvPr/>
          </p:nvSpPr>
          <p:spPr>
            <a:xfrm>
              <a:off x="933452" y="2299488"/>
              <a:ext cx="840533" cy="8055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p>
          </p:txBody>
        </p:sp>
        <p:sp>
          <p:nvSpPr>
            <p:cNvPr id="33" name="Rectangle 32"/>
            <p:cNvSpPr/>
            <p:nvPr/>
          </p:nvSpPr>
          <p:spPr>
            <a:xfrm>
              <a:off x="1769037" y="3093122"/>
              <a:ext cx="1353301" cy="13746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p>
          </p:txBody>
        </p:sp>
      </p:grpSp>
      <p:sp>
        <p:nvSpPr>
          <p:cNvPr id="34" name="Text Box 2"/>
          <p:cNvSpPr txBox="1"/>
          <p:nvPr/>
        </p:nvSpPr>
        <p:spPr>
          <a:xfrm>
            <a:off x="6600786" y="3184994"/>
            <a:ext cx="1707123" cy="323165"/>
          </a:xfrm>
          <a:prstGeom prst="rect">
            <a:avLst/>
          </a:prstGeom>
          <a:noFill/>
        </p:spPr>
        <p:txBody>
          <a:bodyPr wrap="square" rtlCol="0" anchor="t">
            <a:spAutoFit/>
          </a:bodyPr>
          <a:lstStyle/>
          <a:p>
            <a:pPr lvl="2">
              <a:buClr>
                <a:srgbClr val="C00000"/>
              </a:buClr>
            </a:pPr>
            <a:r>
              <a:rPr lang="en-US" sz="1500" b="1" dirty="0"/>
              <a:t>q &gt; 0</a:t>
            </a:r>
            <a:endParaRPr lang="en-US" sz="1500" b="1" dirty="0"/>
          </a:p>
        </p:txBody>
      </p:sp>
      <p:sp>
        <p:nvSpPr>
          <p:cNvPr id="6" name="Content Placeholder 2"/>
          <p:cNvSpPr>
            <a:spLocks noGrp="1" noChangeArrowheads="1"/>
          </p:cNvSpPr>
          <p:nvPr>
            <p:ph idx="1"/>
          </p:nvPr>
        </p:nvSpPr>
        <p:spPr>
          <a:xfrm>
            <a:off x="17462" y="958255"/>
            <a:ext cx="9126537" cy="3656012"/>
          </a:xfrm>
        </p:spPr>
        <p:txBody>
          <a:bodyPr/>
          <a:lstStyle/>
          <a:p>
            <a:pPr>
              <a:buFont typeface="Wingdings" panose="05000000000000000000" charset="0"/>
              <a:buChar char="q"/>
            </a:pPr>
            <a:r>
              <a:rPr lang="en-US" altLang="zh-CN" dirty="0">
                <a:latin typeface="Arial Narrow" panose="020B0606020202030204" pitchFamily="34" charset="0"/>
                <a:cs typeface="Arial" panose="020B0604020202020204" pitchFamily="34" charset="0"/>
              </a:rPr>
              <a:t>Can we measure topological distance among brain regions?</a:t>
            </a:r>
            <a:endParaRPr lang="en-US" altLang="zh-CN" dirty="0">
              <a:latin typeface="Arial Narrow" panose="020B0606020202030204" pitchFamily="34" charset="0"/>
              <a:cs typeface="Arial" panose="020B0604020202020204" pitchFamily="34" charset="0"/>
            </a:endParaRPr>
          </a:p>
          <a:p>
            <a:pPr lvl="1">
              <a:buFont typeface="Wingdings" panose="05000000000000000000" charset="0"/>
              <a:buChar char="q"/>
            </a:pPr>
            <a:r>
              <a:rPr lang="en-US" altLang="zh-CN" dirty="0">
                <a:latin typeface="Arial Narrow" panose="020B0606020202030204" pitchFamily="34" charset="0"/>
                <a:cs typeface="Arial" panose="020B0604020202020204" pitchFamily="34" charset="0"/>
              </a:rPr>
              <a:t>while accounting for “frequent” and “rare” topological patterns</a:t>
            </a:r>
            <a:endParaRPr lang="en-US" altLang="zh-CN" dirty="0">
              <a:latin typeface="Arial Narrow" panose="020B0606020202030204" pitchFamily="34" charset="0"/>
              <a:cs typeface="Arial" panose="020B0604020202020204" pitchFamily="34" charset="0"/>
            </a:endParaRPr>
          </a:p>
          <a:p>
            <a:pPr>
              <a:buFont typeface="Wingdings" panose="05000000000000000000" charset="0"/>
              <a:buChar char="q"/>
            </a:pPr>
            <a:r>
              <a:rPr lang="en-US" altLang="zh-CN" dirty="0">
                <a:latin typeface="Arial Narrow" panose="020B0606020202030204" pitchFamily="34" charset="0"/>
                <a:cs typeface="Arial" panose="020B0604020202020204" pitchFamily="34" charset="0"/>
              </a:rPr>
              <a:t>Quantify the distance between two networks through an information divergence for varying distortion factors </a:t>
            </a:r>
            <a:r>
              <a:rPr lang="en-US" altLang="zh-CN" i="1" dirty="0">
                <a:latin typeface="Times New Roman" panose="02020603050405020304" pitchFamily="1" charset="0"/>
                <a:cs typeface="Times New Roman" panose="02020603050405020304" pitchFamily="1" charset="0"/>
              </a:rPr>
              <a:t>q</a:t>
            </a:r>
            <a:endParaRPr lang="en-US" altLang="zh-CN" i="1" dirty="0">
              <a:latin typeface="Times New Roman" panose="02020603050405020304" pitchFamily="1" charset="0"/>
              <a:cs typeface="Times New Roman" panose="02020603050405020304" pitchFamily="1" charset="0"/>
            </a:endParaRPr>
          </a:p>
          <a:p>
            <a:pPr lvl="1">
              <a:buFont typeface="Wingdings" panose="05000000000000000000" charset="0"/>
              <a:buChar char="q"/>
            </a:pPr>
            <a:r>
              <a:rPr lang="en-US" altLang="zh-CN" dirty="0">
                <a:latin typeface="Arial Narrow" panose="020B0606020202030204" pitchFamily="34" charset="0"/>
                <a:cs typeface="Arial" panose="020B0604020202020204" pitchFamily="34" charset="0"/>
              </a:rPr>
              <a:t>LO and LOP exhibit the                                                                                highest distance in                                                                                              terms of both                                                                                                      “frequent” and “rare”                                                                              topological patterns</a:t>
            </a:r>
            <a:endParaRPr lang="en-US" altLang="zh-CN" dirty="0">
              <a:latin typeface="Arial Narrow" panose="020B0606020202030204" pitchFamily="34" charset="0"/>
              <a:cs typeface="Arial" panose="020B0604020202020204" pitchFamily="34" charset="0"/>
            </a:endParaRPr>
          </a:p>
          <a:p>
            <a:pPr lvl="1">
              <a:buFont typeface="Wingdings" panose="05000000000000000000" charset="0"/>
              <a:buChar char="q"/>
            </a:pPr>
            <a:r>
              <a:rPr lang="en-US" altLang="zh-CN" dirty="0">
                <a:latin typeface="Arial Narrow" panose="020B0606020202030204" pitchFamily="34" charset="0"/>
                <a:cs typeface="Arial" panose="020B0604020202020204" pitchFamily="34" charset="0"/>
              </a:rPr>
              <a:t>AVLP and WED exhibit                                                                                    the highest distance in                                                                                                           terms of only highly                                                                              “frequent” topological patterns (similar behavior for LOP and WED)</a:t>
            </a:r>
            <a:endParaRPr lang="en-US" altLang="zh-CN" dirty="0">
              <a:latin typeface="Arial Narrow" panose="020B0606020202030204" pitchFamily="34" charset="0"/>
              <a:cs typeface="Arial" panose="020B0604020202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stretch>
            <a:fillRect/>
          </a:stretch>
        </p:blipFill>
        <p:spPr>
          <a:xfrm>
            <a:off x="284930" y="3255169"/>
            <a:ext cx="4408989" cy="3566160"/>
          </a:xfrm>
          <a:prstGeom prst="rect">
            <a:avLst/>
          </a:prstGeom>
        </p:spPr>
      </p:pic>
      <p:pic>
        <p:nvPicPr>
          <p:cNvPr id="6" name="Picture 5"/>
          <p:cNvPicPr>
            <a:picLocks noChangeAspect="1"/>
          </p:cNvPicPr>
          <p:nvPr/>
        </p:nvPicPr>
        <p:blipFill>
          <a:blip r:embed="rId2"/>
          <a:stretch>
            <a:fillRect/>
          </a:stretch>
        </p:blipFill>
        <p:spPr>
          <a:xfrm>
            <a:off x="4846954" y="1339147"/>
            <a:ext cx="4301369" cy="5240160"/>
          </a:xfrm>
          <a:prstGeom prst="rect">
            <a:avLst/>
          </a:prstGeom>
        </p:spPr>
      </p:pic>
      <p:sp>
        <p:nvSpPr>
          <p:cNvPr id="8" name="Slide Number Placeholder 3"/>
          <p:cNvSpPr>
            <a:spLocks noGrp="1"/>
          </p:cNvSpPr>
          <p:nvPr>
            <p:ph type="sldNum" sz="quarter" idx="12"/>
          </p:nvPr>
        </p:nvSpPr>
        <p:spPr>
          <a:xfrm>
            <a:off x="7094538" y="6584950"/>
            <a:ext cx="2133600" cy="365125"/>
          </a:xfrm>
        </p:spPr>
        <p:txBody>
          <a:bodyPr/>
          <a:lstStyle/>
          <a:p>
            <a:pPr>
              <a:defRPr/>
            </a:pPr>
            <a:fld id="{6BACAB69-1B2F-42C9-A36B-19E28B50061C}" type="slidenum">
              <a:rPr lang="en-US" smtClean="0"/>
            </a:fld>
            <a:endParaRPr lang="en-US"/>
          </a:p>
        </p:txBody>
      </p:sp>
      <p:sp>
        <p:nvSpPr>
          <p:cNvPr id="7" name="Title 1"/>
          <p:cNvSpPr>
            <a:spLocks noGrp="1"/>
          </p:cNvSpPr>
          <p:nvPr>
            <p:ph type="title"/>
          </p:nvPr>
        </p:nvSpPr>
        <p:spPr>
          <a:xfrm>
            <a:off x="457200" y="76200"/>
            <a:ext cx="8229600" cy="685800"/>
          </a:xfrm>
        </p:spPr>
        <p:txBody>
          <a:bodyPr>
            <a:normAutofit/>
          </a:bodyPr>
          <a:lstStyle/>
          <a:p>
            <a:r>
              <a:rPr lang="en-US" dirty="0">
                <a:latin typeface="Arial" panose="020B0604020202020204"/>
                <a:ea typeface="MS PGothic" panose="020B0600070205080204" pitchFamily="34" charset="-128"/>
                <a:cs typeface="Arial" panose="020B0604020202020204"/>
              </a:rPr>
              <a:t>Applications in Neuroscience</a:t>
            </a:r>
            <a:endParaRPr lang="en-US" dirty="0"/>
          </a:p>
        </p:txBody>
      </p:sp>
      <p:sp>
        <p:nvSpPr>
          <p:cNvPr id="12" name="Content Placeholder 2"/>
          <p:cNvSpPr>
            <a:spLocks noGrp="1"/>
          </p:cNvSpPr>
          <p:nvPr>
            <p:ph idx="1"/>
          </p:nvPr>
        </p:nvSpPr>
        <p:spPr>
          <a:xfrm>
            <a:off x="-2594" y="897221"/>
            <a:ext cx="9146594" cy="5265826"/>
          </a:xfrm>
        </p:spPr>
        <p:txBody>
          <a:bodyPr/>
          <a:lstStyle/>
          <a:p>
            <a:r>
              <a:rPr lang="en-US" dirty="0">
                <a:latin typeface="Arial Narrow" panose="020B0606020202030204"/>
                <a:ea typeface="MS PGothic" panose="020B0600070205080204" pitchFamily="34" charset="-128"/>
                <a:cs typeface="Arial Narrow" panose="020B0606020202030204"/>
              </a:rPr>
              <a:t>Multifractal analysis of biological / living neuronal networks in neuronal cultures or in the brain</a:t>
            </a:r>
            <a:endParaRPr lang="en-US" dirty="0">
              <a:latin typeface="Arial Narrow" panose="020B0606020202030204"/>
              <a:ea typeface="MS PGothic" panose="020B0600070205080204" pitchFamily="34" charset="-128"/>
              <a:cs typeface="Arial Narrow" panose="020B0606020202030204"/>
            </a:endParaRPr>
          </a:p>
          <a:p>
            <a:pPr lvl="1"/>
            <a:r>
              <a:rPr lang="en-US" dirty="0">
                <a:latin typeface="Arial Narrow" panose="020B0606020202030204" pitchFamily="34" charset="0"/>
                <a:cs typeface="Arial" panose="020B0604020202020204" pitchFamily="34" charset="0"/>
              </a:rPr>
              <a:t>Quantify the network complex                                                                    structure to capture the evolution                                                                                    of neuron network and neuron                                                                       cluster network</a:t>
            </a:r>
            <a:endParaRPr lang="en-US" dirty="0">
              <a:latin typeface="Arial Narrow" panose="020B0606020202030204" pitchFamily="34" charset="0"/>
              <a:cs typeface="Arial" panose="020B0604020202020204" pitchFamily="34" charset="0"/>
            </a:endParaRPr>
          </a:p>
          <a:p>
            <a:pPr lvl="1"/>
            <a:endParaRPr lang="en-US" dirty="0">
              <a:latin typeface="Arial Narrow" panose="020B0606020202030204"/>
              <a:cs typeface="Arial Narrow" panose="020B0606020202030204"/>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lstStyle/>
          <a:p>
            <a:r>
              <a:rPr lang="en-US" dirty="0"/>
              <a:t>Chemical, Geometrical &amp; Graph Descriptors</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pic>
        <p:nvPicPr>
          <p:cNvPr id="6" name="Picture 5"/>
          <p:cNvPicPr>
            <a:picLocks noChangeAspect="1"/>
          </p:cNvPicPr>
          <p:nvPr/>
        </p:nvPicPr>
        <p:blipFill rotWithShape="1">
          <a:blip r:embed="rId1" cstate="print">
            <a:extLst>
              <a:ext uri="{28A0092B-C50C-407E-A947-70E740481C1C}">
                <a14:useLocalDpi xmlns:a14="http://schemas.microsoft.com/office/drawing/2010/main" val="0"/>
              </a:ext>
            </a:extLst>
          </a:blip>
          <a:srcRect l="911" t="32925" r="1944"/>
          <a:stretch>
            <a:fillRect/>
          </a:stretch>
        </p:blipFill>
        <p:spPr>
          <a:xfrm>
            <a:off x="69573" y="957938"/>
            <a:ext cx="8949561" cy="591526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10;&#10;Description automatically generated"/>
          <p:cNvPicPr>
            <a:picLocks noChangeAspect="1"/>
          </p:cNvPicPr>
          <p:nvPr/>
        </p:nvPicPr>
        <p:blipFill rotWithShape="1">
          <a:blip r:embed="rId1" cstate="print">
            <a:extLst>
              <a:ext uri="{28A0092B-C50C-407E-A947-70E740481C1C}">
                <a14:useLocalDpi xmlns:a14="http://schemas.microsoft.com/office/drawing/2010/main" val="0"/>
              </a:ext>
            </a:extLst>
          </a:blip>
          <a:srcRect l="39338" t="54711" r="4964" b="2088"/>
          <a:stretch>
            <a:fillRect/>
          </a:stretch>
        </p:blipFill>
        <p:spPr>
          <a:xfrm>
            <a:off x="4939553" y="4066765"/>
            <a:ext cx="4404184" cy="2651760"/>
          </a:xfrm>
          <a:prstGeom prst="rect">
            <a:avLst/>
          </a:prstGeom>
        </p:spPr>
      </p:pic>
      <p:sp>
        <p:nvSpPr>
          <p:cNvPr id="2" name="Title 1"/>
          <p:cNvSpPr>
            <a:spLocks noGrp="1"/>
          </p:cNvSpPr>
          <p:nvPr>
            <p:ph type="title"/>
          </p:nvPr>
        </p:nvSpPr>
        <p:spPr>
          <a:xfrm>
            <a:off x="-277905" y="76200"/>
            <a:ext cx="9897034" cy="685800"/>
          </a:xfrm>
        </p:spPr>
        <p:txBody>
          <a:bodyPr/>
          <a:lstStyle/>
          <a:p>
            <a:r>
              <a:rPr lang="en-US" dirty="0"/>
              <a:t>Graph Theory-aware ML (GTML)</a:t>
            </a:r>
            <a:endParaRPr lang="en-US" dirty="0"/>
          </a:p>
        </p:txBody>
      </p:sp>
      <p:sp>
        <p:nvSpPr>
          <p:cNvPr id="3" name="TextBox 2"/>
          <p:cNvSpPr txBox="1"/>
          <p:nvPr/>
        </p:nvSpPr>
        <p:spPr>
          <a:xfrm>
            <a:off x="0" y="940908"/>
            <a:ext cx="9020432" cy="4955203"/>
          </a:xfrm>
          <a:prstGeom prst="rect">
            <a:avLst/>
          </a:prstGeom>
          <a:noFill/>
        </p:spPr>
        <p:txBody>
          <a:bodyPr wrap="square">
            <a:spAutoFit/>
          </a:bodyPr>
          <a:lstStyle/>
          <a:p>
            <a:pPr marL="285750" indent="-285750">
              <a:buClr>
                <a:srgbClr val="C00000"/>
              </a:buClr>
              <a:buFont typeface="Wingdings" panose="05000000000000000000" pitchFamily="2" charset="2"/>
              <a:buChar char="q"/>
            </a:pPr>
            <a:r>
              <a:rPr lang="en-US" sz="2800" b="1" dirty="0">
                <a:latin typeface="Arial Narrow" panose="020B0606020202030204" pitchFamily="34" charset="0"/>
                <a:cs typeface="Arial Narrow" panose="020B0606020202030204" pitchFamily="34" charset="0"/>
              </a:rPr>
              <a:t>Distance-based feature                                                          matrices for prediction                                                                       of protein complexes</a:t>
            </a:r>
            <a:endParaRPr lang="en-US" sz="2800" b="1" dirty="0">
              <a:latin typeface="Arial Narrow" panose="020B0606020202030204" pitchFamily="34" charset="0"/>
              <a:cs typeface="Arial Narrow" panose="020B0606020202030204" pitchFamily="34" charset="0"/>
            </a:endParaRPr>
          </a:p>
          <a:p>
            <a:pPr marL="1200150" lvl="2" indent="-285750">
              <a:buClr>
                <a:srgbClr val="C00000"/>
              </a:buClr>
              <a:buFont typeface="Wingdings" panose="05000000000000000000" pitchFamily="2" charset="2"/>
              <a:buChar char="q"/>
            </a:pPr>
            <a:endParaRPr lang="en-US" sz="1800" b="1" dirty="0">
              <a:latin typeface="Arial Narrow" panose="020B0606020202030204" pitchFamily="34" charset="0"/>
              <a:cs typeface="Arial Narrow" panose="020B0606020202030204" pitchFamily="34" charset="0"/>
            </a:endParaRPr>
          </a:p>
          <a:p>
            <a:pPr marL="285750" indent="-285750">
              <a:buClr>
                <a:srgbClr val="C00000"/>
              </a:buClr>
              <a:buFont typeface="Wingdings" panose="05000000000000000000" pitchFamily="2" charset="2"/>
              <a:buChar char="q"/>
            </a:pPr>
            <a:r>
              <a:rPr lang="en-US" sz="2800" b="1" dirty="0">
                <a:latin typeface="Arial Narrow" panose="020B0606020202030204" pitchFamily="34" charset="0"/>
                <a:cs typeface="Arial Narrow" panose="020B0606020202030204" pitchFamily="34" charset="0"/>
              </a:rPr>
              <a:t>Graph theory-aware                                                                 machine learning exhibits                                                         higher performance</a:t>
            </a:r>
            <a:endParaRPr lang="en-US" sz="2400" dirty="0">
              <a:latin typeface="Arial Narrow" panose="020B0606020202030204" pitchFamily="34" charset="0"/>
              <a:cs typeface="Arial Narrow" panose="020B0606020202030204" pitchFamily="34" charset="0"/>
            </a:endParaRPr>
          </a:p>
          <a:p>
            <a:pPr marL="742950" lvl="1" indent="-28575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Forman-Ricci curvature</a:t>
            </a:r>
            <a:endParaRPr lang="en-US" sz="2400" dirty="0">
              <a:latin typeface="Arial Narrow" panose="020B0606020202030204" pitchFamily="34" charset="0"/>
              <a:cs typeface="Arial Narrow" panose="020B0606020202030204" pitchFamily="34" charset="0"/>
            </a:endParaRPr>
          </a:p>
          <a:p>
            <a:pPr marL="742950" lvl="1" indent="-285750">
              <a:buClr>
                <a:srgbClr val="C00000"/>
              </a:buClr>
              <a:buFont typeface="Wingdings" panose="05000000000000000000" pitchFamily="2" charset="2"/>
              <a:buChar char="q"/>
            </a:pPr>
            <a:r>
              <a:rPr lang="en-US" sz="2400" dirty="0" err="1">
                <a:latin typeface="Arial Narrow" panose="020B0606020202030204" pitchFamily="34" charset="0"/>
                <a:cs typeface="Arial Narrow" panose="020B0606020202030204" pitchFamily="34" charset="0"/>
              </a:rPr>
              <a:t>Ollivier</a:t>
            </a:r>
            <a:r>
              <a:rPr lang="en-US" sz="2400" dirty="0">
                <a:latin typeface="Arial Narrow" panose="020B0606020202030204" pitchFamily="34" charset="0"/>
                <a:cs typeface="Arial Narrow" panose="020B0606020202030204" pitchFamily="34" charset="0"/>
              </a:rPr>
              <a:t>-Ricci                                                                                           curvature</a:t>
            </a:r>
            <a:endParaRPr lang="en-US" sz="2400" dirty="0">
              <a:latin typeface="Arial Narrow" panose="020B0606020202030204" pitchFamily="34" charset="0"/>
              <a:cs typeface="Arial Narrow" panose="020B0606020202030204" pitchFamily="34" charset="0"/>
            </a:endParaRPr>
          </a:p>
          <a:p>
            <a:pPr marL="742950" lvl="1" indent="-285750">
              <a:buClr>
                <a:srgbClr val="C00000"/>
              </a:buClr>
              <a:buFont typeface="Wingdings" panose="05000000000000000000" pitchFamily="2" charset="2"/>
              <a:buChar char="q"/>
            </a:pPr>
            <a:r>
              <a:rPr lang="en-US" sz="2400" dirty="0">
                <a:latin typeface="Arial Narrow" panose="020B0606020202030204" pitchFamily="34" charset="0"/>
                <a:cs typeface="Arial Narrow" panose="020B0606020202030204" pitchFamily="34" charset="0"/>
              </a:rPr>
              <a:t>Fractal                                                                                                dimension</a:t>
            </a:r>
            <a:endParaRPr lang="en-US" sz="2400" dirty="0">
              <a:latin typeface="Arial Narrow" panose="020B0606020202030204" pitchFamily="34" charset="0"/>
              <a:cs typeface="Arial Narrow" panose="020B0606020202030204" pitchFamily="34" charset="0"/>
            </a:endParaRPr>
          </a:p>
        </p:txBody>
      </p:sp>
      <p:pic>
        <p:nvPicPr>
          <p:cNvPr id="5" name="Picture 4" descr="Graphical user interface&#10;&#10;Description automatically generated"/>
          <p:cNvPicPr>
            <a:picLocks noChangeAspect="1"/>
          </p:cNvPicPr>
          <p:nvPr/>
        </p:nvPicPr>
        <p:blipFill rotWithShape="1">
          <a:blip r:embed="rId1" cstate="print">
            <a:extLst>
              <a:ext uri="{28A0092B-C50C-407E-A947-70E740481C1C}">
                <a14:useLocalDpi xmlns:a14="http://schemas.microsoft.com/office/drawing/2010/main" val="0"/>
              </a:ext>
            </a:extLst>
          </a:blip>
          <a:srcRect l="13547" t="508" r="21180" b="46635"/>
          <a:stretch>
            <a:fillRect/>
          </a:stretch>
        </p:blipFill>
        <p:spPr>
          <a:xfrm>
            <a:off x="3968517" y="956391"/>
            <a:ext cx="4945599" cy="3108960"/>
          </a:xfrm>
          <a:prstGeom prst="rect">
            <a:avLst/>
          </a:prstGeom>
        </p:spPr>
      </p:pic>
      <p:sp>
        <p:nvSpPr>
          <p:cNvPr id="8" name="TextBox 1"/>
          <p:cNvSpPr txBox="1">
            <a:spLocks noChangeArrowheads="1"/>
          </p:cNvSpPr>
          <p:nvPr/>
        </p:nvSpPr>
        <p:spPr bwMode="auto">
          <a:xfrm>
            <a:off x="-71721" y="6637271"/>
            <a:ext cx="9206756" cy="246221"/>
          </a:xfrm>
          <a:prstGeom prst="rect">
            <a:avLst/>
          </a:prstGeom>
          <a:noFill/>
          <a:ln>
            <a:noFill/>
          </a:ln>
        </p:spPr>
        <p:txBody>
          <a:bodyPr wrap="square">
            <a:spAutoFit/>
          </a:bodyPr>
          <a:lstStyle>
            <a:lvl1pPr>
              <a:defRPr sz="2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defRPr sz="2200">
                <a:solidFill>
                  <a:schemeClr val="tx1"/>
                </a:solidFill>
                <a:latin typeface="Arial" panose="020B0604020202020204" pitchFamily="34" charset="0"/>
                <a:ea typeface="MS PGothic" panose="020B0600070205080204" pitchFamily="34" charset="-128"/>
              </a:defRPr>
            </a:lvl2pPr>
            <a:lvl3pPr marL="1143000" indent="-228600">
              <a:defRPr sz="2200">
                <a:solidFill>
                  <a:schemeClr val="tx1"/>
                </a:solidFill>
                <a:latin typeface="Arial" panose="020B0604020202020204" pitchFamily="34" charset="0"/>
                <a:ea typeface="MS PGothic" panose="020B0600070205080204" pitchFamily="34" charset="-128"/>
              </a:defRPr>
            </a:lvl3pPr>
            <a:lvl4pPr marL="1600200" indent="-228600">
              <a:defRPr sz="2200">
                <a:solidFill>
                  <a:schemeClr val="tx1"/>
                </a:solidFill>
                <a:latin typeface="Arial" panose="020B0604020202020204" pitchFamily="34" charset="0"/>
                <a:ea typeface="MS PGothic" panose="020B0600070205080204" pitchFamily="34" charset="-128"/>
              </a:defRPr>
            </a:lvl4pPr>
            <a:lvl5pPr marL="2057400" indent="-228600">
              <a:defRPr sz="2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MS PGothic" panose="020B0600070205080204" pitchFamily="34" charset="-128"/>
              </a:defRPr>
            </a:lvl9pPr>
          </a:lstStyle>
          <a:p>
            <a:r>
              <a:rPr lang="en-US" sz="1000" dirty="0">
                <a:latin typeface="Arial Narrow" panose="020B0606020202030204" pitchFamily="34" charset="0"/>
                <a:cs typeface="Arial Narrow" panose="020B0606020202030204" pitchFamily="34" charset="0"/>
              </a:rPr>
              <a:t>M. Cha, E.S.T. Emre, X. Xiao, J.-Y. Kim, P.B., S.J. </a:t>
            </a:r>
            <a:r>
              <a:rPr lang="en-US" sz="1000" dirty="0" err="1">
                <a:latin typeface="Arial Narrow" panose="020B0606020202030204" pitchFamily="34" charset="0"/>
                <a:cs typeface="Arial Narrow" panose="020B0606020202030204" pitchFamily="34" charset="0"/>
              </a:rPr>
              <a:t>VanEpps</a:t>
            </a:r>
            <a:r>
              <a:rPr lang="en-US" sz="1000" dirty="0">
                <a:latin typeface="Arial Narrow" panose="020B0606020202030204" pitchFamily="34" charset="0"/>
                <a:cs typeface="Arial Narrow" panose="020B0606020202030204" pitchFamily="34" charset="0"/>
              </a:rPr>
              <a:t>, A. </a:t>
            </a:r>
            <a:r>
              <a:rPr lang="en-US" sz="1000" dirty="0" err="1">
                <a:latin typeface="Arial Narrow" panose="020B0606020202030204" pitchFamily="34" charset="0"/>
                <a:cs typeface="Arial Narrow" panose="020B0606020202030204" pitchFamily="34" charset="0"/>
              </a:rPr>
              <a:t>Violi</a:t>
            </a:r>
            <a:r>
              <a:rPr lang="en-US" sz="1000" dirty="0">
                <a:latin typeface="Arial Narrow" panose="020B0606020202030204" pitchFamily="34" charset="0"/>
                <a:cs typeface="Arial Narrow" panose="020B0606020202030204" pitchFamily="34" charset="0"/>
              </a:rPr>
              <a:t>, N.A. </a:t>
            </a:r>
            <a:r>
              <a:rPr lang="en-US" sz="1000" dirty="0" err="1">
                <a:latin typeface="Arial Narrow" panose="020B0606020202030204" pitchFamily="34" charset="0"/>
                <a:cs typeface="Arial Narrow" panose="020B0606020202030204" pitchFamily="34" charset="0"/>
              </a:rPr>
              <a:t>Kotov</a:t>
            </a:r>
            <a:r>
              <a:rPr lang="en-US" sz="1000" dirty="0">
                <a:latin typeface="Arial Narrow" panose="020B0606020202030204" pitchFamily="34" charset="0"/>
                <a:cs typeface="Arial Narrow" panose="020B0606020202030204" pitchFamily="34" charset="0"/>
              </a:rPr>
              <a:t>, Unifying Structural Descriptors for Biological and Bioinspired Nanoscale Complexes, </a:t>
            </a:r>
            <a:r>
              <a:rPr lang="en-US" sz="1000" i="1" dirty="0">
                <a:latin typeface="Arial Narrow" panose="020B0606020202030204" pitchFamily="34" charset="0"/>
                <a:cs typeface="Arial Narrow" panose="020B0606020202030204" pitchFamily="34" charset="0"/>
              </a:rPr>
              <a:t>Nature Comp. Sci.</a:t>
            </a:r>
            <a:r>
              <a:rPr lang="en-US" sz="1000" dirty="0">
                <a:latin typeface="Arial Narrow" panose="020B0606020202030204" pitchFamily="34" charset="0"/>
                <a:cs typeface="Arial Narrow" panose="020B0606020202030204" pitchFamily="34" charset="0"/>
              </a:rPr>
              <a:t>, 2022</a:t>
            </a:r>
            <a:endParaRPr lang="en-US" sz="1000" dirty="0">
              <a:latin typeface="Arial Narrow" panose="020B0606020202030204" pitchFamily="34" charset="0"/>
              <a:cs typeface="Arial Narrow" panose="020B0606020202030204" pitchFamily="34" charset="0"/>
            </a:endParaRPr>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grpSp>
        <p:nvGrpSpPr>
          <p:cNvPr id="10" name="Group 9"/>
          <p:cNvGrpSpPr/>
          <p:nvPr/>
        </p:nvGrpSpPr>
        <p:grpSpPr>
          <a:xfrm>
            <a:off x="2380130" y="4181888"/>
            <a:ext cx="2442881" cy="2496480"/>
            <a:chOff x="2335305" y="4163958"/>
            <a:chExt cx="2442881" cy="2496480"/>
          </a:xfrm>
        </p:grpSpPr>
        <p:pic>
          <p:nvPicPr>
            <p:cNvPr id="7" name="Picture 6" descr="Graphical user interface&#10;&#10;Description automatically generated"/>
            <p:cNvPicPr>
              <a:picLocks noChangeAspect="1"/>
            </p:cNvPicPr>
            <p:nvPr/>
          </p:nvPicPr>
          <p:blipFill rotWithShape="1">
            <a:blip r:embed="rId1" cstate="print">
              <a:extLst>
                <a:ext uri="{28A0092B-C50C-407E-A947-70E740481C1C}">
                  <a14:useLocalDpi xmlns:a14="http://schemas.microsoft.com/office/drawing/2010/main" val="0"/>
                </a:ext>
              </a:extLst>
            </a:blip>
            <a:srcRect l="4647" t="57241" r="65083" b="2088"/>
            <a:stretch>
              <a:fillRect/>
            </a:stretch>
          </p:blipFill>
          <p:spPr>
            <a:xfrm>
              <a:off x="2384610" y="4163958"/>
              <a:ext cx="2393576" cy="2496480"/>
            </a:xfrm>
            <a:prstGeom prst="rect">
              <a:avLst/>
            </a:prstGeom>
          </p:spPr>
        </p:pic>
        <p:sp>
          <p:nvSpPr>
            <p:cNvPr id="9" name="Rectangle 8"/>
            <p:cNvSpPr/>
            <p:nvPr/>
          </p:nvSpPr>
          <p:spPr>
            <a:xfrm>
              <a:off x="2335305" y="4222376"/>
              <a:ext cx="134471" cy="376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a:xfrm>
            <a:off x="7094538" y="6584950"/>
            <a:ext cx="2133600" cy="365125"/>
          </a:xfrm>
        </p:spPr>
        <p:txBody>
          <a:bodyPr/>
          <a:lstStyle/>
          <a:p>
            <a:pPr>
              <a:defRPr/>
            </a:pPr>
            <a:fld id="{6BACAB69-1B2F-42C9-A36B-19E28B50061C}" type="slidenum">
              <a:rPr lang="en-US" smtClean="0"/>
            </a:fld>
            <a:endParaRPr lang="en-US"/>
          </a:p>
        </p:txBody>
      </p:sp>
      <p:sp>
        <p:nvSpPr>
          <p:cNvPr id="7" name="Title 1"/>
          <p:cNvSpPr>
            <a:spLocks noGrp="1"/>
          </p:cNvSpPr>
          <p:nvPr>
            <p:ph type="title"/>
          </p:nvPr>
        </p:nvSpPr>
        <p:spPr>
          <a:xfrm>
            <a:off x="457200" y="76200"/>
            <a:ext cx="8229600" cy="685800"/>
          </a:xfrm>
        </p:spPr>
        <p:txBody>
          <a:bodyPr>
            <a:normAutofit/>
          </a:bodyPr>
          <a:lstStyle/>
          <a:p>
            <a:r>
              <a:rPr lang="en-US" dirty="0">
                <a:latin typeface="Arial" panose="020B0604020202020204"/>
                <a:ea typeface="MS PGothic" panose="020B0600070205080204" pitchFamily="34" charset="-128"/>
                <a:cs typeface="Arial" panose="020B0604020202020204"/>
              </a:rPr>
              <a:t>Applications in Material Science</a:t>
            </a:r>
            <a:endParaRPr lang="en-US" dirty="0"/>
          </a:p>
        </p:txBody>
      </p:sp>
      <p:sp>
        <p:nvSpPr>
          <p:cNvPr id="12" name="Content Placeholder 2"/>
          <p:cNvSpPr>
            <a:spLocks noGrp="1"/>
          </p:cNvSpPr>
          <p:nvPr>
            <p:ph idx="1"/>
          </p:nvPr>
        </p:nvSpPr>
        <p:spPr>
          <a:xfrm>
            <a:off x="-2594" y="897221"/>
            <a:ext cx="9146594" cy="5265826"/>
          </a:xfrm>
        </p:spPr>
        <p:txBody>
          <a:bodyPr/>
          <a:lstStyle/>
          <a:p>
            <a:r>
              <a:rPr lang="en-US" dirty="0">
                <a:latin typeface="Arial Narrow" panose="020B0606020202030204"/>
                <a:ea typeface="MS PGothic" panose="020B0600070205080204" pitchFamily="34" charset="-128"/>
                <a:cs typeface="Arial Narrow" panose="020B0606020202030204"/>
              </a:rPr>
              <a:t>Node-based Multifractal Analysis</a:t>
            </a:r>
            <a:endParaRPr lang="en-US" dirty="0">
              <a:latin typeface="Arial Narrow" panose="020B0606020202030204"/>
              <a:cs typeface="Arial Narrow" panose="020B0606020202030204"/>
            </a:endParaRPr>
          </a:p>
        </p:txBody>
      </p:sp>
      <p:sp>
        <p:nvSpPr>
          <p:cNvPr id="2" name="TextBox 1"/>
          <p:cNvSpPr txBox="1"/>
          <p:nvPr/>
        </p:nvSpPr>
        <p:spPr>
          <a:xfrm>
            <a:off x="269637" y="1325084"/>
            <a:ext cx="8682977" cy="1107996"/>
          </a:xfrm>
          <a:prstGeom prst="rect">
            <a:avLst/>
          </a:prstGeom>
          <a:noFill/>
        </p:spPr>
        <p:txBody>
          <a:bodyPr wrap="square" rtlCol="0">
            <a:spAutoFit/>
          </a:bodyPr>
          <a:lstStyle/>
          <a:p>
            <a:pPr algn="just"/>
            <a:r>
              <a:rPr lang="en-US" dirty="0">
                <a:latin typeface="Arial Narrow" panose="020B0606020202030204" pitchFamily="34" charset="0"/>
                <a:cs typeface="Arial Narrow" panose="020B0606020202030204" pitchFamily="34" charset="0"/>
              </a:rPr>
              <a:t>Apply NMFA to accurately and quantitatively describe nanoparticles gels’ complex non-crystalline structure that combines order and disorder, enabling us to correlate the topological descriptor with the gel’s mechanical and charge transport properties</a:t>
            </a:r>
            <a:endParaRPr lang="en-US" dirty="0"/>
          </a:p>
        </p:txBody>
      </p:sp>
      <p:pic>
        <p:nvPicPr>
          <p:cNvPr id="5" name="Picture 4"/>
          <p:cNvPicPr>
            <a:picLocks noChangeAspect="1"/>
          </p:cNvPicPr>
          <p:nvPr/>
        </p:nvPicPr>
        <p:blipFill>
          <a:blip r:embed="rId1"/>
          <a:stretch>
            <a:fillRect/>
          </a:stretch>
        </p:blipFill>
        <p:spPr>
          <a:xfrm>
            <a:off x="372076" y="2376571"/>
            <a:ext cx="3770735" cy="2504004"/>
          </a:xfrm>
          <a:prstGeom prst="rect">
            <a:avLst/>
          </a:prstGeom>
        </p:spPr>
      </p:pic>
      <p:pic>
        <p:nvPicPr>
          <p:cNvPr id="10" name="Picture 9"/>
          <p:cNvPicPr>
            <a:picLocks noChangeAspect="1"/>
          </p:cNvPicPr>
          <p:nvPr/>
        </p:nvPicPr>
        <p:blipFill>
          <a:blip r:embed="rId2"/>
          <a:stretch>
            <a:fillRect/>
          </a:stretch>
        </p:blipFill>
        <p:spPr>
          <a:xfrm>
            <a:off x="4534436" y="2456229"/>
            <a:ext cx="4376325" cy="3925910"/>
          </a:xfrm>
          <a:prstGeom prst="rect">
            <a:avLst/>
          </a:prstGeom>
        </p:spPr>
      </p:pic>
      <p:pic>
        <p:nvPicPr>
          <p:cNvPr id="13" name="Picture 12"/>
          <p:cNvPicPr>
            <a:picLocks noChangeAspect="1"/>
          </p:cNvPicPr>
          <p:nvPr/>
        </p:nvPicPr>
        <p:blipFill>
          <a:blip r:embed="rId3"/>
          <a:stretch>
            <a:fillRect/>
          </a:stretch>
        </p:blipFill>
        <p:spPr>
          <a:xfrm>
            <a:off x="330039" y="5059955"/>
            <a:ext cx="3975615" cy="1231696"/>
          </a:xfrm>
          <a:prstGeom prst="rect">
            <a:avLst/>
          </a:prstGeom>
        </p:spPr>
      </p:pic>
      <p:sp>
        <p:nvSpPr>
          <p:cNvPr id="6" name="TextBox 5"/>
          <p:cNvSpPr txBox="1"/>
          <p:nvPr/>
        </p:nvSpPr>
        <p:spPr>
          <a:xfrm>
            <a:off x="0" y="6471031"/>
            <a:ext cx="8117633" cy="553998"/>
          </a:xfrm>
          <a:prstGeom prst="rect">
            <a:avLst/>
          </a:prstGeom>
          <a:noFill/>
        </p:spPr>
        <p:txBody>
          <a:bodyPr wrap="square" rtlCol="0">
            <a:spAutoFit/>
          </a:bodyPr>
          <a:lstStyle/>
          <a:p>
            <a:r>
              <a:rPr lang="en-US" sz="1000" dirty="0">
                <a:latin typeface="Arial Narrow" panose="020B0606020202030204" pitchFamily="34" charset="0"/>
                <a:cs typeface="Arial Narrow" panose="020B0606020202030204" pitchFamily="34" charset="0"/>
              </a:rPr>
              <a:t>Vecchio, Drew A., Mark D. </a:t>
            </a:r>
            <a:r>
              <a:rPr lang="en-US" sz="1000" dirty="0" err="1">
                <a:latin typeface="Arial Narrow" panose="020B0606020202030204" pitchFamily="34" charset="0"/>
                <a:cs typeface="Arial Narrow" panose="020B0606020202030204" pitchFamily="34" charset="0"/>
              </a:rPr>
              <a:t>Hammig</a:t>
            </a:r>
            <a:r>
              <a:rPr lang="en-US" sz="1000" dirty="0">
                <a:latin typeface="Arial Narrow" panose="020B0606020202030204" pitchFamily="34" charset="0"/>
                <a:cs typeface="Arial Narrow" panose="020B0606020202030204" pitchFamily="34" charset="0"/>
              </a:rPr>
              <a:t>, </a:t>
            </a:r>
            <a:r>
              <a:rPr lang="en-US" sz="1000" dirty="0" err="1">
                <a:latin typeface="Arial Narrow" panose="020B0606020202030204" pitchFamily="34" charset="0"/>
                <a:cs typeface="Arial Narrow" panose="020B0606020202030204" pitchFamily="34" charset="0"/>
              </a:rPr>
              <a:t>Xiongye</a:t>
            </a:r>
            <a:r>
              <a:rPr lang="en-US" sz="1000" dirty="0">
                <a:latin typeface="Arial Narrow" panose="020B0606020202030204" pitchFamily="34" charset="0"/>
                <a:cs typeface="Arial Narrow" panose="020B0606020202030204" pitchFamily="34" charset="0"/>
              </a:rPr>
              <a:t> Xiao, Anwesha </a:t>
            </a:r>
            <a:r>
              <a:rPr lang="en-US" sz="1000" dirty="0" err="1">
                <a:latin typeface="Arial Narrow" panose="020B0606020202030204" pitchFamily="34" charset="0"/>
                <a:cs typeface="Arial Narrow" panose="020B0606020202030204" pitchFamily="34" charset="0"/>
              </a:rPr>
              <a:t>Saha</a:t>
            </a:r>
            <a:r>
              <a:rPr lang="en-US" sz="1000" dirty="0">
                <a:latin typeface="Arial Narrow" panose="020B0606020202030204" pitchFamily="34" charset="0"/>
                <a:cs typeface="Arial Narrow" panose="020B0606020202030204" pitchFamily="34" charset="0"/>
              </a:rPr>
              <a:t>, Paul Bogdan, and Nicholas A. </a:t>
            </a:r>
            <a:r>
              <a:rPr lang="en-US" sz="1000" dirty="0" err="1">
                <a:latin typeface="Arial Narrow" panose="020B0606020202030204" pitchFamily="34" charset="0"/>
                <a:cs typeface="Arial Narrow" panose="020B0606020202030204" pitchFamily="34" charset="0"/>
              </a:rPr>
              <a:t>Kotov</a:t>
            </a:r>
            <a:r>
              <a:rPr lang="en-US" sz="1000" dirty="0">
                <a:latin typeface="Arial Narrow" panose="020B0606020202030204" pitchFamily="34" charset="0"/>
                <a:cs typeface="Arial Narrow" panose="020B0606020202030204" pitchFamily="34" charset="0"/>
              </a:rPr>
              <a:t>. "Spanning network gels from nanoparticles and graph theoretical analysis of their structure and properties." Advanced Materials 34, no. 23 (2022): 2201313.</a:t>
            </a:r>
            <a:endParaRPr lang="en-US" sz="1000" dirty="0">
              <a:latin typeface="Arial Narrow" panose="020B0606020202030204" pitchFamily="34" charset="0"/>
              <a:cs typeface="Arial Narrow" panose="020B0606020202030204" pitchFamily="34" charset="0"/>
            </a:endParaRPr>
          </a:p>
          <a:p>
            <a:endParaRPr lang="en-US" sz="1000" dirty="0">
              <a:latin typeface="Arial Narrow" panose="020B0606020202030204" pitchFamily="34" charset="0"/>
              <a:cs typeface="Arial Narrow" panose="020B060602020203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
          <a:srcRect l="1328" r="966"/>
          <a:stretch>
            <a:fillRect/>
          </a:stretch>
        </p:blipFill>
        <p:spPr>
          <a:xfrm>
            <a:off x="54321" y="4282856"/>
            <a:ext cx="9128556" cy="2347341"/>
          </a:xfrm>
          <a:prstGeom prst="rect">
            <a:avLst/>
          </a:prstGeom>
        </p:spPr>
      </p:pic>
      <p:sp>
        <p:nvSpPr>
          <p:cNvPr id="2" name="Title 1"/>
          <p:cNvSpPr>
            <a:spLocks noGrp="1"/>
          </p:cNvSpPr>
          <p:nvPr>
            <p:ph type="title"/>
          </p:nvPr>
        </p:nvSpPr>
        <p:spPr/>
        <p:txBody>
          <a:bodyPr/>
          <a:lstStyle/>
          <a:p>
            <a:r>
              <a:rPr lang="en-US" altLang="zh-CN" dirty="0"/>
              <a:t>Emergence &amp; Self-Organization in AI</a:t>
            </a:r>
            <a:endParaRPr lang="en-US" dirty="0"/>
          </a:p>
        </p:txBody>
      </p:sp>
      <p:pic>
        <p:nvPicPr>
          <p:cNvPr id="6" name="Content Placeholder 5" descr="A black background with a black square with a black arrow and a black square with a black background with a black square with a red line and a black square with a white arrow&#10;&#10;Description automatically generated"/>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39343" y="1416428"/>
            <a:ext cx="4968698" cy="2474607"/>
          </a:xfrm>
        </p:spPr>
      </p:pic>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sp>
        <p:nvSpPr>
          <p:cNvPr id="9" name="TextBox 8"/>
          <p:cNvSpPr txBox="1"/>
          <p:nvPr/>
        </p:nvSpPr>
        <p:spPr>
          <a:xfrm>
            <a:off x="-6396" y="3850263"/>
            <a:ext cx="9150395" cy="523220"/>
          </a:xfrm>
          <a:prstGeom prst="rect">
            <a:avLst/>
          </a:prstGeom>
          <a:noFill/>
        </p:spPr>
        <p:txBody>
          <a:bodyPr wrap="square">
            <a:spAutoFit/>
          </a:bodyPr>
          <a:lstStyle/>
          <a:p>
            <a:pPr marL="742950" lvl="1" indent="-285750">
              <a:buClr>
                <a:srgbClr val="C00000"/>
              </a:buClr>
              <a:buFont typeface="Wingdings" panose="05000000000000000000" pitchFamily="2" charset="2"/>
              <a:buChar char="q"/>
            </a:pPr>
            <a:r>
              <a:rPr lang="en-US" sz="2400" dirty="0">
                <a:latin typeface="Arial Narrow" panose="020B0606020202030204" pitchFamily="34" charset="0"/>
              </a:rPr>
              <a:t>Improvement of LLM responses with increasing training iterations</a:t>
            </a:r>
            <a:r>
              <a:rPr lang="en-US" sz="2800" b="1" dirty="0">
                <a:latin typeface="Arial Narrow" panose="020B0606020202030204" pitchFamily="34" charset="0"/>
              </a:rPr>
              <a:t> </a:t>
            </a:r>
            <a:endParaRPr lang="en-US" sz="2800" b="1" dirty="0">
              <a:latin typeface="Arial Narrow" panose="020B0606020202030204" pitchFamily="34" charset="0"/>
            </a:endParaRPr>
          </a:p>
        </p:txBody>
      </p:sp>
      <p:sp>
        <p:nvSpPr>
          <p:cNvPr id="12" name="TextBox 11"/>
          <p:cNvSpPr txBox="1"/>
          <p:nvPr/>
        </p:nvSpPr>
        <p:spPr>
          <a:xfrm>
            <a:off x="11711" y="949609"/>
            <a:ext cx="9059862" cy="523220"/>
          </a:xfrm>
          <a:prstGeom prst="rect">
            <a:avLst/>
          </a:prstGeom>
          <a:noFill/>
        </p:spPr>
        <p:txBody>
          <a:bodyPr wrap="square">
            <a:spAutoFit/>
          </a:bodyPr>
          <a:lstStyle/>
          <a:p>
            <a:pPr marL="285750" indent="-285750">
              <a:buClr>
                <a:srgbClr val="C00000"/>
              </a:buClr>
              <a:buFont typeface="Wingdings" panose="05000000000000000000" pitchFamily="2" charset="2"/>
              <a:buChar char="q"/>
            </a:pPr>
            <a:r>
              <a:rPr lang="en-US" sz="2800" b="1" dirty="0">
                <a:latin typeface="Arial Narrow" panose="020B0606020202030204" pitchFamily="34" charset="0"/>
                <a:cs typeface="Arial Narrow" panose="020B0606020202030204" pitchFamily="34" charset="0"/>
              </a:rPr>
              <a:t>Study the emergence of the intelligence of LLMs</a:t>
            </a:r>
            <a:endParaRPr lang="en-US" sz="2800" b="1" dirty="0">
              <a:latin typeface="Arial Narrow" panose="020B0606020202030204" pitchFamily="34" charset="0"/>
              <a:cs typeface="Arial Narrow" panose="020B0606020202030204" pitchFamily="34" charset="0"/>
            </a:endParaRPr>
          </a:p>
        </p:txBody>
      </p:sp>
      <p:sp>
        <p:nvSpPr>
          <p:cNvPr id="3" name="文本框 9"/>
          <p:cNvSpPr txBox="1"/>
          <p:nvPr/>
        </p:nvSpPr>
        <p:spPr>
          <a:xfrm>
            <a:off x="-29137" y="6568448"/>
            <a:ext cx="3769864" cy="276999"/>
          </a:xfrm>
          <a:prstGeom prst="rect">
            <a:avLst/>
          </a:prstGeom>
          <a:noFill/>
        </p:spPr>
        <p:txBody>
          <a:bodyPr wrap="square" rtlCol="0">
            <a:spAutoFit/>
          </a:bodyPr>
          <a:lstStyle/>
          <a:p>
            <a:r>
              <a:rPr lang="en-US" altLang="zh-CN" sz="1200" dirty="0" err="1"/>
              <a:t>arXiv</a:t>
            </a:r>
            <a:r>
              <a:rPr lang="en-US" altLang="zh-CN" sz="1200" dirty="0"/>
              <a:t> link: </a:t>
            </a:r>
            <a:r>
              <a:rPr lang="en-US" altLang="zh-CN" sz="1200" dirty="0">
                <a:hlinkClick r:id="rId3"/>
              </a:rPr>
              <a:t>https://arxiv.org/pdf/2402.09099.pdf</a:t>
            </a:r>
            <a:r>
              <a:rPr lang="en-US" altLang="zh-CN" sz="1200" dirty="0"/>
              <a:t> </a:t>
            </a:r>
            <a:endParaRPr lang="zh-CN" altLang="en-US" sz="1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
            <a:extLst>
              <a:ext uri="{28A0092B-C50C-407E-A947-70E740481C1C}">
                <a14:useLocalDpi xmlns:a14="http://schemas.microsoft.com/office/drawing/2010/main" val="0"/>
              </a:ext>
            </a:extLst>
          </a:blip>
          <a:srcRect l="717" t="3187" b="2381"/>
          <a:stretch>
            <a:fillRect/>
          </a:stretch>
        </p:blipFill>
        <p:spPr>
          <a:xfrm>
            <a:off x="-8667" y="4315708"/>
            <a:ext cx="9133354" cy="2527665"/>
          </a:xfrm>
          <a:prstGeom prst="rect">
            <a:avLst/>
          </a:prstGeom>
        </p:spPr>
      </p:pic>
      <p:pic>
        <p:nvPicPr>
          <p:cNvPr id="5" name="Picture 4"/>
          <p:cNvPicPr>
            <a:picLocks noChangeAspect="1"/>
          </p:cNvPicPr>
          <p:nvPr/>
        </p:nvPicPr>
        <p:blipFill rotWithShape="1">
          <a:blip r:embed="rId2"/>
          <a:srcRect l="4728" t="4674" r="1306" b="2671"/>
          <a:stretch>
            <a:fillRect/>
          </a:stretch>
        </p:blipFill>
        <p:spPr>
          <a:xfrm>
            <a:off x="4761034" y="972816"/>
            <a:ext cx="4374888" cy="2510882"/>
          </a:xfrm>
          <a:prstGeom prst="rect">
            <a:avLst/>
          </a:prstGeom>
        </p:spPr>
      </p:pic>
      <p:sp>
        <p:nvSpPr>
          <p:cNvPr id="2" name="Title 1"/>
          <p:cNvSpPr>
            <a:spLocks noGrp="1"/>
          </p:cNvSpPr>
          <p:nvPr>
            <p:ph type="title"/>
          </p:nvPr>
        </p:nvSpPr>
        <p:spPr>
          <a:xfrm>
            <a:off x="-143259" y="76200"/>
            <a:ext cx="9395904" cy="685800"/>
          </a:xfrm>
        </p:spPr>
        <p:txBody>
          <a:bodyPr/>
          <a:lstStyle/>
          <a:p>
            <a:r>
              <a:rPr lang="en-US" dirty="0"/>
              <a:t>(Artificial) Neuronal Interaction Network</a:t>
            </a:r>
            <a:r>
              <a:rPr lang="en-US" baseline="30000" dirty="0"/>
              <a:t> </a:t>
            </a:r>
            <a:r>
              <a:rPr lang="en-US" dirty="0"/>
              <a:t>(NIN)</a:t>
            </a:r>
            <a:endParaRPr lang="en-US" dirty="0"/>
          </a:p>
        </p:txBody>
      </p:sp>
      <p:sp>
        <p:nvSpPr>
          <p:cNvPr id="3" name="Content Placeholder 2"/>
          <p:cNvSpPr>
            <a:spLocks noGrp="1"/>
          </p:cNvSpPr>
          <p:nvPr>
            <p:ph idx="1"/>
          </p:nvPr>
        </p:nvSpPr>
        <p:spPr>
          <a:xfrm>
            <a:off x="10646" y="957126"/>
            <a:ext cx="9133354" cy="5265826"/>
          </a:xfrm>
        </p:spPr>
        <p:txBody>
          <a:bodyPr/>
          <a:lstStyle/>
          <a:p>
            <a:r>
              <a:rPr lang="en-US" dirty="0">
                <a:latin typeface="Arial Narrow" panose="020B0606020202030204" pitchFamily="34" charset="0"/>
                <a:cs typeface="Arial Narrow" panose="020B0606020202030204" pitchFamily="34" charset="0"/>
              </a:rPr>
              <a:t>Map LLM’s artificial neurons                                                           and their connections onto NIN</a:t>
            </a:r>
            <a:endParaRPr lang="en-US" dirty="0">
              <a:latin typeface="Arial Narrow" panose="020B0606020202030204" pitchFamily="34" charset="0"/>
              <a:cs typeface="Arial Narrow" panose="020B0606020202030204" pitchFamily="34" charset="0"/>
            </a:endParaRPr>
          </a:p>
          <a:p>
            <a:pPr lvl="1"/>
            <a:endParaRPr lang="en-US" dirty="0">
              <a:latin typeface="Arial Narrow" panose="020B0606020202030204" pitchFamily="34" charset="0"/>
              <a:cs typeface="Arial Narrow" panose="020B0606020202030204" pitchFamily="34" charset="0"/>
            </a:endParaRPr>
          </a:p>
          <a:p>
            <a:pPr lvl="1"/>
            <a:endParaRPr lang="en-US" dirty="0">
              <a:latin typeface="Arial Narrow" panose="020B0606020202030204" pitchFamily="34" charset="0"/>
              <a:cs typeface="Arial Narrow" panose="020B0606020202030204" pitchFamily="34" charset="0"/>
            </a:endParaRPr>
          </a:p>
          <a:p>
            <a:pPr lvl="1"/>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Node-based fractal analysis</a:t>
            </a:r>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pic>
        <p:nvPicPr>
          <p:cNvPr id="6" name="Picture 5"/>
          <p:cNvPicPr>
            <a:picLocks noChangeAspect="1"/>
          </p:cNvPicPr>
          <p:nvPr/>
        </p:nvPicPr>
        <p:blipFill>
          <a:blip r:embed="rId3"/>
          <a:stretch>
            <a:fillRect/>
          </a:stretch>
        </p:blipFill>
        <p:spPr>
          <a:xfrm>
            <a:off x="441929" y="2009285"/>
            <a:ext cx="4159250" cy="981075"/>
          </a:xfrm>
          <a:prstGeom prst="rect">
            <a:avLst/>
          </a:prstGeom>
        </p:spPr>
      </p:pic>
      <p:sp>
        <p:nvSpPr>
          <p:cNvPr id="8" name="文本框 9"/>
          <p:cNvSpPr txBox="1"/>
          <p:nvPr/>
        </p:nvSpPr>
        <p:spPr>
          <a:xfrm>
            <a:off x="-29137" y="6568448"/>
            <a:ext cx="3769864" cy="276999"/>
          </a:xfrm>
          <a:prstGeom prst="rect">
            <a:avLst/>
          </a:prstGeom>
          <a:noFill/>
        </p:spPr>
        <p:txBody>
          <a:bodyPr wrap="square" rtlCol="0">
            <a:spAutoFit/>
          </a:bodyPr>
          <a:lstStyle/>
          <a:p>
            <a:r>
              <a:rPr lang="en-US" altLang="zh-CN" sz="1200" dirty="0" err="1"/>
              <a:t>arXiv</a:t>
            </a:r>
            <a:r>
              <a:rPr lang="en-US" altLang="zh-CN" sz="1200" dirty="0"/>
              <a:t> link: </a:t>
            </a:r>
            <a:r>
              <a:rPr lang="en-US" altLang="zh-CN" sz="1200" dirty="0">
                <a:hlinkClick r:id="rId4"/>
              </a:rPr>
              <a:t>https://arxiv.org/pdf/2402.09099.pdf</a:t>
            </a:r>
            <a:r>
              <a:rPr lang="en-US" altLang="zh-CN" sz="1200" dirty="0"/>
              <a:t> </a:t>
            </a:r>
            <a:endParaRPr lang="zh-CN" altLang="en-US" sz="1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259" y="76200"/>
            <a:ext cx="9395904" cy="685800"/>
          </a:xfrm>
        </p:spPr>
        <p:txBody>
          <a:bodyPr/>
          <a:lstStyle/>
          <a:p>
            <a:r>
              <a:rPr lang="en-US" dirty="0"/>
              <a:t>Multifractal Analysis of LLM Training</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pic>
        <p:nvPicPr>
          <p:cNvPr id="8" name="Picture 7"/>
          <p:cNvPicPr>
            <a:picLocks noChangeAspect="1"/>
          </p:cNvPicPr>
          <p:nvPr/>
        </p:nvPicPr>
        <p:blipFill rotWithShape="1">
          <a:blip r:embed="rId1" cstate="print">
            <a:extLst>
              <a:ext uri="{28A0092B-C50C-407E-A947-70E740481C1C}">
                <a14:useLocalDpi xmlns:a14="http://schemas.microsoft.com/office/drawing/2010/main" val="0"/>
              </a:ext>
            </a:extLst>
          </a:blip>
          <a:srcRect t="908"/>
          <a:stretch>
            <a:fillRect/>
          </a:stretch>
        </p:blipFill>
        <p:spPr>
          <a:xfrm>
            <a:off x="4907773" y="948073"/>
            <a:ext cx="4032504" cy="5904160"/>
          </a:xfrm>
          <a:prstGeom prst="rect">
            <a:avLst/>
          </a:prstGeom>
        </p:spPr>
      </p:pic>
      <p:grpSp>
        <p:nvGrpSpPr>
          <p:cNvPr id="9" name="Group 8"/>
          <p:cNvGrpSpPr>
            <a:grpSpLocks noChangeAspect="1"/>
          </p:cNvGrpSpPr>
          <p:nvPr/>
        </p:nvGrpSpPr>
        <p:grpSpPr>
          <a:xfrm>
            <a:off x="968709" y="1327355"/>
            <a:ext cx="2951279" cy="2651760"/>
            <a:chOff x="1151164" y="1952386"/>
            <a:chExt cx="2454369" cy="2226459"/>
          </a:xfrm>
        </p:grpSpPr>
        <p:pic>
          <p:nvPicPr>
            <p:cNvPr id="10" name="Picture 9"/>
            <p:cNvPicPr>
              <a:picLocks noChangeAspect="1"/>
            </p:cNvPicPr>
            <p:nvPr/>
          </p:nvPicPr>
          <p:blipFill>
            <a:blip r:embed="rId2"/>
            <a:stretch>
              <a:fillRect/>
            </a:stretch>
          </p:blipFill>
          <p:spPr>
            <a:xfrm>
              <a:off x="1200151" y="2028151"/>
              <a:ext cx="2405382" cy="2150694"/>
            </a:xfrm>
            <a:prstGeom prst="rect">
              <a:avLst/>
            </a:prstGeom>
          </p:spPr>
        </p:pic>
        <p:sp>
          <p:nvSpPr>
            <p:cNvPr id="11" name="Rectangle 10"/>
            <p:cNvSpPr/>
            <p:nvPr/>
          </p:nvSpPr>
          <p:spPr>
            <a:xfrm>
              <a:off x="1151164" y="1952386"/>
              <a:ext cx="130629" cy="1664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0646" y="957126"/>
                <a:ext cx="9133354" cy="5265826"/>
              </a:xfrm>
            </p:spPr>
            <p:txBody>
              <a:bodyPr/>
              <a:lstStyle/>
              <a:p>
                <a:r>
                  <a:rPr lang="en-US" dirty="0">
                    <a:latin typeface="Arial Narrow" panose="020B0606020202030204" pitchFamily="34" charset="0"/>
                    <a:cs typeface="Arial Narrow" panose="020B0606020202030204" pitchFamily="34" charset="0"/>
                  </a:rPr>
                  <a:t>Meaning of multifractal spectra</a:t>
                </a:r>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endParaRPr lang="en-US" dirty="0">
                  <a:latin typeface="Arial Narrow" panose="020B0606020202030204" pitchFamily="34" charset="0"/>
                  <a:cs typeface="Arial Narrow" panose="020B0606020202030204" pitchFamily="34" charset="0"/>
                </a:endParaRPr>
              </a:p>
              <a:p>
                <a:pPr lvl="1"/>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ea typeface="Cambria Math" panose="02040503050406030204" pitchFamily="18" charset="0"/>
                          </a:rPr>
                          <m:t>𝛼</m:t>
                        </m:r>
                      </m:e>
                      <m:sub>
                        <m:r>
                          <a:rPr lang="en-US" sz="2000" b="0" i="1" dirty="0" smtClean="0">
                            <a:latin typeface="Cambria Math" panose="02040503050406030204" pitchFamily="18" charset="0"/>
                          </a:rPr>
                          <m:t>0</m:t>
                        </m:r>
                      </m:sub>
                    </m:sSub>
                    <m:r>
                      <a:rPr lang="en-US" sz="2000" b="0" i="1" dirty="0" smtClean="0">
                        <a:latin typeface="Cambria Math" panose="02040503050406030204" pitchFamily="18" charset="0"/>
                      </a:rPr>
                      <m:t>:</m:t>
                    </m:r>
                  </m:oMath>
                </a14:m>
                <a:r>
                  <a:rPr lang="en-US" sz="2000" dirty="0">
                    <a:latin typeface="Arial Narrow" panose="020B0606020202030204" pitchFamily="34" charset="0"/>
                  </a:rPr>
                  <a:t> </a:t>
                </a:r>
                <a:r>
                  <a:rPr lang="en-US" sz="2000" dirty="0">
                    <a:latin typeface="Arial Narrow" panose="020B0606020202030204" pitchFamily="34" charset="0"/>
                    <a:cs typeface="Arial Narrow" panose="020B0606020202030204" pitchFamily="34" charset="0"/>
                  </a:rPr>
                  <a:t>dominant fractal dimension                                                                             measuring the degree of irregularity</a:t>
                </a:r>
                <a:endParaRPr lang="en-US" sz="2000" dirty="0">
                  <a:latin typeface="Arial Narrow" panose="020B0606020202030204" pitchFamily="34" charset="0"/>
                  <a:cs typeface="Arial Narrow" panose="020B0606020202030204" pitchFamily="34" charset="0"/>
                </a:endParaRPr>
              </a:p>
              <a:p>
                <a:pPr lvl="1"/>
                <a14:m>
                  <m:oMath xmlns:m="http://schemas.openxmlformats.org/officeDocument/2006/math">
                    <m:r>
                      <a:rPr lang="en-US" sz="2000" i="1" dirty="0" smtClean="0">
                        <a:latin typeface="Cambria Math" panose="02040503050406030204" pitchFamily="18" charset="0"/>
                      </a:rPr>
                      <m:t>𝑤</m:t>
                    </m:r>
                    <m:r>
                      <a:rPr lang="en-US" sz="2000" b="0" i="1" dirty="0" smtClean="0">
                        <a:latin typeface="Cambria Math" panose="02040503050406030204" pitchFamily="18" charset="0"/>
                      </a:rPr>
                      <m:t>:</m:t>
                    </m:r>
                  </m:oMath>
                </a14:m>
                <a:r>
                  <a:rPr lang="en-US" sz="2000" dirty="0">
                    <a:latin typeface="Arial Narrow" panose="020B0606020202030204" pitchFamily="34" charset="0"/>
                  </a:rPr>
                  <a:t> </a:t>
                </a:r>
                <a:r>
                  <a:rPr lang="en-US" sz="2000" dirty="0">
                    <a:latin typeface="Arial Narrow" panose="020B0606020202030204" pitchFamily="34" charset="0"/>
                    <a:cs typeface="Arial Narrow" panose="020B0606020202030204" pitchFamily="34" charset="0"/>
                  </a:rPr>
                  <a:t>degree of heterogeneity</a:t>
                </a:r>
                <a:endParaRPr lang="en-US" sz="2000" dirty="0">
                  <a:latin typeface="Arial Narrow" panose="020B0606020202030204" pitchFamily="34" charset="0"/>
                  <a:cs typeface="Arial Narrow" panose="020B0606020202030204" pitchFamily="34" charset="0"/>
                </a:endParaRPr>
              </a:p>
              <a:p>
                <a:pPr lvl="2"/>
                <a:endParaRPr lang="en-US" sz="1600" dirty="0">
                  <a:latin typeface="Arial Narrow" panose="020B0606020202030204" pitchFamily="34" charset="0"/>
                  <a:cs typeface="Arial Narrow" panose="020B0606020202030204" pitchFamily="34" charset="0"/>
                </a:endParaRPr>
              </a:p>
              <a:p>
                <a:r>
                  <a:rPr lang="en-US" sz="2400" dirty="0">
                    <a:latin typeface="Arial Narrow" panose="020B0606020202030204" pitchFamily="34" charset="0"/>
                    <a:cs typeface="Arial Narrow" panose="020B0606020202030204" pitchFamily="34" charset="0"/>
                  </a:rPr>
                  <a:t>Self-organization in LLMs</a:t>
                </a:r>
                <a:endParaRPr lang="en-US" sz="2400" dirty="0">
                  <a:latin typeface="Arial Narrow" panose="020B0606020202030204" pitchFamily="34" charset="0"/>
                  <a:cs typeface="Arial Narrow" panose="020B0606020202030204" pitchFamily="34" charset="0"/>
                </a:endParaRPr>
              </a:p>
              <a:p>
                <a:pPr lvl="1"/>
                <a:r>
                  <a:rPr lang="en-US" sz="2000" dirty="0">
                    <a:latin typeface="Arial Narrow" panose="020B0606020202030204" pitchFamily="34" charset="0"/>
                  </a:rPr>
                  <a:t>Increasing heterogeneity (</a:t>
                </a:r>
                <a14:m>
                  <m:oMath xmlns:m="http://schemas.openxmlformats.org/officeDocument/2006/math">
                    <m:r>
                      <a:rPr lang="en-US" sz="2000" i="1" dirty="0" smtClean="0">
                        <a:latin typeface="Cambria Math" panose="02040503050406030204" pitchFamily="18" charset="0"/>
                      </a:rPr>
                      <m:t>𝑤</m:t>
                    </m:r>
                  </m:oMath>
                </a14:m>
                <a:r>
                  <a:rPr lang="en-US" sz="2000" dirty="0">
                    <a:latin typeface="Arial Narrow" panose="020B0606020202030204" pitchFamily="34" charset="0"/>
                  </a:rPr>
                  <a:t>)</a:t>
                </a:r>
                <a:endParaRPr lang="en-US" sz="2000" dirty="0">
                  <a:latin typeface="Arial Narrow" panose="020B0606020202030204" pitchFamily="34" charset="0"/>
                </a:endParaRPr>
              </a:p>
              <a:p>
                <a:pPr lvl="1"/>
                <a:r>
                  <a:rPr lang="en-US" sz="2000" dirty="0">
                    <a:latin typeface="Arial Narrow" panose="020B0606020202030204" pitchFamily="34" charset="0"/>
                  </a:rPr>
                  <a:t>Increasing regularity (decreasing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ea typeface="Cambria Math" panose="02040503050406030204" pitchFamily="18" charset="0"/>
                          </a:rPr>
                          <m:t>𝛼</m:t>
                        </m:r>
                      </m:e>
                      <m:sub>
                        <m:r>
                          <a:rPr lang="en-US" sz="2000" b="0" i="1" dirty="0" smtClean="0">
                            <a:latin typeface="Cambria Math" panose="02040503050406030204" pitchFamily="18" charset="0"/>
                          </a:rPr>
                          <m:t>0</m:t>
                        </m:r>
                      </m:sub>
                    </m:sSub>
                  </m:oMath>
                </a14:m>
                <a:r>
                  <a:rPr lang="en-US" sz="2000" dirty="0">
                    <a:latin typeface="Arial Narrow" panose="020B0606020202030204" pitchFamily="34" charset="0"/>
                  </a:rPr>
                  <a:t>)</a:t>
                </a:r>
                <a:endParaRPr lang="en-US" sz="2000" dirty="0">
                  <a:latin typeface="Arial Narrow" panose="020B0606020202030204" pitchFamily="34" charset="0"/>
                </a:endParaRPr>
              </a:p>
            </p:txBody>
          </p:sp>
        </mc:Choice>
        <mc:Fallback>
          <p:sp>
            <p:nvSpPr>
              <p:cNvPr id="3" name="Content Placeholder 2"/>
              <p:cNvSpPr>
                <a:spLocks noRot="1" noChangeAspect="1" noMove="1" noResize="1" noEditPoints="1" noAdjustHandles="1" noChangeArrowheads="1" noChangeShapeType="1" noTextEdit="1"/>
              </p:cNvSpPr>
              <p:nvPr>
                <p:ph idx="1"/>
              </p:nvPr>
            </p:nvSpPr>
            <p:spPr>
              <a:xfrm>
                <a:off x="10646" y="957126"/>
                <a:ext cx="9133354" cy="5265826"/>
              </a:xfrm>
              <a:blipFill rotWithShape="1">
                <a:blip r:embed="rId3"/>
                <a:stretch>
                  <a:fillRect l="-5" t="-3" r="7" b="-5017"/>
                </a:stretch>
              </a:blipFill>
            </p:spPr>
            <p:txBody>
              <a:bodyPr/>
              <a:lstStyle/>
              <a:p>
                <a:r>
                  <a:rPr lang="en-US" altLang="en-US">
                    <a:noFill/>
                  </a:rPr>
                  <a:t> </a:t>
                </a:r>
              </a:p>
            </p:txBody>
          </p:sp>
        </mc:Fallback>
      </mc:AlternateContent>
      <p:sp>
        <p:nvSpPr>
          <p:cNvPr id="5" name="文本框 9"/>
          <p:cNvSpPr txBox="1"/>
          <p:nvPr/>
        </p:nvSpPr>
        <p:spPr>
          <a:xfrm>
            <a:off x="-29137" y="6568448"/>
            <a:ext cx="3769864" cy="276999"/>
          </a:xfrm>
          <a:prstGeom prst="rect">
            <a:avLst/>
          </a:prstGeom>
          <a:noFill/>
        </p:spPr>
        <p:txBody>
          <a:bodyPr wrap="square" rtlCol="0">
            <a:spAutoFit/>
          </a:bodyPr>
          <a:lstStyle/>
          <a:p>
            <a:r>
              <a:rPr lang="en-US" altLang="zh-CN" sz="1200" dirty="0" err="1"/>
              <a:t>arXiv</a:t>
            </a:r>
            <a:r>
              <a:rPr lang="en-US" altLang="zh-CN" sz="1200" dirty="0"/>
              <a:t> link: </a:t>
            </a:r>
            <a:r>
              <a:rPr lang="en-US" altLang="zh-CN" sz="1200" dirty="0">
                <a:hlinkClick r:id="rId4"/>
              </a:rPr>
              <a:t>https://arxiv.org/pdf/2402.09099.pdf</a:t>
            </a:r>
            <a:r>
              <a:rPr lang="en-US" altLang="zh-CN" sz="1200" dirty="0"/>
              <a:t> </a:t>
            </a:r>
            <a:endParaRPr lang="zh-CN" altLang="en-US" sz="1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1"/>
          <a:srcRect l="7512" t="55029"/>
          <a:stretch>
            <a:fillRect/>
          </a:stretch>
        </p:blipFill>
        <p:spPr>
          <a:xfrm>
            <a:off x="471832" y="3763451"/>
            <a:ext cx="8686800" cy="1248004"/>
          </a:xfrm>
          <a:prstGeom prst="rect">
            <a:avLst/>
          </a:prstGeom>
        </p:spPr>
      </p:pic>
      <p:pic>
        <p:nvPicPr>
          <p:cNvPr id="5" name="Picture 4"/>
          <p:cNvPicPr>
            <a:picLocks noChangeAspect="1"/>
          </p:cNvPicPr>
          <p:nvPr/>
        </p:nvPicPr>
        <p:blipFill rotWithShape="1">
          <a:blip r:embed="rId1"/>
          <a:srcRect l="7512" b="43141"/>
          <a:stretch>
            <a:fillRect/>
          </a:stretch>
        </p:blipFill>
        <p:spPr>
          <a:xfrm>
            <a:off x="450601" y="1917235"/>
            <a:ext cx="8686800" cy="1577924"/>
          </a:xfrm>
          <a:prstGeom prst="rect">
            <a:avLst/>
          </a:prstGeom>
        </p:spPr>
      </p:pic>
      <p:sp>
        <p:nvSpPr>
          <p:cNvPr id="2" name="Title 1"/>
          <p:cNvSpPr>
            <a:spLocks noGrp="1"/>
          </p:cNvSpPr>
          <p:nvPr>
            <p:ph type="title"/>
          </p:nvPr>
        </p:nvSpPr>
        <p:spPr>
          <a:xfrm>
            <a:off x="-143259" y="76200"/>
            <a:ext cx="9395904" cy="685800"/>
          </a:xfrm>
        </p:spPr>
        <p:txBody>
          <a:bodyPr/>
          <a:lstStyle/>
          <a:p>
            <a:r>
              <a:rPr lang="en-US" dirty="0"/>
              <a:t>Emergence in LLM Training</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sp>
        <p:nvSpPr>
          <p:cNvPr id="3" name="Content Placeholder 2"/>
          <p:cNvSpPr>
            <a:spLocks noGrp="1"/>
          </p:cNvSpPr>
          <p:nvPr>
            <p:ph idx="1"/>
          </p:nvPr>
        </p:nvSpPr>
        <p:spPr>
          <a:xfrm>
            <a:off x="10646" y="957126"/>
            <a:ext cx="9133354" cy="5265826"/>
          </a:xfrm>
        </p:spPr>
        <p:txBody>
          <a:bodyPr/>
          <a:lstStyle/>
          <a:p>
            <a:r>
              <a:rPr lang="en-US" dirty="0">
                <a:latin typeface="Arial Narrow" panose="020B0606020202030204" pitchFamily="34" charset="0"/>
                <a:cs typeface="Arial Narrow" panose="020B0606020202030204" pitchFamily="34" charset="0"/>
              </a:rPr>
              <a:t>Degree of emergence quantification</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Lambada </a:t>
            </a:r>
            <a:r>
              <a:rPr lang="en-US" dirty="0" err="1">
                <a:latin typeface="Arial Narrow" panose="020B0606020202030204" pitchFamily="34" charset="0"/>
                <a:cs typeface="Arial Narrow" panose="020B0606020202030204" pitchFamily="34" charset="0"/>
              </a:rPr>
              <a:t>OpenAI</a:t>
            </a:r>
            <a:endParaRPr lang="en-US" dirty="0">
              <a:latin typeface="Arial Narrow" panose="020B0606020202030204" pitchFamily="34" charset="0"/>
              <a:cs typeface="Arial Narrow" panose="020B0606020202030204" pitchFamily="34" charset="0"/>
            </a:endParaRPr>
          </a:p>
          <a:p>
            <a:pPr lvl="2"/>
            <a:endParaRPr lang="en-US" dirty="0">
              <a:latin typeface="Arial Narrow" panose="020B0606020202030204" pitchFamily="34" charset="0"/>
              <a:cs typeface="Arial Narrow" panose="020B0606020202030204" pitchFamily="34" charset="0"/>
            </a:endParaRPr>
          </a:p>
          <a:p>
            <a:pPr lvl="2"/>
            <a:endParaRPr lang="en-US" dirty="0">
              <a:latin typeface="Arial Narrow" panose="020B0606020202030204" pitchFamily="34" charset="0"/>
              <a:cs typeface="Arial Narrow" panose="020B0606020202030204" pitchFamily="34" charset="0"/>
            </a:endParaRPr>
          </a:p>
          <a:p>
            <a:pPr lvl="2"/>
            <a:endParaRPr lang="en-US" dirty="0">
              <a:latin typeface="Arial Narrow" panose="020B0606020202030204" pitchFamily="34" charset="0"/>
              <a:cs typeface="Arial Narrow" panose="020B0606020202030204" pitchFamily="34" charset="0"/>
            </a:endParaRPr>
          </a:p>
          <a:p>
            <a:pPr lvl="2"/>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PIQA</a:t>
            </a:r>
            <a:endParaRPr lang="en-US" dirty="0">
              <a:latin typeface="Arial Narrow" panose="020B0606020202030204" pitchFamily="34" charset="0"/>
              <a:cs typeface="Arial Narrow" panose="020B0606020202030204" pitchFamily="34" charset="0"/>
            </a:endParaRPr>
          </a:p>
          <a:p>
            <a:pPr lvl="2"/>
            <a:endParaRPr lang="en-US" dirty="0">
              <a:latin typeface="Arial Narrow" panose="020B0606020202030204" pitchFamily="34" charset="0"/>
              <a:cs typeface="Arial Narrow" panose="020B0606020202030204" pitchFamily="34" charset="0"/>
            </a:endParaRPr>
          </a:p>
          <a:p>
            <a:pPr lvl="2"/>
            <a:endParaRPr lang="en-US" dirty="0">
              <a:latin typeface="Arial Narrow" panose="020B0606020202030204" pitchFamily="34" charset="0"/>
              <a:cs typeface="Arial Narrow" panose="020B0606020202030204" pitchFamily="34" charset="0"/>
            </a:endParaRPr>
          </a:p>
          <a:p>
            <a:pPr marL="914400" lvl="2" indent="0">
              <a:buNone/>
            </a:pPr>
            <a:endParaRPr lang="en-US" dirty="0">
              <a:latin typeface="Arial Narrow" panose="020B0606020202030204" pitchFamily="34" charset="0"/>
              <a:cs typeface="Arial Narrow" panose="020B0606020202030204" pitchFamily="34" charset="0"/>
            </a:endParaRPr>
          </a:p>
        </p:txBody>
      </p:sp>
      <mc:AlternateContent xmlns:mc="http://schemas.openxmlformats.org/markup-compatibility/2006">
        <mc:Choice xmlns:a14="http://schemas.microsoft.com/office/drawing/2010/main" Requires="a14">
          <p:sp>
            <p:nvSpPr>
              <p:cNvPr id="8" name="TextBox 7"/>
              <p:cNvSpPr txBox="1">
                <a:spLocks noChangeAspect="1"/>
              </p:cNvSpPr>
              <p:nvPr/>
            </p:nvSpPr>
            <p:spPr>
              <a:xfrm>
                <a:off x="5663603" y="921614"/>
                <a:ext cx="2640723" cy="72609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100" b="0" i="1" smtClean="0">
                          <a:solidFill>
                            <a:srgbClr val="0000CC"/>
                          </a:solidFill>
                          <a:latin typeface="Cambria Math" panose="02040503050406030204" pitchFamily="18" charset="0"/>
                        </a:rPr>
                        <m:t>𝐸</m:t>
                      </m:r>
                      <m:r>
                        <a:rPr lang="en-US" sz="2100" b="0" i="1" smtClean="0">
                          <a:solidFill>
                            <a:srgbClr val="0000CC"/>
                          </a:solidFill>
                          <a:latin typeface="Cambria Math" panose="02040503050406030204" pitchFamily="18" charset="0"/>
                        </a:rPr>
                        <m:t>=</m:t>
                      </m:r>
                      <m:f>
                        <m:fPr>
                          <m:ctrlPr>
                            <a:rPr lang="en-US" sz="2100" b="0" i="1" smtClean="0">
                              <a:solidFill>
                                <a:srgbClr val="0000CC"/>
                              </a:solidFill>
                              <a:latin typeface="Cambria Math" panose="02040503050406030204" pitchFamily="18" charset="0"/>
                            </a:rPr>
                          </m:ctrlPr>
                        </m:fPr>
                        <m:num>
                          <m:r>
                            <a:rPr lang="en-US" sz="2100" b="0" i="1" smtClean="0">
                              <a:solidFill>
                                <a:srgbClr val="0000CC"/>
                              </a:solidFill>
                              <a:latin typeface="Cambria Math" panose="02040503050406030204" pitchFamily="18" charset="0"/>
                            </a:rPr>
                            <m:t>𝑤</m:t>
                          </m:r>
                          <m:d>
                            <m:dPr>
                              <m:ctrlPr>
                                <a:rPr lang="en-US" sz="2100" b="0" i="1" smtClean="0">
                                  <a:solidFill>
                                    <a:srgbClr val="0000CC"/>
                                  </a:solidFill>
                                  <a:latin typeface="Cambria Math" panose="02040503050406030204" pitchFamily="18" charset="0"/>
                                </a:rPr>
                              </m:ctrlPr>
                            </m:dPr>
                            <m:e>
                              <m:r>
                                <a:rPr lang="en-US" sz="2100" b="0" i="1" smtClean="0">
                                  <a:solidFill>
                                    <a:srgbClr val="0000CC"/>
                                  </a:solidFill>
                                  <a:latin typeface="Cambria Math" panose="02040503050406030204" pitchFamily="18" charset="0"/>
                                </a:rPr>
                                <m:t>𝑡</m:t>
                              </m:r>
                            </m:e>
                          </m:d>
                        </m:num>
                        <m:den>
                          <m:r>
                            <a:rPr lang="en-US" sz="2100" b="0" i="1" smtClean="0">
                              <a:solidFill>
                                <a:srgbClr val="0000CC"/>
                              </a:solidFill>
                              <a:latin typeface="Cambria Math" panose="02040503050406030204" pitchFamily="18" charset="0"/>
                            </a:rPr>
                            <m:t>𝑤</m:t>
                          </m:r>
                          <m:d>
                            <m:dPr>
                              <m:ctrlPr>
                                <a:rPr lang="en-US" sz="2100" b="0" i="1" smtClean="0">
                                  <a:solidFill>
                                    <a:srgbClr val="0000CC"/>
                                  </a:solidFill>
                                  <a:latin typeface="Cambria Math" panose="02040503050406030204" pitchFamily="18" charset="0"/>
                                </a:rPr>
                              </m:ctrlPr>
                            </m:dPr>
                            <m:e>
                              <m:r>
                                <a:rPr lang="en-US" sz="2100" b="0" i="1" smtClean="0">
                                  <a:solidFill>
                                    <a:srgbClr val="0000CC"/>
                                  </a:solidFill>
                                  <a:latin typeface="Cambria Math" panose="02040503050406030204" pitchFamily="18" charset="0"/>
                                </a:rPr>
                                <m:t>0</m:t>
                              </m:r>
                            </m:e>
                          </m:d>
                        </m:den>
                      </m:f>
                      <m:r>
                        <a:rPr lang="en-US" sz="2100" b="0" i="1" smtClean="0">
                          <a:solidFill>
                            <a:srgbClr val="0000CC"/>
                          </a:solidFill>
                          <a:latin typeface="Cambria Math" panose="02040503050406030204" pitchFamily="18" charset="0"/>
                        </a:rPr>
                        <m:t>𝑙𝑜𝑔</m:t>
                      </m:r>
                      <m:d>
                        <m:dPr>
                          <m:ctrlPr>
                            <a:rPr lang="en-US" sz="2100" b="0" i="1" smtClean="0">
                              <a:solidFill>
                                <a:srgbClr val="0000CC"/>
                              </a:solidFill>
                              <a:latin typeface="Cambria Math" panose="02040503050406030204" pitchFamily="18" charset="0"/>
                            </a:rPr>
                          </m:ctrlPr>
                        </m:dPr>
                        <m:e>
                          <m:f>
                            <m:fPr>
                              <m:ctrlPr>
                                <a:rPr lang="en-US" sz="2100" b="0" i="1" smtClean="0">
                                  <a:solidFill>
                                    <a:srgbClr val="0000CC"/>
                                  </a:solidFill>
                                  <a:latin typeface="Cambria Math" panose="02040503050406030204" pitchFamily="18" charset="0"/>
                                </a:rPr>
                              </m:ctrlPr>
                            </m:fPr>
                            <m:num>
                              <m:sSub>
                                <m:sSubPr>
                                  <m:ctrlPr>
                                    <a:rPr lang="en-US" sz="2100" i="1">
                                      <a:solidFill>
                                        <a:srgbClr val="0000CC"/>
                                      </a:solidFill>
                                      <a:latin typeface="Cambria Math" panose="02040503050406030204" pitchFamily="18" charset="0"/>
                                    </a:rPr>
                                  </m:ctrlPr>
                                </m:sSubPr>
                                <m:e>
                                  <m:r>
                                    <a:rPr lang="en-US" sz="2100" i="1">
                                      <a:solidFill>
                                        <a:srgbClr val="0000CC"/>
                                      </a:solidFill>
                                      <a:latin typeface="Cambria Math" panose="02040503050406030204" pitchFamily="18" charset="0"/>
                                      <a:ea typeface="Cambria Math" panose="02040503050406030204" pitchFamily="18" charset="0"/>
                                    </a:rPr>
                                    <m:t>𝛼</m:t>
                                  </m:r>
                                </m:e>
                                <m:sub>
                                  <m:r>
                                    <a:rPr lang="en-US" sz="2100" i="1">
                                      <a:solidFill>
                                        <a:srgbClr val="0000CC"/>
                                      </a:solidFill>
                                      <a:latin typeface="Cambria Math" panose="02040503050406030204" pitchFamily="18" charset="0"/>
                                    </a:rPr>
                                    <m:t>0</m:t>
                                  </m:r>
                                </m:sub>
                              </m:sSub>
                              <m:d>
                                <m:dPr>
                                  <m:ctrlPr>
                                    <a:rPr lang="en-US" sz="2100" i="1" smtClean="0">
                                      <a:solidFill>
                                        <a:srgbClr val="0000CC"/>
                                      </a:solidFill>
                                      <a:latin typeface="Cambria Math" panose="02040503050406030204" pitchFamily="18" charset="0"/>
                                    </a:rPr>
                                  </m:ctrlPr>
                                </m:dPr>
                                <m:e>
                                  <m:r>
                                    <a:rPr lang="en-US" sz="2100" b="0" i="1" smtClean="0">
                                      <a:solidFill>
                                        <a:srgbClr val="0000CC"/>
                                      </a:solidFill>
                                      <a:latin typeface="Cambria Math" panose="02040503050406030204" pitchFamily="18" charset="0"/>
                                    </a:rPr>
                                    <m:t>0</m:t>
                                  </m:r>
                                </m:e>
                              </m:d>
                            </m:num>
                            <m:den>
                              <m:sSub>
                                <m:sSubPr>
                                  <m:ctrlPr>
                                    <a:rPr lang="en-US" sz="2100" i="1">
                                      <a:solidFill>
                                        <a:srgbClr val="0000CC"/>
                                      </a:solidFill>
                                      <a:latin typeface="Cambria Math" panose="02040503050406030204" pitchFamily="18" charset="0"/>
                                    </a:rPr>
                                  </m:ctrlPr>
                                </m:sSubPr>
                                <m:e>
                                  <m:r>
                                    <a:rPr lang="en-US" sz="2100" i="1">
                                      <a:solidFill>
                                        <a:srgbClr val="0000CC"/>
                                      </a:solidFill>
                                      <a:latin typeface="Cambria Math" panose="02040503050406030204" pitchFamily="18" charset="0"/>
                                      <a:ea typeface="Cambria Math" panose="02040503050406030204" pitchFamily="18" charset="0"/>
                                    </a:rPr>
                                    <m:t>𝛼</m:t>
                                  </m:r>
                                </m:e>
                                <m:sub>
                                  <m:r>
                                    <a:rPr lang="en-US" sz="2100" i="1">
                                      <a:solidFill>
                                        <a:srgbClr val="0000CC"/>
                                      </a:solidFill>
                                      <a:latin typeface="Cambria Math" panose="02040503050406030204" pitchFamily="18" charset="0"/>
                                    </a:rPr>
                                    <m:t>0</m:t>
                                  </m:r>
                                </m:sub>
                              </m:sSub>
                              <m:d>
                                <m:dPr>
                                  <m:ctrlPr>
                                    <a:rPr lang="en-US" sz="2100" i="1" smtClean="0">
                                      <a:solidFill>
                                        <a:srgbClr val="0000CC"/>
                                      </a:solidFill>
                                      <a:latin typeface="Cambria Math" panose="02040503050406030204" pitchFamily="18" charset="0"/>
                                    </a:rPr>
                                  </m:ctrlPr>
                                </m:dPr>
                                <m:e>
                                  <m:r>
                                    <a:rPr lang="en-US" sz="2100" b="0" i="1" smtClean="0">
                                      <a:solidFill>
                                        <a:srgbClr val="0000CC"/>
                                      </a:solidFill>
                                      <a:latin typeface="Cambria Math" panose="02040503050406030204" pitchFamily="18" charset="0"/>
                                    </a:rPr>
                                    <m:t>𝑡</m:t>
                                  </m:r>
                                </m:e>
                              </m:d>
                            </m:den>
                          </m:f>
                        </m:e>
                      </m:d>
                    </m:oMath>
                  </m:oMathPara>
                </a14:m>
                <a:endParaRPr lang="en-US" sz="2100" dirty="0">
                  <a:solidFill>
                    <a:srgbClr val="0000CC"/>
                  </a:solidFill>
                </a:endParaRPr>
              </a:p>
            </p:txBody>
          </p:sp>
        </mc:Choice>
        <mc:Fallback>
          <p:sp>
            <p:nvSpPr>
              <p:cNvPr id="8" name="TextBox 7"/>
              <p:cNvSpPr txBox="1">
                <a:spLocks noRot="1" noChangeAspect="1" noMove="1" noResize="1" noEditPoints="1" noAdjustHandles="1" noChangeArrowheads="1" noChangeShapeType="1" noTextEdit="1"/>
              </p:cNvSpPr>
              <p:nvPr/>
            </p:nvSpPr>
            <p:spPr>
              <a:xfrm>
                <a:off x="5663603" y="921614"/>
                <a:ext cx="2640723" cy="726096"/>
              </a:xfrm>
              <a:prstGeom prst="rect">
                <a:avLst/>
              </a:prstGeom>
              <a:blipFill rotWithShape="1">
                <a:blip r:embed="rId2"/>
                <a:stretch>
                  <a:fillRect l="-1" t="-32" r="16" b="72"/>
                </a:stretch>
              </a:blipFill>
            </p:spPr>
            <p:txBody>
              <a:bodyPr/>
              <a:lstStyle/>
              <a:p>
                <a:r>
                  <a:rPr lang="en-US" altLang="en-US">
                    <a:noFill/>
                  </a:rPr>
                  <a:t> </a:t>
                </a:r>
              </a:p>
            </p:txBody>
          </p:sp>
        </mc:Fallback>
      </mc:AlternateContent>
      <p:sp>
        <p:nvSpPr>
          <p:cNvPr id="9" name="Left Brace 8"/>
          <p:cNvSpPr/>
          <p:nvPr/>
        </p:nvSpPr>
        <p:spPr>
          <a:xfrm rot="16200000">
            <a:off x="6425934" y="1343467"/>
            <a:ext cx="228600" cy="649317"/>
          </a:xfrm>
          <a:prstGeom prst="leftBrace">
            <a:avLst/>
          </a:prstGeom>
          <a:ln w="317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solidFill>
                <a:srgbClr val="C00000"/>
              </a:solidFill>
            </a:endParaRPr>
          </a:p>
        </p:txBody>
      </p:sp>
      <p:sp>
        <p:nvSpPr>
          <p:cNvPr id="10" name="Left Brace 9"/>
          <p:cNvSpPr/>
          <p:nvPr/>
        </p:nvSpPr>
        <p:spPr>
          <a:xfrm rot="16200000">
            <a:off x="7511290" y="954845"/>
            <a:ext cx="228600" cy="1426559"/>
          </a:xfrm>
          <a:prstGeom prst="leftBrace">
            <a:avLst/>
          </a:prstGeom>
          <a:ln w="317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solidFill>
                <a:srgbClr val="00B050"/>
              </a:solidFill>
            </a:endParaRPr>
          </a:p>
        </p:txBody>
      </p:sp>
      <p:sp>
        <p:nvSpPr>
          <p:cNvPr id="11" name="TextBox 10"/>
          <p:cNvSpPr txBox="1"/>
          <p:nvPr/>
        </p:nvSpPr>
        <p:spPr>
          <a:xfrm>
            <a:off x="5454474" y="1716318"/>
            <a:ext cx="1500732" cy="338554"/>
          </a:xfrm>
          <a:prstGeom prst="rect">
            <a:avLst/>
          </a:prstGeom>
          <a:noFill/>
        </p:spPr>
        <p:txBody>
          <a:bodyPr wrap="none" rtlCol="0">
            <a:spAutoFit/>
          </a:bodyPr>
          <a:lstStyle/>
          <a:p>
            <a:r>
              <a:rPr lang="en-US" sz="1600" b="1" dirty="0">
                <a:solidFill>
                  <a:srgbClr val="C00000"/>
                </a:solidFill>
                <a:latin typeface="Arial Narrow" panose="020B0606020202030204" pitchFamily="34" charset="0"/>
                <a:cs typeface="Arial Narrow" panose="020B0606020202030204" pitchFamily="34" charset="0"/>
              </a:rPr>
              <a:t>New Information</a:t>
            </a:r>
            <a:endParaRPr lang="en-US" sz="1600" b="1" dirty="0">
              <a:solidFill>
                <a:srgbClr val="C00000"/>
              </a:solidFill>
              <a:latin typeface="Arial Narrow" panose="020B0606020202030204" pitchFamily="34" charset="0"/>
              <a:cs typeface="Arial Narrow" panose="020B0606020202030204" pitchFamily="34" charset="0"/>
            </a:endParaRPr>
          </a:p>
        </p:txBody>
      </p:sp>
      <p:sp>
        <p:nvSpPr>
          <p:cNvPr id="12" name="TextBox 11"/>
          <p:cNvSpPr txBox="1"/>
          <p:nvPr/>
        </p:nvSpPr>
        <p:spPr>
          <a:xfrm>
            <a:off x="6586051" y="1719057"/>
            <a:ext cx="2649007" cy="338554"/>
          </a:xfrm>
          <a:prstGeom prst="rect">
            <a:avLst/>
          </a:prstGeom>
          <a:noFill/>
        </p:spPr>
        <p:txBody>
          <a:bodyPr wrap="square" rtlCol="0">
            <a:spAutoFit/>
          </a:bodyPr>
          <a:lstStyle/>
          <a:p>
            <a:pPr algn="ctr"/>
            <a:r>
              <a:rPr lang="en-US" sz="1600" dirty="0">
                <a:solidFill>
                  <a:srgbClr val="00B050"/>
                </a:solidFill>
                <a:latin typeface="Arial Narrow" panose="020B0606020202030204" pitchFamily="34" charset="0"/>
                <a:cs typeface="Arial Narrow" panose="020B0606020202030204" pitchFamily="34" charset="0"/>
              </a:rPr>
              <a:t>Predictability + Relevance</a:t>
            </a:r>
            <a:endParaRPr lang="en-US" sz="1600" dirty="0">
              <a:solidFill>
                <a:srgbClr val="00B050"/>
              </a:solidFill>
              <a:latin typeface="Arial Narrow" panose="020B0606020202030204" pitchFamily="34" charset="0"/>
              <a:cs typeface="Arial Narrow" panose="020B0606020202030204" pitchFamily="34" charset="0"/>
            </a:endParaRPr>
          </a:p>
        </p:txBody>
      </p:sp>
      <p:pic>
        <p:nvPicPr>
          <p:cNvPr id="17" name="Picture 16" descr="A diagram of a hexagon with lines and letters&#10;&#10;Description automatically generated"/>
          <p:cNvPicPr>
            <a:picLocks noChangeAspect="1"/>
          </p:cNvPicPr>
          <p:nvPr/>
        </p:nvPicPr>
        <p:blipFill rotWithShape="1">
          <a:blip r:embed="rId3">
            <a:extLst>
              <a:ext uri="{28A0092B-C50C-407E-A947-70E740481C1C}">
                <a14:useLocalDpi xmlns:a14="http://schemas.microsoft.com/office/drawing/2010/main" val="0"/>
              </a:ext>
            </a:extLst>
          </a:blip>
          <a:srcRect l="3907" t="2338" r="50673" b="23966"/>
          <a:stretch>
            <a:fillRect/>
          </a:stretch>
        </p:blipFill>
        <p:spPr>
          <a:xfrm>
            <a:off x="450601" y="5108126"/>
            <a:ext cx="1895448" cy="1673674"/>
          </a:xfrm>
          <a:prstGeom prst="plaque">
            <a:avLst>
              <a:gd name="adj" fmla="val 22130"/>
            </a:avLst>
          </a:prstGeom>
        </p:spPr>
      </p:pic>
      <p:pic>
        <p:nvPicPr>
          <p:cNvPr id="20" name="Picture 19" descr="A diagram of a hexagon with lines and letters&#10;&#10;Description automatically generated"/>
          <p:cNvPicPr>
            <a:picLocks noChangeAspect="1"/>
          </p:cNvPicPr>
          <p:nvPr/>
        </p:nvPicPr>
        <p:blipFill rotWithShape="1">
          <a:blip r:embed="rId3">
            <a:extLst>
              <a:ext uri="{28A0092B-C50C-407E-A947-70E740481C1C}">
                <a14:useLocalDpi xmlns:a14="http://schemas.microsoft.com/office/drawing/2010/main" val="0"/>
              </a:ext>
            </a:extLst>
          </a:blip>
          <a:srcRect l="54087" t="3296" r="2820" b="23635"/>
          <a:stretch>
            <a:fillRect/>
          </a:stretch>
        </p:blipFill>
        <p:spPr>
          <a:xfrm>
            <a:off x="2967677" y="5108126"/>
            <a:ext cx="1813780" cy="1673674"/>
          </a:xfrm>
          <a:prstGeom prst="plaque">
            <a:avLst>
              <a:gd name="adj" fmla="val 17275"/>
            </a:avLst>
          </a:prstGeom>
        </p:spPr>
      </p:pic>
      <p:pic>
        <p:nvPicPr>
          <p:cNvPr id="22" name="Picture 21" descr="A diagram of a hexagon with lines and letters&#10;&#10;Description automatically generated"/>
          <p:cNvPicPr>
            <a:picLocks noChangeAspect="1"/>
          </p:cNvPicPr>
          <p:nvPr/>
        </p:nvPicPr>
        <p:blipFill rotWithShape="1">
          <a:blip r:embed="rId3">
            <a:extLst>
              <a:ext uri="{28A0092B-C50C-407E-A947-70E740481C1C}">
                <a14:useLocalDpi xmlns:a14="http://schemas.microsoft.com/office/drawing/2010/main" val="0"/>
              </a:ext>
            </a:extLst>
          </a:blip>
          <a:srcRect l="55444" t="86237" r="21427"/>
          <a:stretch>
            <a:fillRect/>
          </a:stretch>
        </p:blipFill>
        <p:spPr>
          <a:xfrm>
            <a:off x="6704075" y="5618297"/>
            <a:ext cx="2426093" cy="785654"/>
          </a:xfrm>
          <a:prstGeom prst="rect">
            <a:avLst/>
          </a:prstGeom>
        </p:spPr>
      </p:pic>
      <p:pic>
        <p:nvPicPr>
          <p:cNvPr id="24" name="Picture 23" descr="A diagram of a hexagon with lines and letters&#10;&#10;Description automatically generated"/>
          <p:cNvPicPr>
            <a:picLocks noChangeAspect="1"/>
          </p:cNvPicPr>
          <p:nvPr/>
        </p:nvPicPr>
        <p:blipFill rotWithShape="1">
          <a:blip r:embed="rId3">
            <a:extLst>
              <a:ext uri="{28A0092B-C50C-407E-A947-70E740481C1C}">
                <a14:useLocalDpi xmlns:a14="http://schemas.microsoft.com/office/drawing/2010/main" val="0"/>
              </a:ext>
            </a:extLst>
          </a:blip>
          <a:srcRect l="90009" t="65411"/>
          <a:stretch>
            <a:fillRect/>
          </a:stretch>
        </p:blipFill>
        <p:spPr>
          <a:xfrm>
            <a:off x="5403085" y="5279747"/>
            <a:ext cx="801755" cy="1510496"/>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Quantifying Phase Transitions</a:t>
            </a:r>
            <a:endParaRPr lang="en-US" dirty="0"/>
          </a:p>
        </p:txBody>
      </p:sp>
      <p:sp>
        <p:nvSpPr>
          <p:cNvPr id="3" name="Content Placeholder 2"/>
          <p:cNvSpPr>
            <a:spLocks noGrp="1"/>
          </p:cNvSpPr>
          <p:nvPr>
            <p:ph idx="1"/>
          </p:nvPr>
        </p:nvSpPr>
        <p:spPr>
          <a:xfrm>
            <a:off x="19006" y="925731"/>
            <a:ext cx="9124993" cy="5265826"/>
          </a:xfrm>
        </p:spPr>
        <p:txBody>
          <a:bodyPr/>
          <a:lstStyle/>
          <a:p>
            <a:r>
              <a:rPr lang="en-US" dirty="0">
                <a:latin typeface="Arial Narrow" panose="020B0606020202030204" pitchFamily="34" charset="0"/>
                <a:cs typeface="Arial Narrow" panose="020B0606020202030204" pitchFamily="34" charset="0"/>
              </a:rPr>
              <a:t>Structural changes and fluctuations are difficult to quantify for phases with high asymmetry and multiscale organization</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Long-range graph theory descriptors provide characterization of phase transitions in water / surfactant systems</a:t>
            </a:r>
            <a:endParaRPr lang="en-US" dirty="0">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Molecular dynamic simulation</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Binary solutions of n-</a:t>
            </a:r>
            <a:r>
              <a:rPr lang="en-US" dirty="0" err="1">
                <a:latin typeface="Arial Narrow" panose="020B0606020202030204" pitchFamily="34" charset="0"/>
                <a:cs typeface="Arial Narrow" panose="020B0606020202030204" pitchFamily="34" charset="0"/>
              </a:rPr>
              <a:t>octyltrimethylammonium</a:t>
            </a:r>
            <a:r>
              <a:rPr lang="en-US" dirty="0">
                <a:latin typeface="Arial Narrow" panose="020B0606020202030204" pitchFamily="34" charset="0"/>
                <a:cs typeface="Arial Narrow" panose="020B0606020202030204" pitchFamily="34" charset="0"/>
              </a:rPr>
              <a:t> bromide (OTAB) in water</a:t>
            </a:r>
            <a:endParaRPr lang="en-US" dirty="0">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Phase diagrams</a:t>
            </a:r>
            <a:endParaRPr lang="en-US" dirty="0">
              <a:latin typeface="Arial Narrow" panose="020B0606020202030204" pitchFamily="34" charset="0"/>
              <a:cs typeface="Arial Narrow" panose="020B0606020202030204" pitchFamily="34" charset="0"/>
            </a:endParaRPr>
          </a:p>
          <a:p>
            <a:pPr lvl="2"/>
            <a:r>
              <a:rPr lang="en-US" dirty="0">
                <a:latin typeface="Arial Narrow" panose="020B0606020202030204" pitchFamily="34" charset="0"/>
                <a:cs typeface="Arial Narrow" panose="020B0606020202030204" pitchFamily="34" charset="0"/>
              </a:rPr>
              <a:t>Spheroidal micelles (isotropic phase) </a:t>
            </a:r>
            <a:r>
              <a:rPr lang="en-US" dirty="0">
                <a:latin typeface="Arial Narrow" panose="020B0606020202030204" pitchFamily="34" charset="0"/>
                <a:cs typeface="Arial Narrow" panose="020B0606020202030204" pitchFamily="34" charset="0"/>
                <a:sym typeface="Wingdings" panose="05000000000000000000" pitchFamily="2" charset="2"/>
              </a:rPr>
              <a:t> </a:t>
            </a:r>
            <a:r>
              <a:rPr lang="en-US" dirty="0">
                <a:latin typeface="Arial Narrow" panose="020B0606020202030204" pitchFamily="34" charset="0"/>
                <a:cs typeface="Arial Narrow" panose="020B0606020202030204" pitchFamily="34" charset="0"/>
              </a:rPr>
              <a:t>cylinders (hexagonal phase): </a:t>
            </a:r>
            <a:r>
              <a:rPr lang="en-US" i="1" dirty="0">
                <a:latin typeface="Times New Roman" panose="02020603050405020304" pitchFamily="1" charset="0"/>
                <a:cs typeface="Times New Roman" panose="02020603050405020304" pitchFamily="1" charset="0"/>
              </a:rPr>
              <a:t>x </a:t>
            </a:r>
            <a:r>
              <a:rPr lang="en-US" dirty="0">
                <a:latin typeface="Arial Narrow" panose="020B0606020202030204" pitchFamily="34" charset="0"/>
                <a:cs typeface="Arial Narrow" panose="020B0606020202030204" pitchFamily="34" charset="0"/>
              </a:rPr>
              <a:t>= 0.204</a:t>
            </a:r>
            <a:endParaRPr lang="en-US" dirty="0">
              <a:latin typeface="Arial Narrow" panose="020B0606020202030204" pitchFamily="34" charset="0"/>
              <a:cs typeface="Arial Narrow" panose="020B0606020202030204" pitchFamily="34" charset="0"/>
            </a:endParaRPr>
          </a:p>
          <a:p>
            <a:pPr lvl="2"/>
            <a:r>
              <a:rPr lang="en-US" dirty="0">
                <a:latin typeface="Arial Narrow" panose="020B0606020202030204" pitchFamily="34" charset="0"/>
                <a:cs typeface="Arial Narrow" panose="020B0606020202030204" pitchFamily="34" charset="0"/>
              </a:rPr>
              <a:t>Cylinders (hexagonal phase) </a:t>
            </a:r>
            <a:r>
              <a:rPr lang="en-US" dirty="0">
                <a:latin typeface="Arial Narrow" panose="020B0606020202030204" pitchFamily="34" charset="0"/>
                <a:cs typeface="Arial Narrow" panose="020B0606020202030204" pitchFamily="34" charset="0"/>
                <a:sym typeface="Wingdings" panose="05000000000000000000" pitchFamily="2" charset="2"/>
              </a:rPr>
              <a:t></a:t>
            </a:r>
            <a:r>
              <a:rPr lang="en-US" dirty="0">
                <a:latin typeface="Arial Narrow" panose="020B0606020202030204" pitchFamily="34" charset="0"/>
                <a:cs typeface="Arial Narrow" panose="020B0606020202030204" pitchFamily="34" charset="0"/>
              </a:rPr>
              <a:t> lamellae (lamellar phase): </a:t>
            </a:r>
            <a:r>
              <a:rPr lang="en-US" i="1" dirty="0">
                <a:latin typeface="Times New Roman" panose="02020603050405020304" pitchFamily="1" charset="0"/>
                <a:cs typeface="Times New Roman" panose="02020603050405020304" pitchFamily="1" charset="0"/>
              </a:rPr>
              <a:t>x </a:t>
            </a:r>
            <a:r>
              <a:rPr lang="en-US" dirty="0">
                <a:latin typeface="Arial Narrow" panose="020B0606020202030204" pitchFamily="34" charset="0"/>
                <a:cs typeface="Arial Narrow" panose="020B0606020202030204" pitchFamily="34" charset="0"/>
              </a:rPr>
              <a:t>= 0.431</a:t>
            </a:r>
            <a:endParaRPr lang="en-US" dirty="0">
              <a:latin typeface="Arial Narrow" panose="020B0606020202030204" pitchFamily="34" charset="0"/>
              <a:cs typeface="Arial Narrow" panose="020B0606020202030204" pitchFamily="34" charset="0"/>
            </a:endParaRPr>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grpSp>
        <p:nvGrpSpPr>
          <p:cNvPr id="5" name="Group 4"/>
          <p:cNvGrpSpPr>
            <a:grpSpLocks noChangeAspect="1"/>
          </p:cNvGrpSpPr>
          <p:nvPr/>
        </p:nvGrpSpPr>
        <p:grpSpPr>
          <a:xfrm>
            <a:off x="51849" y="4898111"/>
            <a:ext cx="9058159" cy="1600200"/>
            <a:chOff x="-6555469" y="-813594"/>
            <a:chExt cx="16280924" cy="2821717"/>
          </a:xfrm>
        </p:grpSpPr>
        <p:pic>
          <p:nvPicPr>
            <p:cNvPr id="6" name="Shape 3"/>
            <p:cNvPicPr/>
            <p:nvPr/>
          </p:nvPicPr>
          <p:blipFill rotWithShape="1">
            <a:blip r:embed="rId1"/>
            <a:srcRect l="3802" t="67763" r="54828" b="1959"/>
            <a:stretch>
              <a:fillRect/>
            </a:stretch>
          </p:blipFill>
          <p:spPr>
            <a:xfrm>
              <a:off x="4674715" y="-375515"/>
              <a:ext cx="2418712" cy="2316354"/>
            </a:xfrm>
            <a:prstGeom prst="rect">
              <a:avLst/>
            </a:prstGeom>
            <a:noFill/>
            <a:ln>
              <a:noFill/>
            </a:ln>
          </p:spPr>
        </p:pic>
        <p:pic>
          <p:nvPicPr>
            <p:cNvPr id="7" name="Shape 3"/>
            <p:cNvPicPr/>
            <p:nvPr/>
          </p:nvPicPr>
          <p:blipFill rotWithShape="1">
            <a:blip r:embed="rId1"/>
            <a:srcRect l="50707" t="65476" r="6489" b="1587"/>
            <a:stretch>
              <a:fillRect/>
            </a:stretch>
          </p:blipFill>
          <p:spPr>
            <a:xfrm>
              <a:off x="7222888" y="-511517"/>
              <a:ext cx="2502567" cy="2519640"/>
            </a:xfrm>
            <a:prstGeom prst="rect">
              <a:avLst/>
            </a:prstGeom>
            <a:noFill/>
            <a:ln>
              <a:noFill/>
            </a:ln>
          </p:spPr>
        </p:pic>
        <p:pic>
          <p:nvPicPr>
            <p:cNvPr id="8" name="Shape 3"/>
            <p:cNvPicPr/>
            <p:nvPr/>
          </p:nvPicPr>
          <p:blipFill rotWithShape="1">
            <a:blip r:embed="rId1"/>
            <a:srcRect l="50536" t="30995" r="8094" b="33588"/>
            <a:stretch>
              <a:fillRect/>
            </a:stretch>
          </p:blipFill>
          <p:spPr>
            <a:xfrm>
              <a:off x="2202313" y="-436138"/>
              <a:ext cx="2418710" cy="2444261"/>
            </a:xfrm>
            <a:prstGeom prst="rect">
              <a:avLst/>
            </a:prstGeom>
            <a:noFill/>
            <a:ln>
              <a:noFill/>
            </a:ln>
          </p:spPr>
        </p:pic>
        <p:sp>
          <p:nvSpPr>
            <p:cNvPr id="9" name="TextBox 8"/>
            <p:cNvSpPr txBox="1"/>
            <p:nvPr/>
          </p:nvSpPr>
          <p:spPr>
            <a:xfrm>
              <a:off x="2653042" y="-719510"/>
              <a:ext cx="1296384" cy="516874"/>
            </a:xfrm>
            <a:prstGeom prst="rect">
              <a:avLst/>
            </a:prstGeom>
            <a:noFill/>
          </p:spPr>
          <p:txBody>
            <a:bodyPr wrap="none" rtlCol="0">
              <a:spAutoFit/>
            </a:bodyPr>
            <a:lstStyle/>
            <a:p>
              <a:r>
                <a:rPr lang="en-US" sz="1200" dirty="0"/>
                <a:t>x=0.409</a:t>
              </a:r>
              <a:endParaRPr lang="en-US" sz="1200" dirty="0"/>
            </a:p>
          </p:txBody>
        </p:sp>
        <p:sp>
          <p:nvSpPr>
            <p:cNvPr id="10" name="TextBox 9"/>
            <p:cNvSpPr txBox="1"/>
            <p:nvPr/>
          </p:nvSpPr>
          <p:spPr>
            <a:xfrm>
              <a:off x="5291245" y="-697922"/>
              <a:ext cx="1296384" cy="516874"/>
            </a:xfrm>
            <a:prstGeom prst="rect">
              <a:avLst/>
            </a:prstGeom>
            <a:noFill/>
          </p:spPr>
          <p:txBody>
            <a:bodyPr wrap="none" rtlCol="0">
              <a:spAutoFit/>
            </a:bodyPr>
            <a:lstStyle/>
            <a:p>
              <a:r>
                <a:rPr lang="en-US" sz="1200" dirty="0"/>
                <a:t>x=0.431</a:t>
              </a:r>
              <a:endParaRPr lang="en-US" sz="1200" dirty="0"/>
            </a:p>
          </p:txBody>
        </p:sp>
        <p:sp>
          <p:nvSpPr>
            <p:cNvPr id="11" name="TextBox 10"/>
            <p:cNvSpPr txBox="1"/>
            <p:nvPr/>
          </p:nvSpPr>
          <p:spPr>
            <a:xfrm>
              <a:off x="7910625" y="-654027"/>
              <a:ext cx="1296384" cy="516874"/>
            </a:xfrm>
            <a:prstGeom prst="rect">
              <a:avLst/>
            </a:prstGeom>
            <a:noFill/>
          </p:spPr>
          <p:txBody>
            <a:bodyPr wrap="none" rtlCol="0">
              <a:spAutoFit/>
            </a:bodyPr>
            <a:lstStyle/>
            <a:p>
              <a:r>
                <a:rPr lang="en-US" sz="1200" dirty="0"/>
                <a:t>x=0.930</a:t>
              </a:r>
              <a:endParaRPr lang="en-US" sz="1200" dirty="0"/>
            </a:p>
          </p:txBody>
        </p:sp>
        <p:pic>
          <p:nvPicPr>
            <p:cNvPr id="12" name="Shape 3"/>
            <p:cNvPicPr/>
            <p:nvPr/>
          </p:nvPicPr>
          <p:blipFill rotWithShape="1">
            <a:blip r:embed="rId1"/>
            <a:srcRect l="2214" r="57326" b="69820"/>
            <a:stretch>
              <a:fillRect/>
            </a:stretch>
          </p:blipFill>
          <p:spPr>
            <a:xfrm>
              <a:off x="-6555469" y="-468301"/>
              <a:ext cx="2365513" cy="2308784"/>
            </a:xfrm>
            <a:prstGeom prst="rect">
              <a:avLst/>
            </a:prstGeom>
            <a:noFill/>
            <a:ln>
              <a:noFill/>
            </a:ln>
          </p:spPr>
        </p:pic>
        <p:pic>
          <p:nvPicPr>
            <p:cNvPr id="13" name="Shape 3"/>
            <p:cNvPicPr/>
            <p:nvPr/>
          </p:nvPicPr>
          <p:blipFill rotWithShape="1">
            <a:blip r:embed="rId1"/>
            <a:srcRect l="3545" t="31135" r="55996" b="36493"/>
            <a:stretch>
              <a:fillRect/>
            </a:stretch>
          </p:blipFill>
          <p:spPr>
            <a:xfrm>
              <a:off x="-1429471" y="-468301"/>
              <a:ext cx="2365515" cy="2476424"/>
            </a:xfrm>
            <a:prstGeom prst="rect">
              <a:avLst/>
            </a:prstGeom>
            <a:noFill/>
            <a:ln>
              <a:noFill/>
            </a:ln>
          </p:spPr>
        </p:pic>
        <p:pic>
          <p:nvPicPr>
            <p:cNvPr id="14" name="Shape 3"/>
            <p:cNvPicPr/>
            <p:nvPr/>
          </p:nvPicPr>
          <p:blipFill rotWithShape="1">
            <a:blip r:embed="rId1"/>
            <a:srcRect l="48746" r="8916" b="69005"/>
            <a:stretch>
              <a:fillRect/>
            </a:stretch>
          </p:blipFill>
          <p:spPr>
            <a:xfrm>
              <a:off x="-4063146" y="-468301"/>
              <a:ext cx="2475344" cy="2371115"/>
            </a:xfrm>
            <a:prstGeom prst="rect">
              <a:avLst/>
            </a:prstGeom>
            <a:noFill/>
            <a:ln>
              <a:noFill/>
            </a:ln>
          </p:spPr>
        </p:pic>
        <p:sp>
          <p:nvSpPr>
            <p:cNvPr id="15" name="TextBox 14"/>
            <p:cNvSpPr txBox="1"/>
            <p:nvPr/>
          </p:nvSpPr>
          <p:spPr>
            <a:xfrm>
              <a:off x="-6034353" y="-779777"/>
              <a:ext cx="1296384" cy="516874"/>
            </a:xfrm>
            <a:prstGeom prst="rect">
              <a:avLst/>
            </a:prstGeom>
            <a:noFill/>
          </p:spPr>
          <p:txBody>
            <a:bodyPr wrap="none" rtlCol="0">
              <a:spAutoFit/>
            </a:bodyPr>
            <a:lstStyle/>
            <a:p>
              <a:r>
                <a:rPr lang="en-US" sz="1200" dirty="0"/>
                <a:t>x=0.007</a:t>
              </a:r>
              <a:endParaRPr lang="en-US" sz="1200" dirty="0"/>
            </a:p>
          </p:txBody>
        </p:sp>
        <p:sp>
          <p:nvSpPr>
            <p:cNvPr id="16" name="TextBox 15"/>
            <p:cNvSpPr txBox="1"/>
            <p:nvPr/>
          </p:nvSpPr>
          <p:spPr>
            <a:xfrm>
              <a:off x="-3372736" y="-813594"/>
              <a:ext cx="1296384" cy="516874"/>
            </a:xfrm>
            <a:prstGeom prst="rect">
              <a:avLst/>
            </a:prstGeom>
            <a:noFill/>
          </p:spPr>
          <p:txBody>
            <a:bodyPr wrap="none" rtlCol="0">
              <a:spAutoFit/>
            </a:bodyPr>
            <a:lstStyle/>
            <a:p>
              <a:r>
                <a:rPr lang="en-US" sz="1200" dirty="0"/>
                <a:t>x=0.190</a:t>
              </a:r>
              <a:endParaRPr lang="en-US" sz="1200" dirty="0"/>
            </a:p>
          </p:txBody>
        </p:sp>
        <p:sp>
          <p:nvSpPr>
            <p:cNvPr id="17" name="TextBox 16"/>
            <p:cNvSpPr txBox="1"/>
            <p:nvPr/>
          </p:nvSpPr>
          <p:spPr>
            <a:xfrm>
              <a:off x="-834769" y="-813594"/>
              <a:ext cx="1296384" cy="516874"/>
            </a:xfrm>
            <a:prstGeom prst="rect">
              <a:avLst/>
            </a:prstGeom>
            <a:noFill/>
          </p:spPr>
          <p:txBody>
            <a:bodyPr wrap="none" rtlCol="0">
              <a:spAutoFit/>
            </a:bodyPr>
            <a:lstStyle/>
            <a:p>
              <a:r>
                <a:rPr lang="en-US" sz="1200" dirty="0"/>
                <a:t>x=0.204</a:t>
              </a:r>
              <a:endParaRPr lang="en-US" sz="1200" dirty="0"/>
            </a:p>
          </p:txBody>
        </p:sp>
      </p:grpSp>
      <p:sp>
        <p:nvSpPr>
          <p:cNvPr id="18" name="TextBox 17"/>
          <p:cNvSpPr txBox="1"/>
          <p:nvPr/>
        </p:nvSpPr>
        <p:spPr>
          <a:xfrm>
            <a:off x="781888" y="6400747"/>
            <a:ext cx="2110706" cy="369332"/>
          </a:xfrm>
          <a:prstGeom prst="rect">
            <a:avLst/>
          </a:prstGeom>
          <a:noFill/>
        </p:spPr>
        <p:txBody>
          <a:bodyPr wrap="none" rtlCol="0">
            <a:spAutoFit/>
          </a:bodyPr>
          <a:lstStyle/>
          <a:p>
            <a:r>
              <a:rPr lang="en-US" dirty="0">
                <a:solidFill>
                  <a:schemeClr val="accent2"/>
                </a:solidFill>
              </a:rPr>
              <a:t>micelles </a:t>
            </a:r>
            <a:r>
              <a:rPr lang="en-US" dirty="0">
                <a:solidFill>
                  <a:schemeClr val="accent2"/>
                </a:solidFill>
                <a:sym typeface="Wingdings" panose="05000000000000000000" pitchFamily="2" charset="2"/>
              </a:rPr>
              <a:t> </a:t>
            </a:r>
            <a:r>
              <a:rPr lang="en-US" dirty="0">
                <a:solidFill>
                  <a:schemeClr val="accent2"/>
                </a:solidFill>
              </a:rPr>
              <a:t>cylinders</a:t>
            </a:r>
            <a:endParaRPr lang="en-US" dirty="0">
              <a:solidFill>
                <a:schemeClr val="accent2"/>
              </a:solidFill>
            </a:endParaRPr>
          </a:p>
        </p:txBody>
      </p:sp>
      <p:sp>
        <p:nvSpPr>
          <p:cNvPr id="19" name="TextBox 18"/>
          <p:cNvSpPr txBox="1"/>
          <p:nvPr/>
        </p:nvSpPr>
        <p:spPr>
          <a:xfrm>
            <a:off x="5740215" y="6433023"/>
            <a:ext cx="2144370" cy="369332"/>
          </a:xfrm>
          <a:prstGeom prst="rect">
            <a:avLst/>
          </a:prstGeom>
          <a:noFill/>
        </p:spPr>
        <p:txBody>
          <a:bodyPr wrap="none" rtlCol="0">
            <a:spAutoFit/>
          </a:bodyPr>
          <a:lstStyle/>
          <a:p>
            <a:r>
              <a:rPr lang="en-US" dirty="0">
                <a:solidFill>
                  <a:schemeClr val="accent2"/>
                </a:solidFill>
              </a:rPr>
              <a:t>cylinders </a:t>
            </a:r>
            <a:r>
              <a:rPr lang="en-US" dirty="0">
                <a:solidFill>
                  <a:schemeClr val="accent2"/>
                </a:solidFill>
                <a:sym typeface="Wingdings" panose="05000000000000000000" pitchFamily="2" charset="2"/>
              </a:rPr>
              <a:t> </a:t>
            </a:r>
            <a:r>
              <a:rPr lang="en-US" dirty="0">
                <a:solidFill>
                  <a:schemeClr val="accent2"/>
                </a:solidFill>
              </a:rPr>
              <a:t>lamellae</a:t>
            </a:r>
            <a:endParaRPr lang="en-US" dirty="0">
              <a:solidFill>
                <a:schemeClr val="accent2"/>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76200"/>
            <a:ext cx="9258300" cy="685800"/>
          </a:xfrm>
        </p:spPr>
        <p:txBody>
          <a:bodyPr/>
          <a:lstStyle/>
          <a:p>
            <a:r>
              <a:rPr lang="en-US" dirty="0"/>
              <a:t>Tracking Phase Transitions via GT Metrics</a:t>
            </a:r>
            <a:endParaRPr lang="en-US" dirty="0"/>
          </a:p>
        </p:txBody>
      </p:sp>
      <p:sp>
        <p:nvSpPr>
          <p:cNvPr id="3" name="Content Placeholder 2"/>
          <p:cNvSpPr>
            <a:spLocks noGrp="1"/>
          </p:cNvSpPr>
          <p:nvPr>
            <p:ph idx="1"/>
          </p:nvPr>
        </p:nvSpPr>
        <p:spPr>
          <a:xfrm>
            <a:off x="18267" y="947815"/>
            <a:ext cx="9100331" cy="5265826"/>
          </a:xfrm>
        </p:spPr>
        <p:txBody>
          <a:bodyPr/>
          <a:lstStyle/>
          <a:p>
            <a:r>
              <a:rPr lang="en-US" dirty="0">
                <a:latin typeface="Arial Narrow" panose="020B0606020202030204" pitchFamily="34" charset="0"/>
                <a:cs typeface="Arial Narrow" panose="020B0606020202030204" pitchFamily="34" charset="0"/>
              </a:rPr>
              <a:t>Micelles </a:t>
            </a:r>
            <a:r>
              <a:rPr lang="en-US" dirty="0">
                <a:latin typeface="Arial Narrow" panose="020B0606020202030204" pitchFamily="34" charset="0"/>
                <a:cs typeface="Arial Narrow" panose="020B0606020202030204" pitchFamily="34" charset="0"/>
                <a:sym typeface="Wingdings" panose="05000000000000000000" pitchFamily="2" charset="2"/>
              </a:rPr>
              <a:t> </a:t>
            </a:r>
            <a:r>
              <a:rPr lang="en-US" dirty="0">
                <a:latin typeface="Arial Narrow" panose="020B0606020202030204" pitchFamily="34" charset="0"/>
                <a:cs typeface="Arial Narrow" panose="020B0606020202030204" pitchFamily="34" charset="0"/>
              </a:rPr>
              <a:t>cylinders (x = 0.204)</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Closeness centrality and NFD change from relatively broad distributions to sharp peaks centered at 0.035 and 1.1</a:t>
            </a:r>
            <a:endParaRPr lang="en-US" dirty="0">
              <a:latin typeface="Arial Narrow" panose="020B0606020202030204" pitchFamily="34" charset="0"/>
              <a:cs typeface="Arial Narrow" panose="020B0606020202030204" pitchFamily="34" charset="0"/>
            </a:endParaRPr>
          </a:p>
          <a:p>
            <a:r>
              <a:rPr lang="en-US" dirty="0">
                <a:latin typeface="Arial Narrow" panose="020B0606020202030204" pitchFamily="34" charset="0"/>
                <a:cs typeface="Arial Narrow" panose="020B0606020202030204" pitchFamily="34" charset="0"/>
              </a:rPr>
              <a:t>Cylinders </a:t>
            </a:r>
            <a:r>
              <a:rPr lang="en-US" dirty="0">
                <a:latin typeface="Arial Narrow" panose="020B0606020202030204" pitchFamily="34" charset="0"/>
                <a:cs typeface="Arial Narrow" panose="020B0606020202030204" pitchFamily="34" charset="0"/>
                <a:sym typeface="Wingdings" panose="05000000000000000000" pitchFamily="2" charset="2"/>
              </a:rPr>
              <a:t></a:t>
            </a:r>
            <a:r>
              <a:rPr lang="en-US" dirty="0">
                <a:latin typeface="Arial Narrow" panose="020B0606020202030204" pitchFamily="34" charset="0"/>
                <a:cs typeface="Arial Narrow" panose="020B0606020202030204" pitchFamily="34" charset="0"/>
              </a:rPr>
              <a:t> lamellae (x = 0.431)</a:t>
            </a:r>
            <a:endParaRPr lang="en-US" dirty="0">
              <a:latin typeface="Arial Narrow" panose="020B0606020202030204" pitchFamily="34" charset="0"/>
              <a:cs typeface="Arial Narrow" panose="020B0606020202030204" pitchFamily="34" charset="0"/>
            </a:endParaRPr>
          </a:p>
          <a:p>
            <a:pPr lvl="1"/>
            <a:r>
              <a:rPr lang="en-US" dirty="0">
                <a:latin typeface="Arial Narrow" panose="020B0606020202030204" pitchFamily="34" charset="0"/>
                <a:cs typeface="Arial Narrow" panose="020B0606020202030204" pitchFamily="34" charset="0"/>
              </a:rPr>
              <a:t>Increase in the surfactant concentration broadens the distributions of closeness centrality and NFD, which display longer tails toward larger values</a:t>
            </a:r>
            <a:endParaRPr lang="en-US" dirty="0">
              <a:latin typeface="Arial Narrow" panose="020B0606020202030204" pitchFamily="34" charset="0"/>
              <a:cs typeface="Arial Narrow" panose="020B0606020202030204" pitchFamily="34" charset="0"/>
            </a:endParaRPr>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grpSp>
        <p:nvGrpSpPr>
          <p:cNvPr id="6" name="Group 5"/>
          <p:cNvGrpSpPr/>
          <p:nvPr/>
        </p:nvGrpSpPr>
        <p:grpSpPr>
          <a:xfrm>
            <a:off x="675820" y="4020143"/>
            <a:ext cx="7690757" cy="2732028"/>
            <a:chOff x="1486030" y="1726516"/>
            <a:chExt cx="9127796" cy="3076916"/>
          </a:xfrm>
        </p:grpSpPr>
        <p:pic>
          <p:nvPicPr>
            <p:cNvPr id="9" name="Picture 8"/>
            <p:cNvPicPr>
              <a:picLocks noChangeAspect="1"/>
            </p:cNvPicPr>
            <p:nvPr/>
          </p:nvPicPr>
          <p:blipFill>
            <a:blip r:embed="rId1"/>
            <a:srcRect/>
            <a:stretch>
              <a:fillRect/>
            </a:stretch>
          </p:blipFill>
          <p:spPr>
            <a:xfrm>
              <a:off x="6041828" y="1828898"/>
              <a:ext cx="4571998" cy="2931582"/>
            </a:xfrm>
            <a:prstGeom prst="rect">
              <a:avLst/>
            </a:prstGeom>
          </p:spPr>
        </p:pic>
        <p:pic>
          <p:nvPicPr>
            <p:cNvPr id="10" name="Picture 9"/>
            <p:cNvPicPr>
              <a:picLocks noChangeAspect="1"/>
            </p:cNvPicPr>
            <p:nvPr/>
          </p:nvPicPr>
          <p:blipFill>
            <a:blip r:embed="rId2"/>
            <a:srcRect l="59" r="59"/>
            <a:stretch>
              <a:fillRect/>
            </a:stretch>
          </p:blipFill>
          <p:spPr>
            <a:xfrm>
              <a:off x="1486030" y="1726516"/>
              <a:ext cx="4609970" cy="3076916"/>
            </a:xfrm>
            <a:prstGeom prst="rect">
              <a:avLst/>
            </a:prstGeom>
          </p:spPr>
        </p:pic>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1026" descr="A person with short black hair&#10;&#10;AI-generated content may be incorrect."/>
          <p:cNvPicPr>
            <a:picLocks noChangeAspect="1"/>
          </p:cNvPicPr>
          <p:nvPr/>
        </p:nvPicPr>
        <p:blipFill>
          <a:blip r:embed="rId1" cstate="print">
            <a:extLst>
              <a:ext uri="{28A0092B-C50C-407E-A947-70E740481C1C}">
                <a14:useLocalDpi xmlns:a14="http://schemas.microsoft.com/office/drawing/2010/main" val="0"/>
              </a:ext>
            </a:extLst>
          </a:blip>
          <a:srcRect l="12184" t="31994" r="15401"/>
          <a:stretch>
            <a:fillRect/>
          </a:stretch>
        </p:blipFill>
        <p:spPr>
          <a:xfrm>
            <a:off x="1078583" y="4873487"/>
            <a:ext cx="757771" cy="914400"/>
          </a:xfrm>
          <a:prstGeom prst="rect">
            <a:avLst/>
          </a:prstGeom>
        </p:spPr>
      </p:pic>
      <p:sp>
        <p:nvSpPr>
          <p:cNvPr id="2" name="Title 1"/>
          <p:cNvSpPr>
            <a:spLocks noGrp="1"/>
          </p:cNvSpPr>
          <p:nvPr>
            <p:ph type="title"/>
          </p:nvPr>
        </p:nvSpPr>
        <p:spPr/>
        <p:txBody>
          <a:bodyPr/>
          <a:lstStyle/>
          <a:p>
            <a:r>
              <a:rPr lang="en-US" dirty="0"/>
              <a:t>CPS Group &amp; Collaborators</a:t>
            </a:r>
            <a:endParaRPr lang="en-US" dirty="0"/>
          </a:p>
        </p:txBody>
      </p:sp>
      <p:sp>
        <p:nvSpPr>
          <p:cNvPr id="4" name="Slide Number Placeholder 3"/>
          <p:cNvSpPr>
            <a:spLocks noGrp="1"/>
          </p:cNvSpPr>
          <p:nvPr>
            <p:ph type="sldNum" sz="quarter" idx="12"/>
          </p:nvPr>
        </p:nvSpPr>
        <p:spPr/>
        <p:txBody>
          <a:bodyPr/>
          <a:lstStyle/>
          <a:p>
            <a:pPr>
              <a:defRPr/>
            </a:pPr>
            <a:fld id="{6BACAB69-1B2F-42C9-A36B-19E28B50061C}" type="slidenum">
              <a:rPr lang="en-US" smtClean="0"/>
            </a:fld>
            <a:endParaRPr lang="en-US"/>
          </a:p>
        </p:txBody>
      </p:sp>
      <p:sp>
        <p:nvSpPr>
          <p:cNvPr id="5" name="TextBox 5"/>
          <p:cNvSpPr txBox="1">
            <a:spLocks noChangeArrowheads="1"/>
          </p:cNvSpPr>
          <p:nvPr/>
        </p:nvSpPr>
        <p:spPr bwMode="auto">
          <a:xfrm>
            <a:off x="3004300" y="2152128"/>
            <a:ext cx="1029449" cy="261610"/>
          </a:xfrm>
          <a:prstGeom prst="rect">
            <a:avLst/>
          </a:prstGeom>
          <a:noFill/>
          <a:ln w="9525">
            <a:noFill/>
            <a:miter lim="800000"/>
          </a:ln>
        </p:spPr>
        <p:txBody>
          <a:bodyPr wrap="none">
            <a:spAutoFit/>
          </a:bodyPr>
          <a:lstStyle/>
          <a:p>
            <a:pPr eaLnBrk="0" hangingPunct="0"/>
            <a:r>
              <a:rPr lang="en-US" sz="1050" b="1" dirty="0" err="1">
                <a:latin typeface="Times New Roman" panose="02020603050405020304" pitchFamily="1" charset="0"/>
              </a:rPr>
              <a:t>Yuankun</a:t>
            </a:r>
            <a:r>
              <a:rPr lang="en-US" sz="1050" b="1" dirty="0">
                <a:latin typeface="Times New Roman" panose="02020603050405020304" pitchFamily="1" charset="0"/>
              </a:rPr>
              <a:t> </a:t>
            </a:r>
            <a:r>
              <a:rPr lang="en-US" sz="1050" b="1" dirty="0" err="1">
                <a:latin typeface="Times New Roman" panose="02020603050405020304" pitchFamily="1" charset="0"/>
              </a:rPr>
              <a:t>Xue</a:t>
            </a:r>
            <a:endParaRPr lang="en-US" sz="1050" b="1" dirty="0">
              <a:latin typeface="Times New Roman" panose="02020603050405020304" pitchFamily="1" charset="0"/>
            </a:endParaRPr>
          </a:p>
        </p:txBody>
      </p:sp>
      <p:pic>
        <p:nvPicPr>
          <p:cNvPr id="6" name="Picture 5"/>
          <p:cNvPicPr>
            <a:picLocks noChangeAspect="1"/>
          </p:cNvPicPr>
          <p:nvPr/>
        </p:nvPicPr>
        <p:blipFill>
          <a:blip r:embed="rId2"/>
          <a:stretch>
            <a:fillRect/>
          </a:stretch>
        </p:blipFill>
        <p:spPr>
          <a:xfrm>
            <a:off x="3021656" y="1147628"/>
            <a:ext cx="1051560" cy="1051560"/>
          </a:xfrm>
          <a:prstGeom prst="rect">
            <a:avLst/>
          </a:prstGeom>
        </p:spPr>
      </p:pic>
      <p:sp>
        <p:nvSpPr>
          <p:cNvPr id="7" name="TextBox 5"/>
          <p:cNvSpPr txBox="1">
            <a:spLocks noChangeArrowheads="1"/>
          </p:cNvSpPr>
          <p:nvPr/>
        </p:nvSpPr>
        <p:spPr bwMode="auto">
          <a:xfrm>
            <a:off x="3974511" y="3357142"/>
            <a:ext cx="1175322" cy="261610"/>
          </a:xfrm>
          <a:prstGeom prst="rect">
            <a:avLst/>
          </a:prstGeom>
          <a:noFill/>
          <a:ln w="9525">
            <a:noFill/>
            <a:miter lim="800000"/>
          </a:ln>
        </p:spPr>
        <p:txBody>
          <a:bodyPr wrap="none">
            <a:spAutoFit/>
          </a:bodyPr>
          <a:lstStyle/>
          <a:p>
            <a:pPr eaLnBrk="0" hangingPunct="0"/>
            <a:r>
              <a:rPr lang="en-US" sz="1100" b="1" dirty="0" err="1">
                <a:latin typeface="Times New Roman" panose="02020603050405020304" pitchFamily="1" charset="0"/>
              </a:rPr>
              <a:t>Valeriu</a:t>
            </a:r>
            <a:r>
              <a:rPr lang="en-US" sz="1100" b="1" dirty="0">
                <a:latin typeface="Times New Roman" panose="02020603050405020304" pitchFamily="1" charset="0"/>
              </a:rPr>
              <a:t> Balaban</a:t>
            </a:r>
            <a:endParaRPr lang="en-US" sz="1100" b="1" dirty="0">
              <a:latin typeface="Times New Roman" panose="02020603050405020304" pitchFamily="1" charset="0"/>
            </a:endParaRPr>
          </a:p>
        </p:txBody>
      </p:sp>
      <p:sp>
        <p:nvSpPr>
          <p:cNvPr id="9" name="TextBox 5"/>
          <p:cNvSpPr txBox="1">
            <a:spLocks noChangeArrowheads="1"/>
          </p:cNvSpPr>
          <p:nvPr/>
        </p:nvSpPr>
        <p:spPr bwMode="auto">
          <a:xfrm>
            <a:off x="5175185" y="2149506"/>
            <a:ext cx="1064715" cy="261610"/>
          </a:xfrm>
          <a:prstGeom prst="rect">
            <a:avLst/>
          </a:prstGeom>
          <a:noFill/>
          <a:ln w="9525">
            <a:noFill/>
            <a:miter lim="800000"/>
          </a:ln>
        </p:spPr>
        <p:txBody>
          <a:bodyPr wrap="none">
            <a:spAutoFit/>
          </a:bodyPr>
          <a:lstStyle/>
          <a:p>
            <a:pPr eaLnBrk="0" hangingPunct="0"/>
            <a:r>
              <a:rPr lang="en-US" sz="1050" b="1" dirty="0" err="1">
                <a:latin typeface="Times New Roman" panose="02020603050405020304" pitchFamily="1" charset="0"/>
              </a:rPr>
              <a:t>Gaurav</a:t>
            </a:r>
            <a:r>
              <a:rPr lang="en-US" sz="1050" b="1" dirty="0">
                <a:latin typeface="Times New Roman" panose="02020603050405020304" pitchFamily="1" charset="0"/>
              </a:rPr>
              <a:t> Gupta</a:t>
            </a:r>
            <a:endParaRPr lang="en-US" sz="1050" b="1" dirty="0">
              <a:latin typeface="Times New Roman" panose="02020603050405020304" pitchFamily="1" charset="0"/>
            </a:endParaRPr>
          </a:p>
        </p:txBody>
      </p:sp>
      <p:pic>
        <p:nvPicPr>
          <p:cNvPr id="11" name="Picture 10"/>
          <p:cNvPicPr>
            <a:picLocks noChangeAspect="1"/>
          </p:cNvPicPr>
          <p:nvPr/>
        </p:nvPicPr>
        <p:blipFill>
          <a:blip r:embed="rId3"/>
          <a:stretch>
            <a:fillRect/>
          </a:stretch>
        </p:blipFill>
        <p:spPr>
          <a:xfrm>
            <a:off x="5132631" y="1147628"/>
            <a:ext cx="1051560" cy="1051560"/>
          </a:xfrm>
          <a:prstGeom prst="rect">
            <a:avLst/>
          </a:prstGeom>
        </p:spPr>
      </p:pic>
      <p:sp>
        <p:nvSpPr>
          <p:cNvPr id="12" name="TextBox 5"/>
          <p:cNvSpPr txBox="1">
            <a:spLocks noChangeArrowheads="1"/>
          </p:cNvSpPr>
          <p:nvPr/>
        </p:nvSpPr>
        <p:spPr bwMode="auto">
          <a:xfrm>
            <a:off x="4877088" y="6421763"/>
            <a:ext cx="1481496" cy="461665"/>
          </a:xfrm>
          <a:prstGeom prst="rect">
            <a:avLst/>
          </a:prstGeom>
          <a:noFill/>
          <a:ln w="9525">
            <a:noFill/>
            <a:miter lim="800000"/>
          </a:ln>
        </p:spPr>
        <p:txBody>
          <a:bodyPr wrap="square">
            <a:spAutoFit/>
          </a:bodyPr>
          <a:lstStyle/>
          <a:p>
            <a:pPr algn="ctr" eaLnBrk="0" hangingPunct="0"/>
            <a:r>
              <a:rPr lang="en-US" sz="1200" dirty="0" err="1">
                <a:latin typeface="Times New Roman" panose="02020603050405020304" pitchFamily="1" charset="0"/>
              </a:rPr>
              <a:t>Jyotirmoy</a:t>
            </a:r>
            <a:r>
              <a:rPr lang="en-US" sz="1200" dirty="0">
                <a:latin typeface="Times New Roman" panose="02020603050405020304" pitchFamily="1" charset="0"/>
              </a:rPr>
              <a:t> Deshmukh (USC)</a:t>
            </a:r>
            <a:endParaRPr lang="en-US" sz="1200" dirty="0">
              <a:latin typeface="Times New Roman" panose="02020603050405020304" pitchFamily="1" charset="0"/>
            </a:endParaRPr>
          </a:p>
        </p:txBody>
      </p:sp>
      <p:sp>
        <p:nvSpPr>
          <p:cNvPr id="18" name="TextBox 5"/>
          <p:cNvSpPr txBox="1">
            <a:spLocks noChangeArrowheads="1"/>
          </p:cNvSpPr>
          <p:nvPr/>
        </p:nvSpPr>
        <p:spPr bwMode="auto">
          <a:xfrm>
            <a:off x="3870370" y="2155179"/>
            <a:ext cx="1418978" cy="253916"/>
          </a:xfrm>
          <a:prstGeom prst="rect">
            <a:avLst/>
          </a:prstGeom>
          <a:noFill/>
          <a:ln w="9525">
            <a:noFill/>
            <a:miter lim="800000"/>
          </a:ln>
        </p:spPr>
        <p:txBody>
          <a:bodyPr wrap="none">
            <a:spAutoFit/>
          </a:bodyPr>
          <a:lstStyle/>
          <a:p>
            <a:pPr eaLnBrk="0" hangingPunct="0"/>
            <a:r>
              <a:rPr lang="en-US" sz="1050" b="1" dirty="0">
                <a:latin typeface="Times New Roman" panose="02020603050405020304" pitchFamily="1" charset="0"/>
              </a:rPr>
              <a:t>Hana</a:t>
            </a:r>
            <a:r>
              <a:rPr lang="en-US" sz="1050" b="1" baseline="-25000" dirty="0">
                <a:latin typeface="Times New Roman" panose="02020603050405020304" pitchFamily="1" charset="0"/>
              </a:rPr>
              <a:t> </a:t>
            </a:r>
            <a:r>
              <a:rPr lang="en-US" sz="1050" b="1" dirty="0" err="1">
                <a:latin typeface="Times New Roman" panose="02020603050405020304" pitchFamily="1" charset="0"/>
              </a:rPr>
              <a:t>Koorehdavoudi</a:t>
            </a:r>
            <a:endParaRPr lang="en-US" sz="1050" b="1" dirty="0">
              <a:latin typeface="Times New Roman" panose="02020603050405020304" pitchFamily="1" charset="0"/>
            </a:endParaRPr>
          </a:p>
        </p:txBody>
      </p:sp>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1606" y="1141727"/>
            <a:ext cx="1033271" cy="1052406"/>
          </a:xfrm>
          <a:prstGeom prst="rect">
            <a:avLst/>
          </a:prstGeom>
        </p:spPr>
      </p:pic>
      <p:pic>
        <p:nvPicPr>
          <p:cNvPr id="21" name="Picture 20"/>
          <p:cNvPicPr>
            <a:picLocks noChangeAspect="1"/>
          </p:cNvPicPr>
          <p:nvPr/>
        </p:nvPicPr>
        <p:blipFill rotWithShape="1">
          <a:blip r:embed="rId5"/>
          <a:srcRect l="19994"/>
          <a:stretch>
            <a:fillRect/>
          </a:stretch>
        </p:blipFill>
        <p:spPr>
          <a:xfrm>
            <a:off x="6119454" y="5476272"/>
            <a:ext cx="1072978" cy="1005840"/>
          </a:xfrm>
          <a:prstGeom prst="rect">
            <a:avLst/>
          </a:prstGeom>
        </p:spPr>
      </p:pic>
      <p:sp>
        <p:nvSpPr>
          <p:cNvPr id="22" name="TextBox 5"/>
          <p:cNvSpPr txBox="1">
            <a:spLocks noChangeArrowheads="1"/>
          </p:cNvSpPr>
          <p:nvPr/>
        </p:nvSpPr>
        <p:spPr bwMode="auto">
          <a:xfrm>
            <a:off x="5877304" y="6437257"/>
            <a:ext cx="1481497" cy="430887"/>
          </a:xfrm>
          <a:prstGeom prst="rect">
            <a:avLst/>
          </a:prstGeom>
          <a:noFill/>
          <a:ln w="9525">
            <a:noFill/>
            <a:miter lim="800000"/>
          </a:ln>
        </p:spPr>
        <p:txBody>
          <a:bodyPr wrap="square">
            <a:spAutoFit/>
          </a:bodyPr>
          <a:lstStyle/>
          <a:p>
            <a:pPr algn="ctr" eaLnBrk="0" hangingPunct="0"/>
            <a:r>
              <a:rPr lang="en-US" sz="1100" dirty="0">
                <a:latin typeface="Times New Roman" panose="02020603050405020304" pitchFamily="1" charset="0"/>
              </a:rPr>
              <a:t>Edmond </a:t>
            </a:r>
            <a:r>
              <a:rPr lang="en-US" sz="1100" dirty="0" err="1">
                <a:latin typeface="Times New Roman" panose="02020603050405020304" pitchFamily="1" charset="0"/>
              </a:rPr>
              <a:t>Jonckheere</a:t>
            </a:r>
            <a:r>
              <a:rPr lang="en-US" sz="1100" dirty="0">
                <a:latin typeface="Times New Roman" panose="02020603050405020304" pitchFamily="1" charset="0"/>
              </a:rPr>
              <a:t> (USC)</a:t>
            </a:r>
            <a:endParaRPr lang="en-US" sz="1100" dirty="0">
              <a:latin typeface="Times New Roman" panose="02020603050405020304" pitchFamily="1" charset="0"/>
            </a:endParaRPr>
          </a:p>
        </p:txBody>
      </p:sp>
      <p:sp>
        <p:nvSpPr>
          <p:cNvPr id="24" name="TextBox 5"/>
          <p:cNvSpPr txBox="1">
            <a:spLocks noChangeArrowheads="1"/>
          </p:cNvSpPr>
          <p:nvPr/>
        </p:nvSpPr>
        <p:spPr bwMode="auto">
          <a:xfrm>
            <a:off x="8346683" y="2141996"/>
            <a:ext cx="822661" cy="261610"/>
          </a:xfrm>
          <a:prstGeom prst="rect">
            <a:avLst/>
          </a:prstGeom>
          <a:noFill/>
          <a:ln w="9525">
            <a:noFill/>
            <a:miter lim="800000"/>
          </a:ln>
        </p:spPr>
        <p:txBody>
          <a:bodyPr wrap="none">
            <a:spAutoFit/>
          </a:bodyPr>
          <a:lstStyle/>
          <a:p>
            <a:pPr eaLnBrk="0" hangingPunct="0"/>
            <a:r>
              <a:rPr lang="en-US" sz="1050" b="1" dirty="0">
                <a:latin typeface="Times New Roman" panose="02020603050405020304" pitchFamily="1" charset="0"/>
              </a:rPr>
              <a:t>Jayson </a:t>
            </a:r>
            <a:r>
              <a:rPr lang="en-US" sz="1050" b="1" dirty="0" err="1">
                <a:latin typeface="Times New Roman" panose="02020603050405020304" pitchFamily="1" charset="0"/>
              </a:rPr>
              <a:t>Sia</a:t>
            </a:r>
            <a:endParaRPr lang="en-US" sz="1050" b="1" dirty="0">
              <a:latin typeface="Times New Roman" panose="02020603050405020304" pitchFamily="1" charset="0"/>
            </a:endParaRPr>
          </a:p>
        </p:txBody>
      </p:sp>
      <p:pic>
        <p:nvPicPr>
          <p:cNvPr id="26" name="Picture 25"/>
          <p:cNvPicPr>
            <a:picLocks noChangeAspect="1"/>
          </p:cNvPicPr>
          <p:nvPr/>
        </p:nvPicPr>
        <p:blipFill>
          <a:blip r:embed="rId6">
            <a:extLst>
              <a:ext uri="{28A0092B-C50C-407E-A947-70E740481C1C}">
                <a14:useLocalDpi xmlns:a14="http://schemas.microsoft.com/office/drawing/2010/main" val="0"/>
              </a:ext>
            </a:extLst>
          </a:blip>
          <a:srcRect l="17265" r="3572"/>
          <a:stretch>
            <a:fillRect/>
          </a:stretch>
        </p:blipFill>
        <p:spPr>
          <a:xfrm>
            <a:off x="8308989" y="1143011"/>
            <a:ext cx="832104" cy="1051122"/>
          </a:xfrm>
          <a:prstGeom prst="rect">
            <a:avLst/>
          </a:prstGeom>
        </p:spPr>
      </p:pic>
      <p:pic>
        <p:nvPicPr>
          <p:cNvPr id="27" name="Picture 2" descr="C:\Users\RIDHA\Downloads\U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6212" y="2411207"/>
            <a:ext cx="1095245" cy="1005840"/>
          </a:xfrm>
          <a:prstGeom prst="rect">
            <a:avLst/>
          </a:prstGeom>
          <a:noFill/>
        </p:spPr>
      </p:pic>
      <p:sp>
        <p:nvSpPr>
          <p:cNvPr id="28" name="TextBox 5"/>
          <p:cNvSpPr txBox="1">
            <a:spLocks noChangeArrowheads="1"/>
          </p:cNvSpPr>
          <p:nvPr/>
        </p:nvSpPr>
        <p:spPr bwMode="auto">
          <a:xfrm>
            <a:off x="5873640" y="3347056"/>
            <a:ext cx="1470725" cy="261610"/>
          </a:xfrm>
          <a:prstGeom prst="rect">
            <a:avLst/>
          </a:prstGeom>
          <a:noFill/>
          <a:ln w="9525">
            <a:noFill/>
            <a:miter lim="800000"/>
          </a:ln>
        </p:spPr>
        <p:txBody>
          <a:bodyPr wrap="square">
            <a:spAutoFit/>
          </a:bodyPr>
          <a:lstStyle/>
          <a:p>
            <a:pPr algn="ctr" eaLnBrk="0" hangingPunct="0"/>
            <a:r>
              <a:rPr lang="en-US" sz="1100" b="1" dirty="0">
                <a:latin typeface="Times New Roman" panose="02020603050405020304" pitchFamily="1" charset="0"/>
              </a:rPr>
              <a:t>Mohamed </a:t>
            </a:r>
            <a:r>
              <a:rPr lang="en-US" sz="1100" b="1" dirty="0" err="1">
                <a:latin typeface="Times New Roman" panose="02020603050405020304" pitchFamily="1" charset="0"/>
              </a:rPr>
              <a:t>Znaidi</a:t>
            </a:r>
            <a:endParaRPr lang="en-US" sz="1100" b="1" dirty="0">
              <a:latin typeface="Times New Roman" panose="02020603050405020304" pitchFamily="1" charset="0"/>
            </a:endParaRPr>
          </a:p>
        </p:txBody>
      </p:sp>
      <p:sp>
        <p:nvSpPr>
          <p:cNvPr id="30" name="TextBox 5"/>
          <p:cNvSpPr txBox="1">
            <a:spLocks noChangeArrowheads="1"/>
          </p:cNvSpPr>
          <p:nvPr/>
        </p:nvSpPr>
        <p:spPr bwMode="auto">
          <a:xfrm>
            <a:off x="7132301" y="2152540"/>
            <a:ext cx="1367682" cy="261610"/>
          </a:xfrm>
          <a:prstGeom prst="rect">
            <a:avLst/>
          </a:prstGeom>
          <a:noFill/>
          <a:ln w="9525">
            <a:noFill/>
            <a:miter lim="800000"/>
          </a:ln>
        </p:spPr>
        <p:txBody>
          <a:bodyPr wrap="none">
            <a:spAutoFit/>
          </a:bodyPr>
          <a:lstStyle/>
          <a:p>
            <a:pPr algn="ctr" eaLnBrk="0" hangingPunct="0"/>
            <a:r>
              <a:rPr lang="en-US" sz="1050" b="1" dirty="0" err="1">
                <a:latin typeface="Times New Roman" panose="02020603050405020304" pitchFamily="1" charset="0"/>
              </a:rPr>
              <a:t>Panagiotis</a:t>
            </a:r>
            <a:r>
              <a:rPr lang="en-US" sz="1050" b="1" dirty="0">
                <a:latin typeface="Times New Roman" panose="02020603050405020304" pitchFamily="1" charset="0"/>
              </a:rPr>
              <a:t> </a:t>
            </a:r>
            <a:r>
              <a:rPr lang="en-US" sz="1050" b="1" dirty="0" err="1">
                <a:latin typeface="Times New Roman" panose="02020603050405020304" pitchFamily="1" charset="0"/>
              </a:rPr>
              <a:t>Kyriakis</a:t>
            </a:r>
            <a:endParaRPr lang="en-US" sz="1050" b="1" dirty="0">
              <a:latin typeface="Times New Roman" panose="02020603050405020304" pitchFamily="1" charset="0"/>
            </a:endParaRPr>
          </a:p>
        </p:txBody>
      </p:sp>
      <p:pic>
        <p:nvPicPr>
          <p:cNvPr id="31" name="Picture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5347" y="1128883"/>
            <a:ext cx="960120" cy="1055218"/>
          </a:xfrm>
          <a:prstGeom prst="rect">
            <a:avLst/>
          </a:prstGeom>
        </p:spPr>
      </p:pic>
      <p:sp>
        <p:nvSpPr>
          <p:cNvPr id="33" name="TextBox 5"/>
          <p:cNvSpPr txBox="1">
            <a:spLocks noChangeArrowheads="1"/>
          </p:cNvSpPr>
          <p:nvPr/>
        </p:nvSpPr>
        <p:spPr bwMode="auto">
          <a:xfrm>
            <a:off x="8245260" y="3337259"/>
            <a:ext cx="922047" cy="261610"/>
          </a:xfrm>
          <a:prstGeom prst="rect">
            <a:avLst/>
          </a:prstGeom>
          <a:noFill/>
          <a:ln w="9525">
            <a:noFill/>
            <a:miter lim="800000"/>
          </a:ln>
        </p:spPr>
        <p:txBody>
          <a:bodyPr wrap="none">
            <a:spAutoFit/>
          </a:bodyPr>
          <a:lstStyle/>
          <a:p>
            <a:pPr eaLnBrk="0" hangingPunct="0"/>
            <a:r>
              <a:rPr lang="en-US" altLang="zh-CN" sz="1100" b="1" dirty="0">
                <a:latin typeface="Times New Roman" panose="02020603050405020304" pitchFamily="1" charset="0"/>
              </a:rPr>
              <a:t>     Yao Xiao</a:t>
            </a:r>
            <a:endParaRPr lang="en-US" sz="1100" b="1" dirty="0">
              <a:latin typeface="Times New Roman" panose="02020603050405020304" pitchFamily="1" charset="0"/>
            </a:endParaRPr>
          </a:p>
        </p:txBody>
      </p:sp>
      <p:pic>
        <p:nvPicPr>
          <p:cNvPr id="36" name="Picture 35" descr="A person wearing a striped shirt&#10;&#10;Description generated with very high confidence"/>
          <p:cNvPicPr>
            <a:picLocks noChangeAspect="1"/>
          </p:cNvPicPr>
          <p:nvPr/>
        </p:nvPicPr>
        <p:blipFill>
          <a:blip r:embed="rId9" cstate="print">
            <a:extLst>
              <a:ext uri="{28A0092B-C50C-407E-A947-70E740481C1C}">
                <a14:useLocalDpi xmlns:a14="http://schemas.microsoft.com/office/drawing/2010/main" val="0"/>
              </a:ext>
            </a:extLst>
          </a:blip>
          <a:srcRect l="4123" r="7201"/>
          <a:stretch>
            <a:fillRect/>
          </a:stretch>
        </p:blipFill>
        <p:spPr>
          <a:xfrm>
            <a:off x="8222252" y="2361089"/>
            <a:ext cx="932482" cy="1051560"/>
          </a:xfrm>
          <a:prstGeom prst="rect">
            <a:avLst/>
          </a:prstGeom>
        </p:spPr>
      </p:pic>
      <p:sp>
        <p:nvSpPr>
          <p:cNvPr id="34" name="Rectangle 33"/>
          <p:cNvSpPr>
            <a:spLocks noChangeArrowheads="1"/>
          </p:cNvSpPr>
          <p:nvPr/>
        </p:nvSpPr>
        <p:spPr bwMode="auto">
          <a:xfrm>
            <a:off x="405280" y="5784613"/>
            <a:ext cx="4139839" cy="1169551"/>
          </a:xfrm>
          <a:prstGeom prst="rect">
            <a:avLst/>
          </a:prstGeom>
          <a:noFill/>
          <a:ln w="9525">
            <a:noFill/>
            <a:miter lim="800000"/>
          </a:ln>
        </p:spPr>
        <p:txBody>
          <a:bodyPr wrap="square">
            <a:spAutoFit/>
          </a:bodyPr>
          <a:lstStyle/>
          <a:p>
            <a:pPr algn="ctr" eaLnBrk="0" hangingPunct="0">
              <a:spcBef>
                <a:spcPts val="0"/>
              </a:spcBef>
            </a:pPr>
            <a:r>
              <a:rPr lang="en-US" sz="4400" b="1" dirty="0">
                <a:solidFill>
                  <a:srgbClr val="A50021"/>
                </a:solidFill>
                <a:latin typeface="Arial Rounded MT Bold" panose="020F0704030504030204" pitchFamily="34" charset="0"/>
              </a:rPr>
              <a:t>Thank you!</a:t>
            </a:r>
            <a:r>
              <a:rPr lang="en-US" sz="4800" b="1" dirty="0">
                <a:solidFill>
                  <a:srgbClr val="A50021"/>
                </a:solidFill>
                <a:latin typeface="Arial Rounded MT Bold" panose="020F0704030504030204" pitchFamily="34" charset="0"/>
              </a:rPr>
              <a:t> </a:t>
            </a:r>
            <a:endParaRPr lang="en-US" sz="4800" b="1" dirty="0">
              <a:solidFill>
                <a:srgbClr val="A50021"/>
              </a:solidFill>
              <a:latin typeface="Arial Narrow" panose="020B0606020202030204" pitchFamily="34" charset="0"/>
            </a:endParaRPr>
          </a:p>
          <a:p>
            <a:pPr algn="ctr" eaLnBrk="0" hangingPunct="0">
              <a:spcBef>
                <a:spcPts val="0"/>
              </a:spcBef>
            </a:pPr>
            <a:r>
              <a:rPr lang="en-US" sz="2000" b="1" dirty="0">
                <a:solidFill>
                  <a:srgbClr val="A50021"/>
                </a:solidFill>
                <a:latin typeface="Arial Narrow" panose="020B0606020202030204" pitchFamily="34" charset="0"/>
              </a:rPr>
              <a:t>More info at </a:t>
            </a:r>
            <a:r>
              <a:rPr lang="en-US" sz="2000" b="1" dirty="0">
                <a:solidFill>
                  <a:srgbClr val="A50021"/>
                </a:solidFill>
                <a:latin typeface="Arial Narrow" panose="020B0606020202030204" pitchFamily="34" charset="0"/>
                <a:hlinkClick r:id="rId10"/>
              </a:rPr>
              <a:t>https://cps.usc.edu/</a:t>
            </a:r>
            <a:r>
              <a:rPr lang="en-US" sz="2000" b="1" dirty="0">
                <a:solidFill>
                  <a:srgbClr val="A50021"/>
                </a:solidFill>
                <a:latin typeface="Arial Narrow" panose="020B0606020202030204" pitchFamily="34" charset="0"/>
              </a:rPr>
              <a:t> </a:t>
            </a:r>
            <a:endParaRPr lang="en-US" sz="2000" b="1" dirty="0">
              <a:solidFill>
                <a:srgbClr val="A50021"/>
              </a:solidFill>
              <a:latin typeface="Arial Narrow" panose="020B0606020202030204" pitchFamily="34" charset="0"/>
            </a:endParaRPr>
          </a:p>
        </p:txBody>
      </p:sp>
      <p:pic>
        <p:nvPicPr>
          <p:cNvPr id="334850" name="Picture 2" descr="Profile pictur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28596" y="5484186"/>
            <a:ext cx="971691" cy="1005840"/>
          </a:xfrm>
          <a:prstGeom prst="rect">
            <a:avLst/>
          </a:prstGeom>
          <a:noFill/>
          <a:extLst>
            <a:ext uri="{909E8E84-426E-40DD-AFC4-6F175D3DCCD1}">
              <a14:hiddenFill xmlns:a14="http://schemas.microsoft.com/office/drawing/2010/main">
                <a:solidFill>
                  <a:srgbClr val="FFFFFF"/>
                </a:solidFill>
              </a14:hiddenFill>
            </a:ext>
          </a:extLst>
        </p:spPr>
      </p:pic>
      <p:pic>
        <p:nvPicPr>
          <p:cNvPr id="334852" name="Picture 4" descr="George J. Pappa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99243" y="5481969"/>
            <a:ext cx="1005840" cy="1005840"/>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5"/>
          <p:cNvSpPr txBox="1">
            <a:spLocks noChangeArrowheads="1"/>
          </p:cNvSpPr>
          <p:nvPr/>
        </p:nvSpPr>
        <p:spPr bwMode="auto">
          <a:xfrm>
            <a:off x="3842282" y="6420658"/>
            <a:ext cx="1471874" cy="461665"/>
          </a:xfrm>
          <a:prstGeom prst="rect">
            <a:avLst/>
          </a:prstGeom>
          <a:noFill/>
          <a:ln w="9525">
            <a:noFill/>
            <a:miter lim="800000"/>
          </a:ln>
        </p:spPr>
        <p:txBody>
          <a:bodyPr wrap="square">
            <a:spAutoFit/>
          </a:bodyPr>
          <a:lstStyle/>
          <a:p>
            <a:pPr algn="ctr" eaLnBrk="0" hangingPunct="0"/>
            <a:r>
              <a:rPr lang="en-US" sz="1200" dirty="0">
                <a:latin typeface="Times New Roman" panose="02020603050405020304" pitchFamily="1" charset="0"/>
              </a:rPr>
              <a:t>George Pappas (</a:t>
            </a:r>
            <a:r>
              <a:rPr lang="en-US" sz="1200" dirty="0" err="1">
                <a:latin typeface="Times New Roman" panose="02020603050405020304" pitchFamily="1" charset="0"/>
              </a:rPr>
              <a:t>Upenn</a:t>
            </a:r>
            <a:r>
              <a:rPr lang="en-US" sz="1200" dirty="0">
                <a:latin typeface="Times New Roman" panose="02020603050405020304" pitchFamily="1" charset="0"/>
              </a:rPr>
              <a:t>)</a:t>
            </a:r>
            <a:endParaRPr lang="en-US" sz="1200" dirty="0">
              <a:latin typeface="Times New Roman" panose="02020603050405020304" pitchFamily="1" charset="0"/>
            </a:endParaRPr>
          </a:p>
        </p:txBody>
      </p:sp>
      <p:pic>
        <p:nvPicPr>
          <p:cNvPr id="38" name="Picture 37"/>
          <p:cNvPicPr>
            <a:picLocks noChangeAspect="1"/>
          </p:cNvPicPr>
          <p:nvPr/>
        </p:nvPicPr>
        <p:blipFill rotWithShape="1">
          <a:blip r:embed="rId13" cstate="print">
            <a:extLst>
              <a:ext uri="{28A0092B-C50C-407E-A947-70E740481C1C}">
                <a14:useLocalDpi xmlns:a14="http://schemas.microsoft.com/office/drawing/2010/main" val="0"/>
              </a:ext>
            </a:extLst>
          </a:blip>
          <a:srcRect l="27083" t="8129" r="14584" b="7863"/>
          <a:stretch>
            <a:fillRect/>
          </a:stretch>
        </p:blipFill>
        <p:spPr>
          <a:xfrm rot="16200000">
            <a:off x="5060525" y="2401915"/>
            <a:ext cx="1040127" cy="998619"/>
          </a:xfrm>
          <a:prstGeom prst="rect">
            <a:avLst/>
          </a:prstGeom>
        </p:spPr>
      </p:pic>
      <p:pic>
        <p:nvPicPr>
          <p:cNvPr id="40" name="Picture 39" descr="A person with long hair&#10;&#10;Description automatically generated with low confidence"/>
          <p:cNvPicPr>
            <a:picLocks noChangeAspect="1"/>
          </p:cNvPicPr>
          <p:nvPr/>
        </p:nvPicPr>
        <p:blipFill rotWithShape="1">
          <a:blip r:embed="rId14">
            <a:extLst>
              <a:ext uri="{28A0092B-C50C-407E-A947-70E740481C1C}">
                <a14:useLocalDpi xmlns:a14="http://schemas.microsoft.com/office/drawing/2010/main" val="0"/>
              </a:ext>
            </a:extLst>
          </a:blip>
          <a:srcRect l="1991" t="8091" r="259" b="18551"/>
          <a:stretch>
            <a:fillRect/>
          </a:stretch>
        </p:blipFill>
        <p:spPr>
          <a:xfrm>
            <a:off x="7168444" y="2363750"/>
            <a:ext cx="1050775" cy="1051560"/>
          </a:xfrm>
          <a:prstGeom prst="rect">
            <a:avLst/>
          </a:prstGeom>
        </p:spPr>
      </p:pic>
      <p:sp>
        <p:nvSpPr>
          <p:cNvPr id="41" name="TextBox 5"/>
          <p:cNvSpPr txBox="1">
            <a:spLocks noChangeArrowheads="1"/>
          </p:cNvSpPr>
          <p:nvPr/>
        </p:nvSpPr>
        <p:spPr bwMode="auto">
          <a:xfrm>
            <a:off x="7214611" y="3342361"/>
            <a:ext cx="1075936" cy="261610"/>
          </a:xfrm>
          <a:prstGeom prst="rect">
            <a:avLst/>
          </a:prstGeom>
          <a:noFill/>
          <a:ln w="9525">
            <a:noFill/>
            <a:miter lim="800000"/>
          </a:ln>
        </p:spPr>
        <p:txBody>
          <a:bodyPr wrap="none">
            <a:spAutoFit/>
          </a:bodyPr>
          <a:lstStyle/>
          <a:p>
            <a:pPr eaLnBrk="0" hangingPunct="0"/>
            <a:r>
              <a:rPr lang="en-US" sz="1100" b="1" dirty="0" err="1">
                <a:latin typeface="Times New Roman" panose="02020603050405020304" pitchFamily="1" charset="0"/>
              </a:rPr>
              <a:t>Ruochen</a:t>
            </a:r>
            <a:r>
              <a:rPr lang="en-US" sz="1100" b="1" dirty="0">
                <a:latin typeface="Times New Roman" panose="02020603050405020304" pitchFamily="1" charset="0"/>
              </a:rPr>
              <a:t> Yang</a:t>
            </a:r>
            <a:endParaRPr lang="en-US" sz="1100" b="1" dirty="0">
              <a:latin typeface="Times New Roman" panose="02020603050405020304" pitchFamily="1" charset="0"/>
            </a:endParaRPr>
          </a:p>
        </p:txBody>
      </p:sp>
      <p:pic>
        <p:nvPicPr>
          <p:cNvPr id="42" name="Picture 41" descr="A picture containing person, indoor, window, meal&#10;&#10;Description automatically generated"/>
          <p:cNvPicPr>
            <a:picLocks noChangeAspect="1"/>
          </p:cNvPicPr>
          <p:nvPr/>
        </p:nvPicPr>
        <p:blipFill rotWithShape="1">
          <a:blip r:embed="rId15">
            <a:extLst>
              <a:ext uri="{28A0092B-C50C-407E-A947-70E740481C1C}">
                <a14:useLocalDpi xmlns:a14="http://schemas.microsoft.com/office/drawing/2010/main" val="0"/>
              </a:ext>
            </a:extLst>
          </a:blip>
          <a:srcRect l="4244" t="10657" r="5493" b="13609"/>
          <a:stretch>
            <a:fillRect/>
          </a:stretch>
        </p:blipFill>
        <p:spPr>
          <a:xfrm>
            <a:off x="6193952" y="1143023"/>
            <a:ext cx="1097773" cy="1051560"/>
          </a:xfrm>
          <a:prstGeom prst="rect">
            <a:avLst/>
          </a:prstGeom>
        </p:spPr>
      </p:pic>
      <p:sp>
        <p:nvSpPr>
          <p:cNvPr id="43" name="TextBox 5"/>
          <p:cNvSpPr txBox="1">
            <a:spLocks noChangeArrowheads="1"/>
          </p:cNvSpPr>
          <p:nvPr/>
        </p:nvSpPr>
        <p:spPr bwMode="auto">
          <a:xfrm>
            <a:off x="6223353" y="2123480"/>
            <a:ext cx="1042273" cy="261610"/>
          </a:xfrm>
          <a:prstGeom prst="rect">
            <a:avLst/>
          </a:prstGeom>
          <a:noFill/>
          <a:ln w="9525">
            <a:noFill/>
            <a:miter lim="800000"/>
          </a:ln>
        </p:spPr>
        <p:txBody>
          <a:bodyPr wrap="none">
            <a:spAutoFit/>
          </a:bodyPr>
          <a:lstStyle/>
          <a:p>
            <a:pPr eaLnBrk="0" hangingPunct="0"/>
            <a:r>
              <a:rPr lang="en-US" sz="1050" b="1" dirty="0" err="1">
                <a:latin typeface="Times New Roman" panose="02020603050405020304" pitchFamily="1" charset="0"/>
              </a:rPr>
              <a:t>Mingxi</a:t>
            </a:r>
            <a:r>
              <a:rPr lang="en-US" sz="1050" b="1" dirty="0">
                <a:latin typeface="Times New Roman" panose="02020603050405020304" pitchFamily="1" charset="0"/>
              </a:rPr>
              <a:t> Cheng</a:t>
            </a:r>
            <a:endParaRPr lang="en-US" sz="1050" b="1" dirty="0">
              <a:latin typeface="Times New Roman" panose="02020603050405020304" pitchFamily="1" charset="0"/>
            </a:endParaRPr>
          </a:p>
        </p:txBody>
      </p:sp>
      <p:sp>
        <p:nvSpPr>
          <p:cNvPr id="44" name="TextBox 5"/>
          <p:cNvSpPr txBox="1">
            <a:spLocks noChangeArrowheads="1"/>
          </p:cNvSpPr>
          <p:nvPr/>
        </p:nvSpPr>
        <p:spPr bwMode="auto">
          <a:xfrm>
            <a:off x="5173120" y="890101"/>
            <a:ext cx="2087431" cy="307777"/>
          </a:xfrm>
          <a:prstGeom prst="rect">
            <a:avLst/>
          </a:prstGeom>
          <a:noFill/>
          <a:ln w="9525">
            <a:noFill/>
            <a:miter lim="800000"/>
          </a:ln>
        </p:spPr>
        <p:txBody>
          <a:bodyPr wrap="none">
            <a:spAutoFit/>
          </a:bodyPr>
          <a:lstStyle/>
          <a:p>
            <a:pPr eaLnBrk="0" hangingPunct="0"/>
            <a:r>
              <a:rPr lang="en-US" sz="1400" b="1" dirty="0">
                <a:latin typeface="Times New Roman" panose="02020603050405020304" pitchFamily="1" charset="0"/>
              </a:rPr>
              <a:t>Graduated PhD students</a:t>
            </a:r>
            <a:endParaRPr lang="en-US" sz="1400" b="1" dirty="0">
              <a:latin typeface="Times New Roman" panose="02020603050405020304" pitchFamily="1" charset="0"/>
            </a:endParaRPr>
          </a:p>
        </p:txBody>
      </p:sp>
      <p:pic>
        <p:nvPicPr>
          <p:cNvPr id="3" name="Picture 2" descr="Sérgio Pequito"/>
          <p:cNvPicPr>
            <a:picLocks noChangeAspect="1" noChangeArrowheads="1"/>
          </p:cNvPicPr>
          <p:nvPr/>
        </p:nvPicPr>
        <p:blipFill rotWithShape="1">
          <a:blip r:embed="rId16">
            <a:extLst>
              <a:ext uri="{28A0092B-C50C-407E-A947-70E740481C1C}">
                <a14:useLocalDpi xmlns:a14="http://schemas.microsoft.com/office/drawing/2010/main" val="0"/>
              </a:ext>
            </a:extLst>
          </a:blip>
          <a:srcRect r="80284" b="16389"/>
          <a:stretch>
            <a:fillRect/>
          </a:stretch>
        </p:blipFill>
        <p:spPr bwMode="auto">
          <a:xfrm>
            <a:off x="4240016" y="4070057"/>
            <a:ext cx="1095875" cy="1097280"/>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5"/>
          <p:cNvSpPr txBox="1">
            <a:spLocks noChangeArrowheads="1"/>
          </p:cNvSpPr>
          <p:nvPr/>
        </p:nvSpPr>
        <p:spPr bwMode="auto">
          <a:xfrm>
            <a:off x="4029036" y="5075875"/>
            <a:ext cx="1368051" cy="430887"/>
          </a:xfrm>
          <a:prstGeom prst="rect">
            <a:avLst/>
          </a:prstGeom>
          <a:noFill/>
          <a:ln w="9525">
            <a:noFill/>
            <a:miter lim="800000"/>
          </a:ln>
        </p:spPr>
        <p:txBody>
          <a:bodyPr wrap="square">
            <a:spAutoFit/>
          </a:bodyPr>
          <a:lstStyle/>
          <a:p>
            <a:pPr algn="ctr" eaLnBrk="0" hangingPunct="0"/>
            <a:r>
              <a:rPr lang="en-US" sz="1100" dirty="0">
                <a:latin typeface="Times New Roman" panose="02020603050405020304" pitchFamily="1" charset="0"/>
              </a:rPr>
              <a:t>Sergio </a:t>
            </a:r>
            <a:r>
              <a:rPr lang="en-US" sz="1100" dirty="0" err="1">
                <a:latin typeface="Times New Roman" panose="02020603050405020304" pitchFamily="1" charset="0"/>
              </a:rPr>
              <a:t>Pequito</a:t>
            </a:r>
            <a:r>
              <a:rPr lang="en-US" sz="1100" dirty="0">
                <a:latin typeface="Times New Roman" panose="02020603050405020304" pitchFamily="1" charset="0"/>
              </a:rPr>
              <a:t> (Delft Univ.)</a:t>
            </a:r>
            <a:endParaRPr lang="en-US" sz="1100" dirty="0">
              <a:latin typeface="Times New Roman" panose="02020603050405020304" pitchFamily="1" charset="0"/>
            </a:endParaRPr>
          </a:p>
        </p:txBody>
      </p:sp>
      <p:pic>
        <p:nvPicPr>
          <p:cNvPr id="497668" name="Picture 4" descr="Xio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294" y="1149556"/>
            <a:ext cx="950976" cy="1053998"/>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5"/>
          <p:cNvSpPr txBox="1">
            <a:spLocks noChangeArrowheads="1"/>
          </p:cNvSpPr>
          <p:nvPr/>
        </p:nvSpPr>
        <p:spPr bwMode="auto">
          <a:xfrm>
            <a:off x="-57942" y="2171665"/>
            <a:ext cx="1063112" cy="261610"/>
          </a:xfrm>
          <a:prstGeom prst="rect">
            <a:avLst/>
          </a:prstGeom>
          <a:noFill/>
          <a:ln w="9525">
            <a:noFill/>
            <a:miter lim="800000"/>
          </a:ln>
        </p:spPr>
        <p:txBody>
          <a:bodyPr wrap="none">
            <a:spAutoFit/>
          </a:bodyPr>
          <a:lstStyle/>
          <a:p>
            <a:pPr eaLnBrk="0" hangingPunct="0"/>
            <a:r>
              <a:rPr lang="en-US" altLang="zh-CN" sz="1100" b="1" dirty="0" err="1">
                <a:latin typeface="Times New Roman" panose="02020603050405020304" pitchFamily="1" charset="0"/>
              </a:rPr>
              <a:t>Xiong</a:t>
            </a:r>
            <a:r>
              <a:rPr lang="en-US" altLang="zh-CN" sz="1100" b="1" dirty="0">
                <a:latin typeface="Times New Roman" panose="02020603050405020304" pitchFamily="1" charset="0"/>
              </a:rPr>
              <a:t> Ye Xiao</a:t>
            </a:r>
            <a:endParaRPr lang="en-US" sz="1100" b="1" dirty="0">
              <a:latin typeface="Times New Roman" panose="02020603050405020304" pitchFamily="1" charset="0"/>
            </a:endParaRPr>
          </a:p>
        </p:txBody>
      </p:sp>
      <p:sp>
        <p:nvSpPr>
          <p:cNvPr id="49" name="TextBox 5"/>
          <p:cNvSpPr txBox="1">
            <a:spLocks noChangeArrowheads="1"/>
          </p:cNvSpPr>
          <p:nvPr/>
        </p:nvSpPr>
        <p:spPr bwMode="auto">
          <a:xfrm>
            <a:off x="516609" y="897778"/>
            <a:ext cx="1875770" cy="307777"/>
          </a:xfrm>
          <a:prstGeom prst="rect">
            <a:avLst/>
          </a:prstGeom>
          <a:noFill/>
          <a:ln w="9525">
            <a:noFill/>
            <a:miter lim="800000"/>
          </a:ln>
        </p:spPr>
        <p:txBody>
          <a:bodyPr wrap="none">
            <a:spAutoFit/>
          </a:bodyPr>
          <a:lstStyle/>
          <a:p>
            <a:pPr eaLnBrk="0" hangingPunct="0"/>
            <a:r>
              <a:rPr lang="en-US" sz="1400" b="1" dirty="0">
                <a:latin typeface="Times New Roman" panose="02020603050405020304" pitchFamily="1" charset="0"/>
              </a:rPr>
              <a:t>Current PhD students</a:t>
            </a:r>
            <a:endParaRPr lang="en-US" sz="1400" b="1" dirty="0">
              <a:latin typeface="Times New Roman" panose="02020603050405020304" pitchFamily="1" charset="0"/>
            </a:endParaRPr>
          </a:p>
        </p:txBody>
      </p:sp>
      <p:pic>
        <p:nvPicPr>
          <p:cNvPr id="50" name="Picture 49" descr="A person smiling for the camera&#10;&#10;Description automatically generated with medium confidence"/>
          <p:cNvPicPr>
            <a:picLocks noChangeAspect="1"/>
          </p:cNvPicPr>
          <p:nvPr/>
        </p:nvPicPr>
        <p:blipFill>
          <a:blip r:embed="rId18"/>
          <a:stretch>
            <a:fillRect/>
          </a:stretch>
        </p:blipFill>
        <p:spPr>
          <a:xfrm>
            <a:off x="5301655" y="4117461"/>
            <a:ext cx="1005840" cy="1005840"/>
          </a:xfrm>
          <a:prstGeom prst="rect">
            <a:avLst/>
          </a:prstGeom>
        </p:spPr>
      </p:pic>
      <p:pic>
        <p:nvPicPr>
          <p:cNvPr id="52" name="Picture 51" descr="A picture containing text, person, person, indoor&#10;&#10;Description automatically generated"/>
          <p:cNvPicPr>
            <a:picLocks noChangeAspect="1"/>
          </p:cNvPicPr>
          <p:nvPr/>
        </p:nvPicPr>
        <p:blipFill>
          <a:blip r:embed="rId19"/>
          <a:stretch>
            <a:fillRect/>
          </a:stretch>
        </p:blipFill>
        <p:spPr>
          <a:xfrm>
            <a:off x="8139059" y="5484186"/>
            <a:ext cx="1005840" cy="1005840"/>
          </a:xfrm>
          <a:prstGeom prst="rect">
            <a:avLst/>
          </a:prstGeom>
        </p:spPr>
      </p:pic>
      <p:sp>
        <p:nvSpPr>
          <p:cNvPr id="53" name="TextBox 52"/>
          <p:cNvSpPr txBox="1"/>
          <p:nvPr/>
        </p:nvSpPr>
        <p:spPr>
          <a:xfrm>
            <a:off x="5183425" y="5068810"/>
            <a:ext cx="1097281" cy="430887"/>
          </a:xfrm>
          <a:prstGeom prst="rect">
            <a:avLst/>
          </a:prstGeom>
          <a:noFill/>
        </p:spPr>
        <p:txBody>
          <a:bodyPr wrap="square" rtlCol="0">
            <a:spAutoFit/>
          </a:bodyPr>
          <a:lstStyle/>
          <a:p>
            <a:pPr algn="ctr"/>
            <a:r>
              <a:rPr lang="en-US" sz="1100" dirty="0">
                <a:latin typeface="Times New Roman" panose="02020603050405020304" pitchFamily="1" charset="0"/>
                <a:cs typeface="Times New Roman" panose="02020603050405020304" pitchFamily="1" charset="0"/>
              </a:rPr>
              <a:t>Justin Rhodes (UIUC)</a:t>
            </a:r>
            <a:endParaRPr lang="en-US" sz="1100" dirty="0">
              <a:latin typeface="Times New Roman" panose="02020603050405020304" pitchFamily="1" charset="0"/>
              <a:cs typeface="Times New Roman" panose="02020603050405020304" pitchFamily="1" charset="0"/>
            </a:endParaRPr>
          </a:p>
        </p:txBody>
      </p:sp>
      <p:sp>
        <p:nvSpPr>
          <p:cNvPr id="54" name="TextBox 53"/>
          <p:cNvSpPr txBox="1"/>
          <p:nvPr/>
        </p:nvSpPr>
        <p:spPr>
          <a:xfrm>
            <a:off x="6156681" y="5075138"/>
            <a:ext cx="1201309" cy="430887"/>
          </a:xfrm>
          <a:prstGeom prst="rect">
            <a:avLst/>
          </a:prstGeom>
          <a:noFill/>
        </p:spPr>
        <p:txBody>
          <a:bodyPr wrap="square" rtlCol="0">
            <a:spAutoFit/>
          </a:bodyPr>
          <a:lstStyle/>
          <a:p>
            <a:pPr algn="ctr"/>
            <a:r>
              <a:rPr lang="en-US" sz="1100" dirty="0" err="1">
                <a:latin typeface="Times New Roman" panose="02020603050405020304" pitchFamily="1" charset="0"/>
                <a:cs typeface="Times New Roman" panose="02020603050405020304" pitchFamily="1" charset="0"/>
              </a:rPr>
              <a:t>Roozbeh</a:t>
            </a:r>
            <a:r>
              <a:rPr lang="en-US" sz="1100" dirty="0">
                <a:latin typeface="Times New Roman" panose="02020603050405020304" pitchFamily="1" charset="0"/>
                <a:cs typeface="Times New Roman" panose="02020603050405020304" pitchFamily="1" charset="0"/>
              </a:rPr>
              <a:t> </a:t>
            </a:r>
            <a:r>
              <a:rPr lang="en-US" sz="1100" dirty="0" err="1">
                <a:latin typeface="Times New Roman" panose="02020603050405020304" pitchFamily="1" charset="0"/>
                <a:cs typeface="Times New Roman" panose="02020603050405020304" pitchFamily="1" charset="0"/>
              </a:rPr>
              <a:t>Kiani</a:t>
            </a:r>
            <a:r>
              <a:rPr lang="en-US" sz="1100" dirty="0">
                <a:latin typeface="Times New Roman" panose="02020603050405020304" pitchFamily="1" charset="0"/>
                <a:cs typeface="Times New Roman" panose="02020603050405020304" pitchFamily="1" charset="0"/>
              </a:rPr>
              <a:t> (NYU)</a:t>
            </a:r>
            <a:endParaRPr lang="en-US" sz="1100" dirty="0">
              <a:latin typeface="Times New Roman" panose="02020603050405020304" pitchFamily="1" charset="0"/>
              <a:cs typeface="Times New Roman" panose="02020603050405020304" pitchFamily="1" charset="0"/>
            </a:endParaRPr>
          </a:p>
        </p:txBody>
      </p:sp>
      <p:sp>
        <p:nvSpPr>
          <p:cNvPr id="55" name="TextBox 54"/>
          <p:cNvSpPr txBox="1"/>
          <p:nvPr/>
        </p:nvSpPr>
        <p:spPr>
          <a:xfrm>
            <a:off x="8038347" y="6428482"/>
            <a:ext cx="1168710" cy="430887"/>
          </a:xfrm>
          <a:prstGeom prst="rect">
            <a:avLst/>
          </a:prstGeom>
          <a:noFill/>
        </p:spPr>
        <p:txBody>
          <a:bodyPr wrap="square" rtlCol="0">
            <a:spAutoFit/>
          </a:bodyPr>
          <a:lstStyle/>
          <a:p>
            <a:pPr algn="ctr"/>
            <a:r>
              <a:rPr lang="en-US" sz="1100" dirty="0">
                <a:latin typeface="Times New Roman" panose="02020603050405020304" pitchFamily="1" charset="0"/>
                <a:cs typeface="Times New Roman" panose="02020603050405020304" pitchFamily="1" charset="0"/>
              </a:rPr>
              <a:t>James </a:t>
            </a:r>
            <a:r>
              <a:rPr lang="en-US" sz="1100" dirty="0" err="1">
                <a:latin typeface="Times New Roman" panose="02020603050405020304" pitchFamily="1" charset="0"/>
                <a:cs typeface="Times New Roman" panose="02020603050405020304" pitchFamily="1" charset="0"/>
              </a:rPr>
              <a:t>Boedicker</a:t>
            </a:r>
            <a:r>
              <a:rPr lang="en-US" sz="1100" dirty="0">
                <a:latin typeface="Times New Roman" panose="02020603050405020304" pitchFamily="1" charset="0"/>
                <a:cs typeface="Times New Roman" panose="02020603050405020304" pitchFamily="1" charset="0"/>
              </a:rPr>
              <a:t> (USC)</a:t>
            </a:r>
            <a:endParaRPr lang="en-US" sz="1100" dirty="0">
              <a:latin typeface="Times New Roman" panose="02020603050405020304" pitchFamily="1" charset="0"/>
              <a:cs typeface="Times New Roman" panose="02020603050405020304" pitchFamily="1" charset="0"/>
            </a:endParaRPr>
          </a:p>
        </p:txBody>
      </p:sp>
      <p:pic>
        <p:nvPicPr>
          <p:cNvPr id="56" name="Picture 55" descr="A person smiling for the camera&#10;&#10;Description automatically generated with medium confidence"/>
          <p:cNvPicPr>
            <a:picLocks noChangeAspect="1"/>
          </p:cNvPicPr>
          <p:nvPr/>
        </p:nvPicPr>
        <p:blipFill>
          <a:blip r:embed="rId20"/>
          <a:stretch>
            <a:fillRect/>
          </a:stretch>
        </p:blipFill>
        <p:spPr>
          <a:xfrm>
            <a:off x="6308734" y="4114017"/>
            <a:ext cx="966549" cy="1005840"/>
          </a:xfrm>
          <a:prstGeom prst="rect">
            <a:avLst/>
          </a:prstGeom>
        </p:spPr>
      </p:pic>
      <p:pic>
        <p:nvPicPr>
          <p:cNvPr id="57" name="Picture 56" descr="A person wearing glasses&#10;&#10;Description automatically generated with medium confidence"/>
          <p:cNvPicPr>
            <a:picLocks noChangeAspect="1"/>
          </p:cNvPicPr>
          <p:nvPr/>
        </p:nvPicPr>
        <p:blipFill>
          <a:blip r:embed="rId21"/>
          <a:stretch>
            <a:fillRect/>
          </a:stretch>
        </p:blipFill>
        <p:spPr>
          <a:xfrm>
            <a:off x="7272002" y="4106656"/>
            <a:ext cx="1005840" cy="1005840"/>
          </a:xfrm>
          <a:prstGeom prst="rect">
            <a:avLst/>
          </a:prstGeom>
        </p:spPr>
      </p:pic>
      <p:sp>
        <p:nvSpPr>
          <p:cNvPr id="58" name="TextBox 57"/>
          <p:cNvSpPr txBox="1"/>
          <p:nvPr/>
        </p:nvSpPr>
        <p:spPr>
          <a:xfrm>
            <a:off x="7145691" y="5086861"/>
            <a:ext cx="1201309" cy="430887"/>
          </a:xfrm>
          <a:prstGeom prst="rect">
            <a:avLst/>
          </a:prstGeom>
          <a:noFill/>
        </p:spPr>
        <p:txBody>
          <a:bodyPr wrap="square" rtlCol="0">
            <a:spAutoFit/>
          </a:bodyPr>
          <a:lstStyle/>
          <a:p>
            <a:pPr algn="ctr"/>
            <a:r>
              <a:rPr lang="en-US" sz="1100" dirty="0">
                <a:latin typeface="Times New Roman" panose="02020603050405020304" pitchFamily="1" charset="0"/>
                <a:cs typeface="Times New Roman" panose="02020603050405020304" pitchFamily="1" charset="0"/>
              </a:rPr>
              <a:t>Radu Balan (UMD)</a:t>
            </a:r>
            <a:endParaRPr lang="en-US" sz="1100" dirty="0">
              <a:latin typeface="Times New Roman" panose="02020603050405020304" pitchFamily="1" charset="0"/>
              <a:cs typeface="Times New Roman" panose="02020603050405020304" pitchFamily="1" charset="0"/>
            </a:endParaRPr>
          </a:p>
        </p:txBody>
      </p:sp>
      <p:sp>
        <p:nvSpPr>
          <p:cNvPr id="59" name="TextBox 5"/>
          <p:cNvSpPr txBox="1">
            <a:spLocks noChangeArrowheads="1"/>
          </p:cNvSpPr>
          <p:nvPr/>
        </p:nvSpPr>
        <p:spPr bwMode="auto">
          <a:xfrm>
            <a:off x="5352606" y="3796496"/>
            <a:ext cx="2164375" cy="307777"/>
          </a:xfrm>
          <a:prstGeom prst="rect">
            <a:avLst/>
          </a:prstGeom>
          <a:noFill/>
          <a:ln w="9525">
            <a:noFill/>
            <a:miter lim="800000"/>
          </a:ln>
        </p:spPr>
        <p:txBody>
          <a:bodyPr wrap="none">
            <a:spAutoFit/>
          </a:bodyPr>
          <a:lstStyle/>
          <a:p>
            <a:pPr eaLnBrk="0" hangingPunct="0"/>
            <a:r>
              <a:rPr lang="en-US" sz="1400" b="1" dirty="0">
                <a:latin typeface="Times New Roman" panose="02020603050405020304" pitchFamily="1" charset="0"/>
              </a:rPr>
              <a:t>Brief list of collaborators:</a:t>
            </a:r>
            <a:endParaRPr lang="en-US" sz="1400" b="1" dirty="0">
              <a:latin typeface="Times New Roman" panose="02020603050405020304" pitchFamily="1" charset="0"/>
            </a:endParaRPr>
          </a:p>
        </p:txBody>
      </p:sp>
      <p:pic>
        <p:nvPicPr>
          <p:cNvPr id="497672" name="Picture 8"/>
          <p:cNvPicPr>
            <a:picLocks noChangeAspect="1" noChangeArrowheads="1"/>
          </p:cNvPicPr>
          <p:nvPr/>
        </p:nvPicPr>
        <p:blipFill rotWithShape="1">
          <a:blip r:embed="rId22">
            <a:extLst>
              <a:ext uri="{28A0092B-C50C-407E-A947-70E740481C1C}">
                <a14:useLocalDpi xmlns:a14="http://schemas.microsoft.com/office/drawing/2010/main" val="0"/>
              </a:ext>
            </a:extLst>
          </a:blip>
          <a:srcRect t="5860" b="5393"/>
          <a:stretch>
            <a:fillRect/>
          </a:stretch>
        </p:blipFill>
        <p:spPr bwMode="auto">
          <a:xfrm>
            <a:off x="7202972" y="5488070"/>
            <a:ext cx="923544" cy="1004444"/>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
          <p:cNvSpPr txBox="1">
            <a:spLocks noChangeArrowheads="1"/>
          </p:cNvSpPr>
          <p:nvPr/>
        </p:nvSpPr>
        <p:spPr bwMode="auto">
          <a:xfrm>
            <a:off x="7124706" y="6412812"/>
            <a:ext cx="1118506" cy="461665"/>
          </a:xfrm>
          <a:prstGeom prst="rect">
            <a:avLst/>
          </a:prstGeom>
          <a:noFill/>
          <a:ln w="9525">
            <a:noFill/>
            <a:miter lim="800000"/>
          </a:ln>
        </p:spPr>
        <p:txBody>
          <a:bodyPr wrap="square">
            <a:spAutoFit/>
          </a:bodyPr>
          <a:lstStyle/>
          <a:p>
            <a:pPr algn="ctr" eaLnBrk="0" hangingPunct="0"/>
            <a:r>
              <a:rPr lang="en-US" sz="1200" dirty="0">
                <a:latin typeface="Times New Roman" panose="02020603050405020304" pitchFamily="1" charset="0"/>
              </a:rPr>
              <a:t>Frederic Sala (</a:t>
            </a:r>
            <a:r>
              <a:rPr lang="en-US" sz="1200" dirty="0" err="1">
                <a:latin typeface="Times New Roman" panose="02020603050405020304" pitchFamily="1" charset="0"/>
              </a:rPr>
              <a:t>UWisconsin</a:t>
            </a:r>
            <a:r>
              <a:rPr lang="en-US" sz="1200" dirty="0">
                <a:latin typeface="Times New Roman" panose="02020603050405020304" pitchFamily="1" charset="0"/>
              </a:rPr>
              <a:t>)</a:t>
            </a:r>
            <a:endParaRPr lang="en-US" sz="1200" dirty="0">
              <a:latin typeface="Times New Roman" panose="02020603050405020304" pitchFamily="1" charset="0"/>
            </a:endParaRPr>
          </a:p>
        </p:txBody>
      </p:sp>
      <p:pic>
        <p:nvPicPr>
          <p:cNvPr id="497676" name="Picture 12" descr="Chenzhong"/>
          <p:cNvPicPr>
            <a:picLocks noChangeAspect="1" noChangeArrowheads="1"/>
          </p:cNvPicPr>
          <p:nvPr/>
        </p:nvPicPr>
        <p:blipFill rotWithShape="1">
          <a:blip r:embed="rId23">
            <a:extLst>
              <a:ext uri="{28A0092B-C50C-407E-A947-70E740481C1C}">
                <a14:useLocalDpi xmlns:a14="http://schemas.microsoft.com/office/drawing/2010/main" val="0"/>
              </a:ext>
            </a:extLst>
          </a:blip>
          <a:srcRect l="60780" t="48064" r="22141" b="33422"/>
          <a:stretch>
            <a:fillRect/>
          </a:stretch>
        </p:blipFill>
        <p:spPr bwMode="auto">
          <a:xfrm>
            <a:off x="3032201" y="2376824"/>
            <a:ext cx="987552" cy="1049443"/>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5"/>
          <p:cNvSpPr txBox="1">
            <a:spLocks noChangeArrowheads="1"/>
          </p:cNvSpPr>
          <p:nvPr/>
        </p:nvSpPr>
        <p:spPr bwMode="auto">
          <a:xfrm>
            <a:off x="2965332" y="3359420"/>
            <a:ext cx="1122423" cy="261610"/>
          </a:xfrm>
          <a:prstGeom prst="rect">
            <a:avLst/>
          </a:prstGeom>
          <a:noFill/>
          <a:ln w="9525">
            <a:noFill/>
            <a:miter lim="800000"/>
          </a:ln>
        </p:spPr>
        <p:txBody>
          <a:bodyPr wrap="none">
            <a:spAutoFit/>
          </a:bodyPr>
          <a:lstStyle/>
          <a:p>
            <a:pPr eaLnBrk="0" hangingPunct="0"/>
            <a:r>
              <a:rPr lang="en-US" sz="1100" b="1" dirty="0" err="1">
                <a:latin typeface="Times New Roman" panose="02020603050405020304" pitchFamily="1" charset="0"/>
              </a:rPr>
              <a:t>Chenzhong</a:t>
            </a:r>
            <a:r>
              <a:rPr lang="en-US" sz="1100" b="1" dirty="0">
                <a:latin typeface="Times New Roman" panose="02020603050405020304" pitchFamily="1" charset="0"/>
              </a:rPr>
              <a:t> Yin</a:t>
            </a:r>
            <a:endParaRPr lang="en-US" sz="1100" b="1" dirty="0">
              <a:latin typeface="Times New Roman" panose="02020603050405020304" pitchFamily="1" charset="0"/>
            </a:endParaRPr>
          </a:p>
        </p:txBody>
      </p:sp>
      <p:pic>
        <p:nvPicPr>
          <p:cNvPr id="19" name="Picture 18" descr="HEADSHOT.png"/>
          <p:cNvPicPr>
            <a:picLocks noChangeAspect="1"/>
          </p:cNvPicPr>
          <p:nvPr/>
        </p:nvPicPr>
        <p:blipFill>
          <a:blip r:embed="rId24">
            <a:extLst>
              <a:ext uri="{28A0092B-C50C-407E-A947-70E740481C1C}">
                <a14:useLocalDpi xmlns:a14="http://schemas.microsoft.com/office/drawing/2010/main" val="0"/>
              </a:ext>
            </a:extLst>
          </a:blip>
          <a:srcRect l="17789"/>
          <a:stretch>
            <a:fillRect/>
          </a:stretch>
        </p:blipFill>
        <p:spPr>
          <a:xfrm>
            <a:off x="4140033" y="2371327"/>
            <a:ext cx="864499" cy="1051560"/>
          </a:xfrm>
          <a:prstGeom prst="rect">
            <a:avLst/>
          </a:prstGeom>
        </p:spPr>
      </p:pic>
      <p:pic>
        <p:nvPicPr>
          <p:cNvPr id="1026" name="Picture 2" descr="Image Result"/>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177228" y="4041891"/>
            <a:ext cx="1097280" cy="10972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5"/>
          <p:cNvSpPr txBox="1">
            <a:spLocks noChangeArrowheads="1"/>
          </p:cNvSpPr>
          <p:nvPr/>
        </p:nvSpPr>
        <p:spPr bwMode="auto">
          <a:xfrm>
            <a:off x="3022614" y="5076882"/>
            <a:ext cx="1368051" cy="430887"/>
          </a:xfrm>
          <a:prstGeom prst="rect">
            <a:avLst/>
          </a:prstGeom>
          <a:noFill/>
          <a:ln w="9525">
            <a:noFill/>
            <a:miter lim="800000"/>
          </a:ln>
        </p:spPr>
        <p:txBody>
          <a:bodyPr wrap="square">
            <a:spAutoFit/>
          </a:bodyPr>
          <a:lstStyle/>
          <a:p>
            <a:pPr algn="ctr" eaLnBrk="0" hangingPunct="0"/>
            <a:r>
              <a:rPr lang="en-US" sz="1100" dirty="0">
                <a:latin typeface="Times New Roman" panose="02020603050405020304" pitchFamily="1" charset="0"/>
              </a:rPr>
              <a:t>Nicholas </a:t>
            </a:r>
            <a:r>
              <a:rPr lang="en-US" sz="1100" dirty="0" err="1">
                <a:latin typeface="Times New Roman" panose="02020603050405020304" pitchFamily="1" charset="0"/>
              </a:rPr>
              <a:t>Kotov</a:t>
            </a:r>
            <a:r>
              <a:rPr lang="en-US" sz="1100" dirty="0">
                <a:latin typeface="Times New Roman" panose="02020603050405020304" pitchFamily="1" charset="0"/>
              </a:rPr>
              <a:t> (Univ. of Michigan)</a:t>
            </a:r>
            <a:endParaRPr lang="en-US" sz="1100" dirty="0">
              <a:latin typeface="Times New Roman" panose="02020603050405020304" pitchFamily="1" charset="0"/>
            </a:endParaRPr>
          </a:p>
        </p:txBody>
      </p:sp>
      <p:sp>
        <p:nvSpPr>
          <p:cNvPr id="10" name="TextBox 5"/>
          <p:cNvSpPr txBox="1">
            <a:spLocks noChangeArrowheads="1"/>
          </p:cNvSpPr>
          <p:nvPr/>
        </p:nvSpPr>
        <p:spPr bwMode="auto">
          <a:xfrm>
            <a:off x="5041409" y="3350616"/>
            <a:ext cx="1058303" cy="261610"/>
          </a:xfrm>
          <a:prstGeom prst="rect">
            <a:avLst/>
          </a:prstGeom>
          <a:noFill/>
          <a:ln w="9525">
            <a:noFill/>
            <a:miter lim="800000"/>
          </a:ln>
        </p:spPr>
        <p:txBody>
          <a:bodyPr wrap="none">
            <a:spAutoFit/>
          </a:bodyPr>
          <a:lstStyle/>
          <a:p>
            <a:pPr eaLnBrk="0" hangingPunct="0"/>
            <a:r>
              <a:rPr lang="en-US" sz="1100" b="1" dirty="0">
                <a:latin typeface="Times New Roman" panose="02020603050405020304" pitchFamily="1" charset="0"/>
              </a:rPr>
              <a:t>Emily A. Reed</a:t>
            </a:r>
            <a:endParaRPr lang="en-US" sz="1100" b="1" dirty="0">
              <a:latin typeface="Times New Roman" panose="02020603050405020304" pitchFamily="1" charset="0"/>
            </a:endParaRPr>
          </a:p>
        </p:txBody>
      </p:sp>
      <p:sp>
        <p:nvSpPr>
          <p:cNvPr id="14" name="TextBox 5"/>
          <p:cNvSpPr txBox="1">
            <a:spLocks noChangeArrowheads="1"/>
          </p:cNvSpPr>
          <p:nvPr/>
        </p:nvSpPr>
        <p:spPr bwMode="auto">
          <a:xfrm>
            <a:off x="1021561" y="2190675"/>
            <a:ext cx="971741" cy="261610"/>
          </a:xfrm>
          <a:prstGeom prst="rect">
            <a:avLst/>
          </a:prstGeom>
          <a:noFill/>
          <a:ln w="9525">
            <a:noFill/>
            <a:miter lim="800000"/>
          </a:ln>
        </p:spPr>
        <p:txBody>
          <a:bodyPr wrap="none">
            <a:spAutoFit/>
          </a:bodyPr>
          <a:lstStyle/>
          <a:p>
            <a:pPr eaLnBrk="0" hangingPunct="0"/>
            <a:r>
              <a:rPr lang="en-US" altLang="zh-CN" sz="1100" b="1" dirty="0" err="1">
                <a:latin typeface="Times New Roman" panose="02020603050405020304" pitchFamily="1" charset="0"/>
              </a:rPr>
              <a:t>Kien</a:t>
            </a:r>
            <a:r>
              <a:rPr lang="en-US" altLang="zh-CN" sz="1100" b="1" dirty="0">
                <a:latin typeface="Times New Roman" panose="02020603050405020304" pitchFamily="1" charset="0"/>
              </a:rPr>
              <a:t> Nguyen</a:t>
            </a:r>
            <a:endParaRPr lang="en-US" sz="1100" b="1" dirty="0">
              <a:latin typeface="Times New Roman" panose="02020603050405020304" pitchFamily="1" charset="0"/>
            </a:endParaRPr>
          </a:p>
        </p:txBody>
      </p:sp>
      <p:sp>
        <p:nvSpPr>
          <p:cNvPr id="16" name="TextBox 5"/>
          <p:cNvSpPr txBox="1">
            <a:spLocks noChangeArrowheads="1"/>
          </p:cNvSpPr>
          <p:nvPr/>
        </p:nvSpPr>
        <p:spPr bwMode="auto">
          <a:xfrm>
            <a:off x="2036268" y="2166156"/>
            <a:ext cx="814647" cy="261610"/>
          </a:xfrm>
          <a:prstGeom prst="rect">
            <a:avLst/>
          </a:prstGeom>
          <a:noFill/>
          <a:ln w="9525">
            <a:noFill/>
            <a:miter lim="800000"/>
          </a:ln>
        </p:spPr>
        <p:txBody>
          <a:bodyPr wrap="none">
            <a:spAutoFit/>
          </a:bodyPr>
          <a:lstStyle/>
          <a:p>
            <a:pPr eaLnBrk="0" hangingPunct="0"/>
            <a:r>
              <a:rPr lang="en-US" altLang="zh-CN" sz="1100" b="1" dirty="0">
                <a:latin typeface="Times New Roman" panose="02020603050405020304" pitchFamily="1" charset="0"/>
              </a:rPr>
              <a:t>Heng Ping</a:t>
            </a:r>
            <a:endParaRPr lang="en-US" sz="1100" b="1" dirty="0">
              <a:latin typeface="Times New Roman" panose="02020603050405020304" pitchFamily="1" charset="0"/>
            </a:endParaRPr>
          </a:p>
        </p:txBody>
      </p:sp>
      <p:sp>
        <p:nvSpPr>
          <p:cNvPr id="29" name="TextBox 5"/>
          <p:cNvSpPr txBox="1">
            <a:spLocks noChangeArrowheads="1"/>
          </p:cNvSpPr>
          <p:nvPr/>
        </p:nvSpPr>
        <p:spPr bwMode="auto">
          <a:xfrm>
            <a:off x="64961" y="3387197"/>
            <a:ext cx="846707" cy="261610"/>
          </a:xfrm>
          <a:prstGeom prst="rect">
            <a:avLst/>
          </a:prstGeom>
          <a:noFill/>
          <a:ln w="9525">
            <a:noFill/>
            <a:miter lim="800000"/>
          </a:ln>
        </p:spPr>
        <p:txBody>
          <a:bodyPr wrap="none">
            <a:spAutoFit/>
          </a:bodyPr>
          <a:lstStyle/>
          <a:p>
            <a:pPr eaLnBrk="0" hangingPunct="0"/>
            <a:r>
              <a:rPr lang="en-US" altLang="zh-CN" sz="1100" b="1" dirty="0" err="1">
                <a:latin typeface="Times New Roman" panose="02020603050405020304" pitchFamily="1" charset="0"/>
              </a:rPr>
              <a:t>Shixuan</a:t>
            </a:r>
            <a:r>
              <a:rPr lang="en-US" altLang="zh-CN" sz="1100" b="1" dirty="0">
                <a:latin typeface="Times New Roman" panose="02020603050405020304" pitchFamily="1" charset="0"/>
              </a:rPr>
              <a:t> Li</a:t>
            </a:r>
            <a:endParaRPr lang="en-US" sz="1100" b="1" dirty="0">
              <a:latin typeface="Times New Roman" panose="02020603050405020304" pitchFamily="1" charset="0"/>
            </a:endParaRPr>
          </a:p>
        </p:txBody>
      </p:sp>
      <p:sp>
        <p:nvSpPr>
          <p:cNvPr id="35" name="TextBox 5"/>
          <p:cNvSpPr txBox="1">
            <a:spLocks noChangeArrowheads="1"/>
          </p:cNvSpPr>
          <p:nvPr/>
        </p:nvSpPr>
        <p:spPr bwMode="auto">
          <a:xfrm>
            <a:off x="959568" y="3381688"/>
            <a:ext cx="1034257" cy="261610"/>
          </a:xfrm>
          <a:prstGeom prst="rect">
            <a:avLst/>
          </a:prstGeom>
          <a:noFill/>
          <a:ln w="9525">
            <a:noFill/>
            <a:miter lim="800000"/>
          </a:ln>
        </p:spPr>
        <p:txBody>
          <a:bodyPr wrap="none">
            <a:spAutoFit/>
          </a:bodyPr>
          <a:lstStyle/>
          <a:p>
            <a:pPr eaLnBrk="0" hangingPunct="0"/>
            <a:r>
              <a:rPr lang="en-US" altLang="zh-CN" sz="1100" b="1" dirty="0" err="1">
                <a:latin typeface="Times New Roman" panose="02020603050405020304" pitchFamily="1" charset="0"/>
              </a:rPr>
              <a:t>Gengshuo</a:t>
            </a:r>
            <a:r>
              <a:rPr lang="en-US" altLang="zh-CN" sz="1100" b="1" dirty="0">
                <a:latin typeface="Times New Roman" panose="02020603050405020304" pitchFamily="1" charset="0"/>
              </a:rPr>
              <a:t> Liu</a:t>
            </a:r>
            <a:endParaRPr lang="en-US" sz="1100" b="1" dirty="0">
              <a:latin typeface="Times New Roman" panose="02020603050405020304" pitchFamily="1" charset="0"/>
            </a:endParaRPr>
          </a:p>
        </p:txBody>
      </p:sp>
      <p:sp>
        <p:nvSpPr>
          <p:cNvPr id="51" name="TextBox 5"/>
          <p:cNvSpPr txBox="1">
            <a:spLocks noChangeArrowheads="1"/>
          </p:cNvSpPr>
          <p:nvPr/>
        </p:nvSpPr>
        <p:spPr bwMode="auto">
          <a:xfrm>
            <a:off x="1940533" y="3394162"/>
            <a:ext cx="973343" cy="261610"/>
          </a:xfrm>
          <a:prstGeom prst="rect">
            <a:avLst/>
          </a:prstGeom>
          <a:noFill/>
          <a:ln w="9525">
            <a:noFill/>
            <a:miter lim="800000"/>
          </a:ln>
        </p:spPr>
        <p:txBody>
          <a:bodyPr wrap="none">
            <a:spAutoFit/>
          </a:bodyPr>
          <a:lstStyle/>
          <a:p>
            <a:pPr eaLnBrk="0" hangingPunct="0"/>
            <a:r>
              <a:rPr lang="en-US" altLang="zh-CN" sz="1100" b="1" dirty="0" err="1">
                <a:latin typeface="Times New Roman" panose="02020603050405020304" pitchFamily="1" charset="0"/>
              </a:rPr>
              <a:t>Shukai</a:t>
            </a:r>
            <a:r>
              <a:rPr lang="en-US" altLang="zh-CN" sz="1100" b="1" dirty="0">
                <a:latin typeface="Times New Roman" panose="02020603050405020304" pitchFamily="1" charset="0"/>
              </a:rPr>
              <a:t> Duan</a:t>
            </a:r>
            <a:endParaRPr lang="en-US" sz="1100" b="1" dirty="0">
              <a:latin typeface="Times New Roman" panose="02020603050405020304" pitchFamily="1" charset="0"/>
            </a:endParaRPr>
          </a:p>
        </p:txBody>
      </p:sp>
      <p:pic>
        <p:nvPicPr>
          <p:cNvPr id="61" name="Picture 60" descr="A person in a suit and tie&#10;&#10;Description automatically generated"/>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969461" y="1150602"/>
            <a:ext cx="997051" cy="1047952"/>
          </a:xfrm>
          <a:prstGeom prst="rect">
            <a:avLst/>
          </a:prstGeom>
        </p:spPr>
      </p:pic>
      <p:pic>
        <p:nvPicPr>
          <p:cNvPr id="1024" name="Picture 1023" descr="A person wearing glasses and smiling&#10;&#10;Description automatically generated"/>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flipH="1">
            <a:off x="1012947" y="2378416"/>
            <a:ext cx="902719" cy="1035174"/>
          </a:xfrm>
          <a:prstGeom prst="rect">
            <a:avLst/>
          </a:prstGeom>
        </p:spPr>
      </p:pic>
      <p:pic>
        <p:nvPicPr>
          <p:cNvPr id="32" name="Picture 31" descr="A person in a white shirt&#10;&#10;Description automatically generated"/>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976742" y="1150074"/>
            <a:ext cx="970716" cy="1064310"/>
          </a:xfrm>
          <a:prstGeom prst="rect">
            <a:avLst/>
          </a:prstGeom>
        </p:spPr>
      </p:pic>
      <p:pic>
        <p:nvPicPr>
          <p:cNvPr id="1029" name="Picture 1028" descr="A person in a red shirt&#10;&#10;Description automatically generated"/>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939294" y="2394334"/>
            <a:ext cx="970717" cy="1019256"/>
          </a:xfrm>
          <a:prstGeom prst="rect">
            <a:avLst/>
          </a:prstGeom>
        </p:spPr>
      </p:pic>
      <p:pic>
        <p:nvPicPr>
          <p:cNvPr id="1031" name="Picture 1030" descr="A person in a suit and tie&#10;&#10;Description automatically generated"/>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9035" y="2418679"/>
            <a:ext cx="939604" cy="996501"/>
          </a:xfrm>
          <a:prstGeom prst="rect">
            <a:avLst/>
          </a:prstGeom>
        </p:spPr>
      </p:pic>
      <p:pic>
        <p:nvPicPr>
          <p:cNvPr id="13" name="Picture 2" descr="Assistant Professor Andrei Irimia ..."/>
          <p:cNvPicPr>
            <a:picLocks noChangeAspect="1" noChangeArrowheads="1"/>
          </p:cNvPicPr>
          <p:nvPr/>
        </p:nvPicPr>
        <p:blipFill rotWithShape="1">
          <a:blip r:embed="rId31">
            <a:extLst>
              <a:ext uri="{28A0092B-C50C-407E-A947-70E740481C1C}">
                <a14:useLocalDpi xmlns:a14="http://schemas.microsoft.com/office/drawing/2010/main" val="0"/>
              </a:ext>
            </a:extLst>
          </a:blip>
          <a:srcRect l="2659" t="3183" r="57912" b="10982"/>
          <a:stretch>
            <a:fillRect/>
          </a:stretch>
        </p:blipFill>
        <p:spPr bwMode="auto">
          <a:xfrm>
            <a:off x="8321258" y="4087611"/>
            <a:ext cx="825081" cy="100584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8144399" y="5083617"/>
            <a:ext cx="1201309" cy="430887"/>
          </a:xfrm>
          <a:prstGeom prst="rect">
            <a:avLst/>
          </a:prstGeom>
          <a:noFill/>
        </p:spPr>
        <p:txBody>
          <a:bodyPr wrap="square" rtlCol="0">
            <a:spAutoFit/>
          </a:bodyPr>
          <a:lstStyle/>
          <a:p>
            <a:pPr algn="ctr"/>
            <a:r>
              <a:rPr lang="en-US" sz="1100" dirty="0">
                <a:latin typeface="Times New Roman" panose="02020603050405020304" pitchFamily="1" charset="0"/>
                <a:cs typeface="Times New Roman" panose="02020603050405020304" pitchFamily="1" charset="0"/>
              </a:rPr>
              <a:t>Andrei Irimia (USC)</a:t>
            </a:r>
            <a:endParaRPr lang="en-US" sz="1100" dirty="0">
              <a:latin typeface="Times New Roman" panose="02020603050405020304" pitchFamily="1" charset="0"/>
              <a:cs typeface="Times New Roman" panose="02020603050405020304" pitchFamily="1" charset="0"/>
            </a:endParaRPr>
          </a:p>
        </p:txBody>
      </p:sp>
      <p:pic>
        <p:nvPicPr>
          <p:cNvPr id="17" name="Picture 16" descr="A person in a blue shirt&#10;&#10;Description automatically generated"/>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891" y="3641361"/>
            <a:ext cx="1097280" cy="1097280"/>
          </a:xfrm>
          <a:prstGeom prst="rect">
            <a:avLst/>
          </a:prstGeom>
        </p:spPr>
      </p:pic>
      <p:sp>
        <p:nvSpPr>
          <p:cNvPr id="23" name="TextBox 5"/>
          <p:cNvSpPr txBox="1">
            <a:spLocks noChangeArrowheads="1"/>
          </p:cNvSpPr>
          <p:nvPr/>
        </p:nvSpPr>
        <p:spPr bwMode="auto">
          <a:xfrm>
            <a:off x="12750" y="4673733"/>
            <a:ext cx="995785" cy="261610"/>
          </a:xfrm>
          <a:prstGeom prst="rect">
            <a:avLst/>
          </a:prstGeom>
          <a:noFill/>
          <a:ln w="9525">
            <a:noFill/>
            <a:miter lim="800000"/>
          </a:ln>
        </p:spPr>
        <p:txBody>
          <a:bodyPr wrap="none">
            <a:spAutoFit/>
          </a:bodyPr>
          <a:lstStyle/>
          <a:p>
            <a:pPr eaLnBrk="0" hangingPunct="0"/>
            <a:r>
              <a:rPr lang="en-US" sz="1100" b="1" dirty="0" err="1">
                <a:latin typeface="Times New Roman" panose="02020603050405020304" pitchFamily="1" charset="0"/>
              </a:rPr>
              <a:t>Xiaole</a:t>
            </a:r>
            <a:r>
              <a:rPr lang="en-US" sz="1100" b="1" dirty="0">
                <a:latin typeface="Times New Roman" panose="02020603050405020304" pitchFamily="1" charset="0"/>
              </a:rPr>
              <a:t> Zhang</a:t>
            </a:r>
            <a:endParaRPr lang="en-US" sz="1100" b="1" dirty="0">
              <a:latin typeface="Times New Roman" panose="02020603050405020304" pitchFamily="1" charset="0"/>
            </a:endParaRPr>
          </a:p>
        </p:txBody>
      </p:sp>
      <p:pic>
        <p:nvPicPr>
          <p:cNvPr id="25" name="Picture 24" descr="A person in a black shirt&#10;&#10;Description automatically generated"/>
          <p:cNvPicPr>
            <a:picLocks noChangeAspect="1"/>
          </p:cNvPicPr>
          <p:nvPr/>
        </p:nvPicPr>
        <p:blipFill>
          <a:blip r:embed="rId33">
            <a:extLst>
              <a:ext uri="{28A0092B-C50C-407E-A947-70E740481C1C}">
                <a14:useLocalDpi xmlns:a14="http://schemas.microsoft.com/office/drawing/2010/main" val="0"/>
              </a:ext>
            </a:extLst>
          </a:blip>
          <a:srcRect l="4821" r="4620"/>
          <a:stretch>
            <a:fillRect/>
          </a:stretch>
        </p:blipFill>
        <p:spPr>
          <a:xfrm>
            <a:off x="1017328" y="3595520"/>
            <a:ext cx="1034258" cy="1142072"/>
          </a:xfrm>
          <a:prstGeom prst="rect">
            <a:avLst/>
          </a:prstGeom>
        </p:spPr>
      </p:pic>
      <p:sp>
        <p:nvSpPr>
          <p:cNvPr id="39" name="TextBox 5"/>
          <p:cNvSpPr txBox="1">
            <a:spLocks noChangeArrowheads="1"/>
          </p:cNvSpPr>
          <p:nvPr/>
        </p:nvSpPr>
        <p:spPr bwMode="auto">
          <a:xfrm>
            <a:off x="1083571" y="4670395"/>
            <a:ext cx="949299" cy="261610"/>
          </a:xfrm>
          <a:prstGeom prst="rect">
            <a:avLst/>
          </a:prstGeom>
          <a:noFill/>
          <a:ln w="9525">
            <a:noFill/>
            <a:miter lim="800000"/>
          </a:ln>
        </p:spPr>
        <p:txBody>
          <a:bodyPr wrap="none">
            <a:spAutoFit/>
          </a:bodyPr>
          <a:lstStyle/>
          <a:p>
            <a:pPr eaLnBrk="0" hangingPunct="0"/>
            <a:r>
              <a:rPr lang="en-US" sz="1100" b="1" dirty="0" err="1">
                <a:latin typeface="Times New Roman" panose="02020603050405020304" pitchFamily="1" charset="0"/>
              </a:rPr>
              <a:t>Peiyu</a:t>
            </a:r>
            <a:r>
              <a:rPr lang="en-US" sz="1100" b="1" dirty="0">
                <a:latin typeface="Times New Roman" panose="02020603050405020304" pitchFamily="1" charset="0"/>
              </a:rPr>
              <a:t> Zhang</a:t>
            </a:r>
            <a:endParaRPr lang="en-US" sz="1100" b="1" dirty="0">
              <a:latin typeface="Times New Roman" panose="02020603050405020304" pitchFamily="1" charset="0"/>
            </a:endParaRPr>
          </a:p>
        </p:txBody>
      </p:sp>
      <p:sp>
        <p:nvSpPr>
          <p:cNvPr id="46" name="TextBox 5"/>
          <p:cNvSpPr txBox="1">
            <a:spLocks noChangeArrowheads="1"/>
          </p:cNvSpPr>
          <p:nvPr/>
        </p:nvSpPr>
        <p:spPr bwMode="auto">
          <a:xfrm>
            <a:off x="-100893" y="5747144"/>
            <a:ext cx="1197764" cy="261610"/>
          </a:xfrm>
          <a:prstGeom prst="rect">
            <a:avLst/>
          </a:prstGeom>
          <a:noFill/>
          <a:ln w="9525">
            <a:noFill/>
            <a:miter lim="800000"/>
          </a:ln>
        </p:spPr>
        <p:txBody>
          <a:bodyPr wrap="none">
            <a:spAutoFit/>
          </a:bodyPr>
          <a:lstStyle/>
          <a:p>
            <a:pPr eaLnBrk="0" hangingPunct="0"/>
            <a:r>
              <a:rPr lang="en-US" sz="1100" b="1" dirty="0">
                <a:latin typeface="Times New Roman" panose="02020603050405020304" pitchFamily="1" charset="0"/>
              </a:rPr>
              <a:t>Nikos Kanakaris</a:t>
            </a:r>
            <a:endParaRPr lang="en-US" sz="1100" b="1" dirty="0">
              <a:latin typeface="Times New Roman" panose="02020603050405020304" pitchFamily="1" charset="0"/>
            </a:endParaRPr>
          </a:p>
        </p:txBody>
      </p:sp>
      <p:pic>
        <p:nvPicPr>
          <p:cNvPr id="48" name="Picture 47" descr="A person taking a selfie&#10;&#10;Description automatically generated"/>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69784" y="4723751"/>
            <a:ext cx="786384" cy="1048512"/>
          </a:xfrm>
          <a:prstGeom prst="rect">
            <a:avLst/>
          </a:prstGeom>
        </p:spPr>
      </p:pic>
      <p:pic>
        <p:nvPicPr>
          <p:cNvPr id="63" name="图片 22"/>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2125645" y="3667119"/>
            <a:ext cx="863212" cy="1051560"/>
          </a:xfrm>
          <a:prstGeom prst="rect">
            <a:avLst/>
          </a:prstGeom>
        </p:spPr>
      </p:pic>
      <p:sp>
        <p:nvSpPr>
          <p:cNvPr id="1025" name="文本框 24"/>
          <p:cNvSpPr txBox="1"/>
          <p:nvPr/>
        </p:nvSpPr>
        <p:spPr>
          <a:xfrm>
            <a:off x="2003461" y="4679736"/>
            <a:ext cx="1141659" cy="261610"/>
          </a:xfrm>
          <a:prstGeom prst="rect">
            <a:avLst/>
          </a:prstGeom>
          <a:noFill/>
        </p:spPr>
        <p:txBody>
          <a:bodyPr wrap="none" rtlCol="0">
            <a:spAutoFit/>
          </a:bodyPr>
          <a:lstStyle/>
          <a:p>
            <a:r>
              <a:rPr lang="en-US" altLang="zh-CN" sz="1100" b="1" dirty="0" err="1">
                <a:latin typeface="Times New Roman" panose="02020603050405020304" pitchFamily="1" charset="0"/>
              </a:rPr>
              <a:t>Zhenkun</a:t>
            </a:r>
            <a:r>
              <a:rPr lang="en-US" altLang="zh-CN" sz="1100" b="1" dirty="0">
                <a:latin typeface="Times New Roman" panose="02020603050405020304" pitchFamily="1" charset="0"/>
              </a:rPr>
              <a:t> Wang</a:t>
            </a:r>
            <a:endParaRPr lang="zh-CN" altLang="en-US" sz="1100" b="1" dirty="0">
              <a:latin typeface="Times New Roman" panose="02020603050405020304" pitchFamily="1" charset="0"/>
            </a:endParaRPr>
          </a:p>
        </p:txBody>
      </p:sp>
      <p:sp>
        <p:nvSpPr>
          <p:cNvPr id="1028" name="TextBox 5"/>
          <p:cNvSpPr txBox="1">
            <a:spLocks noChangeArrowheads="1"/>
          </p:cNvSpPr>
          <p:nvPr/>
        </p:nvSpPr>
        <p:spPr bwMode="auto">
          <a:xfrm>
            <a:off x="980097" y="5737249"/>
            <a:ext cx="997389" cy="261610"/>
          </a:xfrm>
          <a:prstGeom prst="rect">
            <a:avLst/>
          </a:prstGeom>
          <a:noFill/>
          <a:ln w="9525">
            <a:noFill/>
            <a:miter lim="800000"/>
          </a:ln>
        </p:spPr>
        <p:txBody>
          <a:bodyPr wrap="none">
            <a:spAutoFit/>
          </a:bodyPr>
          <a:lstStyle/>
          <a:p>
            <a:pPr eaLnBrk="0" hangingPunct="0"/>
            <a:r>
              <a:rPr lang="en-US" altLang="zh-CN" sz="1100" b="1" dirty="0">
                <a:latin typeface="Times New Roman" panose="02020603050405020304" pitchFamily="1" charset="0"/>
              </a:rPr>
              <a:t>Anzhe Cheng</a:t>
            </a:r>
            <a:endParaRPr lang="en-US" sz="1100" b="1" dirty="0">
              <a:latin typeface="Times New Roman" panose="02020603050405020304"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ox(in)">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utoUpdateAnimBg="0"/>
    </p:bldLst>
  </p:timing>
</p:sld>
</file>

<file path=ppt/theme/theme1.xml><?xml version="1.0" encoding="utf-8"?>
<a:theme xmlns:a="http://schemas.openxmlformats.org/drawingml/2006/main" name="1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1_Default Design</Template>
  <TotalTime>0</TotalTime>
  <Words>29263</Words>
  <Application>WPS Slides</Application>
  <PresentationFormat>On-screen Show (4:3)</PresentationFormat>
  <Paragraphs>1171</Paragraphs>
  <Slides>60</Slides>
  <Notes>25</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8</vt:i4>
      </vt:variant>
      <vt:variant>
        <vt:lpstr>幻灯片标题</vt:lpstr>
      </vt:variant>
      <vt:variant>
        <vt:i4>60</vt:i4>
      </vt:variant>
    </vt:vector>
  </HeadingPairs>
  <TitlesOfParts>
    <vt:vector size="86" baseType="lpstr">
      <vt:lpstr>Arial</vt:lpstr>
      <vt:lpstr>SimSun</vt:lpstr>
      <vt:lpstr>Wingdings</vt:lpstr>
      <vt:lpstr>MS PGothic</vt:lpstr>
      <vt:lpstr>Calibri</vt:lpstr>
      <vt:lpstr>Times New Roman</vt:lpstr>
      <vt:lpstr>Wingdings</vt:lpstr>
      <vt:lpstr>Arial Narrow</vt:lpstr>
      <vt:lpstr>Cambria Math</vt:lpstr>
      <vt:lpstr>Arial Narrow</vt:lpstr>
      <vt:lpstr>Microsoft YaHei</vt:lpstr>
      <vt:lpstr>Arial Unicode MS</vt:lpstr>
      <vt:lpstr>Times New Roman</vt:lpstr>
      <vt:lpstr>Arial</vt:lpstr>
      <vt:lpstr>Times</vt:lpstr>
      <vt:lpstr>Arial Rounded MT Bold</vt:lpstr>
      <vt:lpstr>1_Default Design</vt:lpstr>
      <vt:lpstr>Custom Design</vt:lpstr>
      <vt:lpstr>Equation.3</vt:lpstr>
      <vt:lpstr>Equation.3</vt:lpstr>
      <vt:lpstr>Equation.3</vt:lpstr>
      <vt:lpstr>Equation.3</vt:lpstr>
      <vt:lpstr>Equation.3</vt:lpstr>
      <vt:lpstr>Equation.3</vt:lpstr>
      <vt:lpstr>Equation.3</vt:lpstr>
      <vt:lpstr>Equation.3</vt:lpstr>
      <vt:lpstr>A Glimpse to Graph Theory and Network Science:  Computational Methods &amp; Applications  2025 COMPASS Virtual Grand Challenge</vt:lpstr>
      <vt:lpstr>Overview</vt:lpstr>
      <vt:lpstr>What is a Graph?</vt:lpstr>
      <vt:lpstr>A Glimpse to History of Networks</vt:lpstr>
      <vt:lpstr>Undirected Graph</vt:lpstr>
      <vt:lpstr>Directed Graph</vt:lpstr>
      <vt:lpstr>Weighted Graph</vt:lpstr>
      <vt:lpstr>How do we describe mathematically Graphs?</vt:lpstr>
      <vt:lpstr>Graph Theory vs. Network Science (NS)</vt:lpstr>
      <vt:lpstr>NS Representation of Brain</vt:lpstr>
      <vt:lpstr>Protein-Protein Interaction Networks (PPINs)</vt:lpstr>
      <vt:lpstr>Graph Theory - Basics in Networks (I)</vt:lpstr>
      <vt:lpstr>Graph Theory - Basics in Networks (II a)</vt:lpstr>
      <vt:lpstr>Graph Theory - Basics in Networks (II b)</vt:lpstr>
      <vt:lpstr>Graph Theory – Adjacency Matrix (III)</vt:lpstr>
      <vt:lpstr>Graph Theory – Adjacency Matrix (IV)</vt:lpstr>
      <vt:lpstr>Degree Centrality</vt:lpstr>
      <vt:lpstr>Eigenvector Centrality</vt:lpstr>
      <vt:lpstr>Closeness Centrality</vt:lpstr>
      <vt:lpstr>Betweenness Centrality</vt:lpstr>
      <vt:lpstr>Clustering</vt:lpstr>
      <vt:lpstr>Overview</vt:lpstr>
      <vt:lpstr>Quantifying Phase Transitions</vt:lpstr>
      <vt:lpstr>n-Octyl Trimethyl Ammonium Bromide in H2O</vt:lpstr>
      <vt:lpstr>Molecular Dynamics Descriptors</vt:lpstr>
      <vt:lpstr>Graph Description of Complex Systems</vt:lpstr>
      <vt:lpstr>GT Shades Light on Phases</vt:lpstr>
      <vt:lpstr>Network Science Tools</vt:lpstr>
      <vt:lpstr>Overview</vt:lpstr>
      <vt:lpstr>Networks appear irregular, are they? </vt:lpstr>
      <vt:lpstr>Fractal Analysis (I)</vt:lpstr>
      <vt:lpstr>Fractal Analysis (II)</vt:lpstr>
      <vt:lpstr>Fractal Analysis (III)</vt:lpstr>
      <vt:lpstr>A Simple Example</vt:lpstr>
      <vt:lpstr>Node-based Fractal Dimension (I)</vt:lpstr>
      <vt:lpstr>Node-based Fractal Dimension (II)</vt:lpstr>
      <vt:lpstr>Node-based Multifractal Analysis (I)</vt:lpstr>
      <vt:lpstr>Node-based Multifractal Analysis (II)</vt:lpstr>
      <vt:lpstr>Node-based Multifractal Analysis (III)</vt:lpstr>
      <vt:lpstr>Node-based Multifractal Analysis (IV)</vt:lpstr>
      <vt:lpstr>A Simple Example</vt:lpstr>
      <vt:lpstr>Structural Distance Analysis</vt:lpstr>
      <vt:lpstr>Spectral Distance</vt:lpstr>
      <vt:lpstr>Correlation Distance</vt:lpstr>
      <vt:lpstr>Structural Distance Analysis</vt:lpstr>
      <vt:lpstr>Drosophila Brain Network</vt:lpstr>
      <vt:lpstr>Drosophila Brain Network</vt:lpstr>
      <vt:lpstr>Drosophila Brain Network</vt:lpstr>
      <vt:lpstr>“Frequent” vs. “Rare” Topologies</vt:lpstr>
      <vt:lpstr>Applications in Neuroscience</vt:lpstr>
      <vt:lpstr>Chemical, Geometrical &amp; Graph Descriptors</vt:lpstr>
      <vt:lpstr>Graph Theory-aware ML (GTML)</vt:lpstr>
      <vt:lpstr>Applications in Material Science</vt:lpstr>
      <vt:lpstr>Emergence &amp; Self-Organization in AI</vt:lpstr>
      <vt:lpstr>(Artificial) Neuronal Interaction Network (NIN)</vt:lpstr>
      <vt:lpstr>Multifractal Analysis of LLM Training</vt:lpstr>
      <vt:lpstr>Emergence in LLM Training</vt:lpstr>
      <vt:lpstr>Quantifying Phase Transitions</vt:lpstr>
      <vt:lpstr>Tracking Phase Transitions via GT Metrics</vt:lpstr>
      <vt:lpstr>CPS Group &amp; Collaborators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 554:  Cyber-Physical Systems:  A Computing Perspective  Lecture 1: Introduction</dc:title>
  <dc:creator>Paul Bogdan Bogdan</dc:creator>
  <cp:lastModifiedBy>Valerie Wehiong Batta</cp:lastModifiedBy>
  <cp:revision>141</cp:revision>
  <cp:lastPrinted>2006-02-08T23:09:00Z</cp:lastPrinted>
  <dcterms:created xsi:type="dcterms:W3CDTF">2020-12-27T22:30:00Z</dcterms:created>
  <dcterms:modified xsi:type="dcterms:W3CDTF">2025-06-02T19:47:03Z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1BEFF48B91A74ACD81BF06140C6BAC6A_13</vt:lpwstr>
  </property>
  <property fmtid="{D5CDD505-2E9C-101B-9397-08002B2CF9AE}" pid="3" name="KSOProductBuildVer">
    <vt:lpwstr>1033-12.2.0.20795</vt:lpwstr>
  </property>
</Properties>
</file>